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Lst>
  <p:sldSz cx="12192000" cy="6858000"/>
  <p:notesSz cx="6761163" cy="9942513"/>
  <p:embeddedFontLst>
    <p:embeddedFont>
      <p:font typeface="Calibri" panose="020F0502020204030204" pitchFamily="34" charset="0"/>
      <p:regular r:id="rId149"/>
      <p:bold r:id="rId150"/>
      <p:italic r:id="rId151"/>
      <p:boldItalic r:id="rId152"/>
    </p:embeddedFont>
    <p:embeddedFont>
      <p:font typeface="Bodoni" panose="020B0604020202020204" charset="0"/>
      <p:regular r:id="rId153"/>
      <p:bold r:id="rId154"/>
      <p:italic r:id="rId155"/>
      <p:boldItalic r:id="rId156"/>
    </p:embeddedFont>
    <p:embeddedFont>
      <p:font typeface="Arial Black" panose="020B0A04020102020204" pitchFamily="34" charset="0"/>
      <p:bold r:id="rId157"/>
    </p:embeddedFont>
    <p:embeddedFont>
      <p:font typeface="Bookman Old Style" panose="02050604050505020204" pitchFamily="18" charset="0"/>
      <p:regular r:id="rId158"/>
      <p:bold r:id="rId159"/>
      <p:italic r:id="rId160"/>
      <p:boldItalic r:id="rId161"/>
    </p:embeddedFont>
    <p:embeddedFont>
      <p:font typeface="Comic Sans MS" panose="030F0702030302020204" pitchFamily="66" charset="0"/>
      <p:regular r:id="rId162"/>
      <p:bold r:id="rId163"/>
      <p:italic r:id="rId164"/>
      <p:boldItalic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8" roundtripDataSignature="AMtx7mgFb9dY7DtDelbSWrOM6R4mIMeW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CAEBED-5490-4BD4-BB2A-F0E8CDA5FDE3}">
  <a:tblStyle styleId="{FACAEBED-5490-4BD4-BB2A-F0E8CDA5FDE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DE27C0C-E5B8-4922-BCC0-EBB8CD7F47CF}"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1.fntdata"/><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2.fntdata"/><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3.fntdata"/><Relationship Id="rId156" Type="http://schemas.openxmlformats.org/officeDocument/2006/relationships/font" Target="fonts/font8.fntdata"/><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164" Type="http://schemas.openxmlformats.org/officeDocument/2006/relationships/font" Target="fonts/font16.fntdata"/><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885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29761" y="0"/>
            <a:ext cx="2929837" cy="498852"/>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3662"/>
            <a:ext cx="2929837" cy="49885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06226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
        <p:nvSpPr>
          <p:cNvPr id="93" name="Google Shape;93;p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329616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1" name="Google Shape;231;p8: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8: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10</a:t>
            </a:fld>
            <a:endParaRPr>
              <a:solidFill>
                <a:srgbClr val="000000"/>
              </a:solidFill>
            </a:endParaRPr>
          </a:p>
        </p:txBody>
      </p:sp>
      <p:sp>
        <p:nvSpPr>
          <p:cNvPr id="233" name="Google Shape;233;p8: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107178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24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4" name="Google Shape;1764;p24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0087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24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79" name="Google Shape;1779;p24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2331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24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04" name="Google Shape;1804;p24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2084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24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0" name="Google Shape;1820;p24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21275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4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36" name="Google Shape;1836;p24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2567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p24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51" name="Google Shape;1851;p24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5100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24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65" name="Google Shape;1865;p24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7577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4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79" name="Google Shape;1879;p24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3078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24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93" name="Google Shape;1893;p24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992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4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7" name="Google Shape;1917;p24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1918" name="Google Shape;1918;p249: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
        <p:nvSpPr>
          <p:cNvPr id="1919" name="Google Shape;1919;p249: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00351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7" name="Google Shape;247;p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9: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
        <p:nvSpPr>
          <p:cNvPr id="249" name="Google Shape;249;p9: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0793027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25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36" name="Google Shape;1936;p25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7915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25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0" name="Google Shape;1950;p25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2835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p25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4" name="Google Shape;1964;p25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2788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p25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79" name="Google Shape;1979;p25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4698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p25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93" name="Google Shape;1993;p25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0553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25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07" name="Google Shape;2007;p25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8649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25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3" name="Google Shape;2023;p25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18038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5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38" name="Google Shape;2038;p25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939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p25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53" name="Google Shape;2053;p25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3931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25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67" name="Google Shape;2067;p25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9768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3" name="Google Shape;263;p15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264" name="Google Shape;264;p15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12</a:t>
            </a:fld>
            <a:endParaRPr/>
          </a:p>
        </p:txBody>
      </p:sp>
      <p:sp>
        <p:nvSpPr>
          <p:cNvPr id="265" name="Google Shape;265;p15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815187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p26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81" name="Google Shape;2081;p26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040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26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95" name="Google Shape;2095;p26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78035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26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09" name="Google Shape;2109;p26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6836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26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23" name="Google Shape;2123;p2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69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p26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43" name="Google Shape;2143;p26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8136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p26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57" name="Google Shape;2157;p26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5931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26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71" name="Google Shape;2171;p26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0589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26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85" name="Google Shape;2185;p26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68386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p26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00" name="Google Shape;2200;p26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689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26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6" name="Google Shape;2216;p26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157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3" name="Google Shape;283;p15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6770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p27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31" name="Google Shape;2231;p27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5886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p27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45" name="Google Shape;2245;p27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81154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27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9" name="Google Shape;2259;p27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359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27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73" name="Google Shape;2273;p27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3597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27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6" name="Google Shape;2286;p27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579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27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00" name="Google Shape;2300;p27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8593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27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14" name="Google Shape;2314;p27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6569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27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28" name="Google Shape;2328;p27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60170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27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42" name="Google Shape;2342;p27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5662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p27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56" name="Google Shape;2356;p27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548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5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9" name="Google Shape;299;p15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3416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p28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70" name="Google Shape;2370;p28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07706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p28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84" name="Google Shape;2384;p28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9731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28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8" name="Google Shape;2398;p28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0237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28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12" name="Google Shape;2412;p2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7598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p28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25" name="Google Shape;2425;p28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39148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p28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39" name="Google Shape;2439;p28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642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28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53" name="Google Shape;2453;p28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664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5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 name="Google Shape;317;p15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71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2" name="Google Shape;332;p15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85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5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7" name="Google Shape;347;p15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3731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5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4" name="Google Shape;364;p15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3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5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9" name="Google Shape;379;p15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78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
        <p:nvSpPr>
          <p:cNvPr id="107" name="Google Shape;107;p2: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240501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5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6" name="Google Shape;396;p15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292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6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3" name="Google Shape;413;p16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277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6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0" name="Google Shape;430;p16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377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6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7" name="Google Shape;447;p16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265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6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2" name="Google Shape;462;p16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11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6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7" name="Google Shape;477;p16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712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6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2" name="Google Shape;492;p16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01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6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9" name="Google Shape;509;p16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9295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6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5" name="Google Shape;525;p16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5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6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1" name="Google Shape;541;p16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0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0" name="Google Shape;120;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274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6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7" name="Google Shape;557;p16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346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7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1" name="Google Shape;571;p17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763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7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17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153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7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2" name="Google Shape;602;p17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472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7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2" name="Google Shape;612;p17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01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7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6" name="Google Shape;626;p17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3118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7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0" name="Google Shape;640;p17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79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7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4" name="Google Shape;654;p17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409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17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9" name="Google Shape;669;p17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97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7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4" name="Google Shape;684;p17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869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4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p14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9486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7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7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SzPts val="1400"/>
              <a:buNone/>
            </a:pPr>
            <a:endParaRPr/>
          </a:p>
        </p:txBody>
      </p:sp>
      <p:sp>
        <p:nvSpPr>
          <p:cNvPr id="701" name="Google Shape;701;p179: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641409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6" name="Google Shape;716;p18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445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18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1" name="Google Shape;731;p18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802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8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p18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94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8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p18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621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8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0" name="Google Shape;780;p18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995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8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5" name="Google Shape;795;p18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738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8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2" name="Google Shape;812;p18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464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18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7" name="Google Shape;827;p18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471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8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1" name="Google Shape;841;p18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70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9" name="Google Shape;149;p4: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4: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5</a:t>
            </a:fld>
            <a:endParaRPr>
              <a:solidFill>
                <a:srgbClr val="000000"/>
              </a:solidFill>
            </a:endParaRPr>
          </a:p>
        </p:txBody>
      </p:sp>
      <p:sp>
        <p:nvSpPr>
          <p:cNvPr id="151" name="Google Shape;151;p4: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688845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8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5" name="Google Shape;855;p18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5188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9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1" name="Google Shape;871;p19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815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19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6" name="Google Shape;886;p19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46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9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2" name="Google Shape;902;p19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475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9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6" name="Google Shape;916;p19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015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9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4" name="Google Shape;934;p19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2120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9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0" name="Google Shape;950;p19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9362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9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6" name="Google Shape;966;p19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3466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9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2" name="Google Shape;982;p19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15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19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8" name="Google Shape;998;p19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103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7" name="Google Shape;167;p5: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5: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6</a:t>
            </a:fld>
            <a:endParaRPr>
              <a:solidFill>
                <a:srgbClr val="000000"/>
              </a:solidFill>
            </a:endParaRPr>
          </a:p>
        </p:txBody>
      </p:sp>
      <p:sp>
        <p:nvSpPr>
          <p:cNvPr id="169" name="Google Shape;169;p5: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734270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9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12" name="Google Shape;1012;p19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820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20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8" name="Google Shape;1028;p20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276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20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42" name="Google Shape;1042;p20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63003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20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5" name="Google Shape;1075;p20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129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20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9" name="Google Shape;1109;p20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10150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20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42" name="Google Shape;1142;p20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77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0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5" name="Google Shape;1155;p20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1939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20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70" name="Google Shape;1170;p20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918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20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84" name="Google Shape;1184;p20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9396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20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00" name="Google Shape;1200;p20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36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3" name="Google Shape;183;p150: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50: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7</a:t>
            </a:fld>
            <a:endParaRPr>
              <a:solidFill>
                <a:srgbClr val="000000"/>
              </a:solidFill>
            </a:endParaRPr>
          </a:p>
        </p:txBody>
      </p:sp>
      <p:sp>
        <p:nvSpPr>
          <p:cNvPr id="185" name="Google Shape;185;p150: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242004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20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5" name="Google Shape;1215;p20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9471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21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31" name="Google Shape;1231;p21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7269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21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5" name="Google Shape;1245;p21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1800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21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60" name="Google Shape;1260;p21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6118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21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88" name="Google Shape;1288;p21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9997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21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4" name="Google Shape;1304;p21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9478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21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20" name="Google Shape;1320;p21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016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21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69" name="Google Shape;1369;p21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7687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21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84" name="Google Shape;1384;p21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0498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21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19" name="Google Shape;1419;p21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614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9" name="Google Shape;199;p6: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6: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8</a:t>
            </a:fld>
            <a:endParaRPr>
              <a:solidFill>
                <a:srgbClr val="000000"/>
              </a:solidFill>
            </a:endParaRPr>
          </a:p>
        </p:txBody>
      </p:sp>
      <p:sp>
        <p:nvSpPr>
          <p:cNvPr id="201" name="Google Shape;201;p6: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3466261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22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56" name="Google Shape;1456;p22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1688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22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74" name="Google Shape;1474;p22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7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22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8" name="Google Shape;1488;p22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4879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22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3" name="Google Shape;1503;p22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84061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22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7" name="Google Shape;1517;p22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2184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22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31" name="Google Shape;1531;p22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1868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22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46" name="Google Shape;1546;p22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81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22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9" name="Google Shape;1569;p22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37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22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86" name="Google Shape;1586;p22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7397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22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00" name="Google Shape;1600;p22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36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5" name="Google Shape;215;p7: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7: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9</a:t>
            </a:fld>
            <a:endParaRPr>
              <a:solidFill>
                <a:srgbClr val="000000"/>
              </a:solidFill>
            </a:endParaRPr>
          </a:p>
        </p:txBody>
      </p:sp>
      <p:sp>
        <p:nvSpPr>
          <p:cNvPr id="217" name="Google Shape;217;p7: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MIT-WPU</a:t>
            </a:r>
            <a:endParaRPr/>
          </a:p>
        </p:txBody>
      </p:sp>
    </p:spTree>
    <p:extLst>
      <p:ext uri="{BB962C8B-B14F-4D97-AF65-F5344CB8AC3E}">
        <p14:creationId xmlns:p14="http://schemas.microsoft.com/office/powerpoint/2010/main" val="40382707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230: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16" name="Google Shape;1616;p23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2406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3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0" name="Google Shape;1630;p23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3499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p232: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6" name="Google Shape;1646;p23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7301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23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61" name="Google Shape;1661;p23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5355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234: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77" name="Google Shape;1677;p23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1265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235: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92" name="Google Shape;1692;p23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3251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p236: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05" name="Google Shape;1705;p23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8588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37: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20" name="Google Shape;1720;p23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1924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238: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6" name="Google Shape;1736;p23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062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239: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51" name="Google Shape;1751;p23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02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9"/>
        <p:cNvGrpSpPr/>
        <p:nvPr/>
      </p:nvGrpSpPr>
      <p:grpSpPr>
        <a:xfrm>
          <a:off x="0" y="0"/>
          <a:ext cx="0" cy="0"/>
          <a:chOff x="0" y="0"/>
          <a:chExt cx="0" cy="0"/>
        </a:xfrm>
      </p:grpSpPr>
      <p:sp>
        <p:nvSpPr>
          <p:cNvPr id="80" name="Google Shape;80;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4"/>
        <p:cNvGrpSpPr/>
        <p:nvPr/>
      </p:nvGrpSpPr>
      <p:grpSpPr>
        <a:xfrm>
          <a:off x="0" y="0"/>
          <a:ext cx="0" cy="0"/>
          <a:chOff x="0" y="0"/>
          <a:chExt cx="0" cy="0"/>
        </a:xfrm>
      </p:grpSpPr>
      <p:sp>
        <p:nvSpPr>
          <p:cNvPr id="85" name="Google Shape;85;p1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1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1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44"/>
          <p:cNvSpPr>
            <a:spLocks noGrp="1"/>
          </p:cNvSpPr>
          <p:nvPr>
            <p:ph type="pic" idx="2"/>
          </p:nvPr>
        </p:nvSpPr>
        <p:spPr>
          <a:xfrm>
            <a:off x="5183188" y="987425"/>
            <a:ext cx="6172200" cy="4873625"/>
          </a:xfrm>
          <a:prstGeom prst="rect">
            <a:avLst/>
          </a:prstGeom>
          <a:noFill/>
          <a:ln>
            <a:noFill/>
          </a:ln>
        </p:spPr>
      </p:sp>
      <p:sp>
        <p:nvSpPr>
          <p:cNvPr id="63" name="Google Shape;63;p1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p:nvPr>
        </p:nvSpPr>
        <p:spPr>
          <a:xfrm>
            <a:off x="1442243" y="2424546"/>
            <a:ext cx="9144000" cy="137848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4400"/>
              <a:buNone/>
            </a:pPr>
            <a:r>
              <a:rPr lang="en-US" sz="4400" b="1">
                <a:solidFill>
                  <a:srgbClr val="FF0000"/>
                </a:solidFill>
                <a:latin typeface="Times New Roman"/>
                <a:ea typeface="Times New Roman"/>
                <a:cs typeface="Times New Roman"/>
                <a:sym typeface="Times New Roman"/>
              </a:rPr>
              <a:t>Microprocessor Architecture and Internet of Things</a:t>
            </a:r>
            <a:endParaRPr sz="4400"/>
          </a:p>
        </p:txBody>
      </p:sp>
      <p:sp>
        <p:nvSpPr>
          <p:cNvPr id="96" name="Google Shape;96;p1"/>
          <p:cNvSpPr txBox="1">
            <a:spLocks noGrp="1"/>
          </p:cNvSpPr>
          <p:nvPr>
            <p:ph type="subTitle" idx="1"/>
          </p:nvPr>
        </p:nvSpPr>
        <p:spPr>
          <a:xfrm>
            <a:off x="1793482" y="3750126"/>
            <a:ext cx="9144000" cy="12835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1000"/>
              </a:spcBef>
              <a:spcAft>
                <a:spcPts val="0"/>
              </a:spcAft>
              <a:buSzPts val="2400"/>
              <a:buNone/>
            </a:pPr>
            <a:r>
              <a:rPr lang="en-US" b="1"/>
              <a:t>Course Code:  CET3014B 		Credits: </a:t>
            </a:r>
            <a:r>
              <a:rPr lang="en-US" b="1">
                <a:solidFill>
                  <a:srgbClr val="002060"/>
                </a:solidFill>
              </a:rPr>
              <a:t>3 TH+2 Lab=5 </a:t>
            </a:r>
            <a:endParaRPr/>
          </a:p>
        </p:txBody>
      </p:sp>
      <p:pic>
        <p:nvPicPr>
          <p:cNvPr id="97" name="Google Shape;97;p1"/>
          <p:cNvPicPr preferRelativeResize="0"/>
          <p:nvPr/>
        </p:nvPicPr>
        <p:blipFill rotWithShape="1">
          <a:blip r:embed="rId3">
            <a:alphaModFix/>
          </a:blip>
          <a:srcRect/>
          <a:stretch/>
        </p:blipFill>
        <p:spPr>
          <a:xfrm>
            <a:off x="2647950" y="138113"/>
            <a:ext cx="7067550" cy="1244600"/>
          </a:xfrm>
          <a:prstGeom prst="rect">
            <a:avLst/>
          </a:prstGeom>
          <a:noFill/>
          <a:ln>
            <a:noFill/>
          </a:ln>
          <a:effectLst>
            <a:outerShdw blurRad="292100" dist="139700" dir="2700000" algn="tl" rotWithShape="0">
              <a:srgbClr val="333333">
                <a:alpha val="64313"/>
              </a:srgbClr>
            </a:outerShdw>
          </a:effectLst>
        </p:spPr>
      </p:pic>
      <p:sp>
        <p:nvSpPr>
          <p:cNvPr id="98" name="Google Shape;98;p1"/>
          <p:cNvSpPr/>
          <p:nvPr/>
        </p:nvSpPr>
        <p:spPr>
          <a:xfrm>
            <a:off x="119855" y="328351"/>
            <a:ext cx="654050" cy="86412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99" name="Google Shape;99;p1"/>
          <p:cNvCxnSpPr/>
          <p:nvPr/>
        </p:nvCxnSpPr>
        <p:spPr>
          <a:xfrm rot="10800000" flipH="1">
            <a:off x="0" y="1648691"/>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00" name="Google Shape;100;p1"/>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 name="Google Shape;101;p1"/>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02" name="Google Shape;102;p1"/>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8"/>
          <p:cNvSpPr txBox="1">
            <a:spLocks noGrp="1"/>
          </p:cNvSpPr>
          <p:nvPr>
            <p:ph type="body" idx="1"/>
          </p:nvPr>
        </p:nvSpPr>
        <p:spPr>
          <a:xfrm>
            <a:off x="801035" y="1202591"/>
            <a:ext cx="11183147" cy="4719638"/>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By the end of the course, students will be able to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1. Describe the details of IoT based systems.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2. Demonstrate the use of common IoT platforms and installations.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3. Discuss Pentium architecture and programmer’s model.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4. Apply the Assembly Language Programming skills of Pentium processor.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5. Interpret the demand paging and protection mechanism supported in Pentium Architecture.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6. Demonstrate the concept of Task management and Interrupt handling within the Pentium processor. </a:t>
            </a:r>
            <a:endParaRPr/>
          </a:p>
          <a:p>
            <a:pPr marL="11430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	</a:t>
            </a:r>
            <a:endParaRPr/>
          </a:p>
        </p:txBody>
      </p:sp>
      <p:sp>
        <p:nvSpPr>
          <p:cNvPr id="236" name="Google Shape;236;p8"/>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rgbClr val="000000"/>
                </a:solidFill>
                <a:latin typeface="Times New Roman"/>
                <a:ea typeface="Times New Roman"/>
                <a:cs typeface="Times New Roman"/>
                <a:sym typeface="Times New Roman"/>
              </a:rPr>
              <a:t>11/15/2021</a:t>
            </a:r>
            <a:endParaRPr sz="1050" b="1">
              <a:solidFill>
                <a:srgbClr val="000000"/>
              </a:solidFill>
              <a:latin typeface="Times New Roman"/>
              <a:ea typeface="Times New Roman"/>
              <a:cs typeface="Times New Roman"/>
              <a:sym typeface="Times New Roman"/>
            </a:endParaRPr>
          </a:p>
        </p:txBody>
      </p:sp>
      <p:sp>
        <p:nvSpPr>
          <p:cNvPr id="237" name="Google Shape;2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38" name="Google Shape;238;p8"/>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239" name="Google Shape;239;p8"/>
          <p:cNvCxnSpPr/>
          <p:nvPr/>
        </p:nvCxnSpPr>
        <p:spPr>
          <a:xfrm rot="10800000" flipH="1">
            <a:off x="0" y="119694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40" name="Google Shape;240;p8"/>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241" name="Google Shape;241;p8"/>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42" name="Google Shape;242;p8"/>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43" name="Google Shape;24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a:t>
            </a:fld>
            <a:endParaRPr>
              <a:latin typeface="Times New Roman"/>
              <a:ea typeface="Times New Roman"/>
              <a:cs typeface="Times New Roman"/>
              <a:sym typeface="Times New Roman"/>
            </a:endParaRPr>
          </a:p>
        </p:txBody>
      </p:sp>
      <p:sp>
        <p:nvSpPr>
          <p:cNvPr id="244" name="Google Shape;244;p8"/>
          <p:cNvSpPr/>
          <p:nvPr/>
        </p:nvSpPr>
        <p:spPr>
          <a:xfrm>
            <a:off x="2133600" y="273714"/>
            <a:ext cx="4376519" cy="6463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b="1" i="0" u="none" strike="noStrike" cap="none">
                <a:solidFill>
                  <a:srgbClr val="FF0000"/>
                </a:solidFill>
                <a:latin typeface="Times New Roman"/>
                <a:ea typeface="Times New Roman"/>
                <a:cs typeface="Times New Roman"/>
                <a:sym typeface="Times New Roman"/>
              </a:rPr>
              <a:t>Course Outcomes: </a:t>
            </a:r>
            <a:endParaRPr sz="4000" b="0" i="0" u="none" strike="noStrike" cap="none">
              <a:solidFill>
                <a:srgbClr val="FF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240"/>
          <p:cNvSpPr txBox="1">
            <a:spLocks noGrp="1"/>
          </p:cNvSpPr>
          <p:nvPr>
            <p:ph type="body" idx="1"/>
          </p:nvPr>
        </p:nvSpPr>
        <p:spPr>
          <a:xfrm>
            <a:off x="838200" y="950153"/>
            <a:ext cx="11140440" cy="5304943"/>
          </a:xfrm>
          <a:prstGeom prst="rect">
            <a:avLst/>
          </a:prstGeom>
          <a:solidFill>
            <a:srgbClr val="FBE4D4"/>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solidFill>
                <a:schemeClr val="accent6"/>
              </a:solidFill>
            </a:endParaRPr>
          </a:p>
          <a:p>
            <a:pPr marL="457200" lvl="0" indent="-228600" algn="l" rtl="0">
              <a:lnSpc>
                <a:spcPct val="90000"/>
              </a:lnSpc>
              <a:spcBef>
                <a:spcPts val="1000"/>
              </a:spcBef>
              <a:spcAft>
                <a:spcPts val="0"/>
              </a:spcAft>
              <a:buClr>
                <a:schemeClr val="dk1"/>
              </a:buClr>
              <a:buSzPts val="1800"/>
              <a:buNone/>
            </a:pPr>
            <a:endParaRPr>
              <a:solidFill>
                <a:schemeClr val="accent6"/>
              </a:solidFill>
            </a:endParaRPr>
          </a:p>
          <a:p>
            <a:pPr marL="457200" lvl="0" indent="-342900" algn="l" rtl="0">
              <a:lnSpc>
                <a:spcPct val="90000"/>
              </a:lnSpc>
              <a:spcBef>
                <a:spcPts val="1000"/>
              </a:spcBef>
              <a:spcAft>
                <a:spcPts val="0"/>
              </a:spcAft>
              <a:buSzPts val="1800"/>
              <a:buFont typeface="Noto Sans Symbols"/>
              <a:buChar char="⮚"/>
            </a:pPr>
            <a:r>
              <a:rPr lang="en-US" sz="3600" b="1">
                <a:solidFill>
                  <a:srgbClr val="C00000"/>
                </a:solidFill>
                <a:latin typeface="Bookman Old Style"/>
                <a:ea typeface="Bookman Old Style"/>
                <a:cs typeface="Bookman Old Style"/>
                <a:sym typeface="Bookman Old Style"/>
              </a:rPr>
              <a:t>Six</a:t>
            </a:r>
            <a:r>
              <a:rPr lang="en-US" sz="3600">
                <a:solidFill>
                  <a:schemeClr val="accent6"/>
                </a:solidFill>
                <a:latin typeface="Bookman Old Style"/>
                <a:ea typeface="Bookman Old Style"/>
                <a:cs typeface="Bookman Old Style"/>
                <a:sym typeface="Bookman Old Style"/>
              </a:rPr>
              <a:t> Segment Registers </a:t>
            </a:r>
            <a:endParaRPr/>
          </a:p>
          <a:p>
            <a:pPr marL="457200" lvl="0" indent="-342900" algn="l" rtl="0">
              <a:lnSpc>
                <a:spcPct val="90000"/>
              </a:lnSpc>
              <a:spcBef>
                <a:spcPts val="1000"/>
              </a:spcBef>
              <a:spcAft>
                <a:spcPts val="0"/>
              </a:spcAft>
              <a:buSzPts val="1800"/>
              <a:buFont typeface="Noto Sans Symbols"/>
              <a:buChar char="⮚"/>
            </a:pPr>
            <a:r>
              <a:rPr lang="en-US" sz="3200">
                <a:solidFill>
                  <a:schemeClr val="accent6"/>
                </a:solidFill>
                <a:latin typeface="Bookman Old Style"/>
                <a:ea typeface="Bookman Old Style"/>
                <a:cs typeface="Bookman Old Style"/>
                <a:sym typeface="Bookman Old Style"/>
              </a:rPr>
              <a:t>Each with </a:t>
            </a:r>
            <a:r>
              <a:rPr lang="en-US" sz="3200" b="1">
                <a:solidFill>
                  <a:schemeClr val="accent6"/>
                </a:solidFill>
                <a:latin typeface="Bookman Old Style"/>
                <a:ea typeface="Bookman Old Style"/>
                <a:cs typeface="Bookman Old Style"/>
                <a:sym typeface="Bookman Old Style"/>
              </a:rPr>
              <a:t>16 bit </a:t>
            </a:r>
            <a:r>
              <a:rPr lang="en-US" sz="3200">
                <a:solidFill>
                  <a:schemeClr val="accent6"/>
                </a:solidFill>
                <a:latin typeface="Bookman Old Style"/>
                <a:ea typeface="Bookman Old Style"/>
                <a:cs typeface="Bookman Old Style"/>
                <a:sym typeface="Bookman Old Style"/>
              </a:rPr>
              <a:t>capacity</a:t>
            </a:r>
            <a:endParaRPr/>
          </a:p>
          <a:p>
            <a:pPr marL="457200" lvl="0" indent="-342900" algn="l" rtl="0">
              <a:lnSpc>
                <a:spcPct val="90000"/>
              </a:lnSpc>
              <a:spcBef>
                <a:spcPts val="1000"/>
              </a:spcBef>
              <a:spcAft>
                <a:spcPts val="0"/>
              </a:spcAft>
              <a:buSzPts val="1800"/>
              <a:buFont typeface="Noto Sans Symbols"/>
              <a:buChar char="⮚"/>
            </a:pPr>
            <a:r>
              <a:rPr lang="en-US" sz="3200">
                <a:latin typeface="Bookman Old Style"/>
                <a:ea typeface="Bookman Old Style"/>
                <a:cs typeface="Bookman Old Style"/>
                <a:sym typeface="Bookman Old Style"/>
              </a:rPr>
              <a:t>Used to hold distinct content </a:t>
            </a:r>
            <a:endParaRPr/>
          </a:p>
          <a:p>
            <a:pPr marL="914400" lvl="1" indent="-342900" algn="l" rtl="0">
              <a:lnSpc>
                <a:spcPct val="90000"/>
              </a:lnSpc>
              <a:spcBef>
                <a:spcPts val="500"/>
              </a:spcBef>
              <a:spcAft>
                <a:spcPts val="0"/>
              </a:spcAft>
              <a:buSzPts val="1800"/>
              <a:buChar char="•"/>
            </a:pPr>
            <a:r>
              <a:rPr lang="en-US" sz="2800" b="1">
                <a:solidFill>
                  <a:srgbClr val="C55A11"/>
                </a:solidFill>
                <a:latin typeface="Bookman Old Style"/>
                <a:ea typeface="Bookman Old Style"/>
                <a:cs typeface="Bookman Old Style"/>
                <a:sym typeface="Bookman Old Style"/>
              </a:rPr>
              <a:t>Code</a:t>
            </a:r>
            <a:endParaRPr/>
          </a:p>
          <a:p>
            <a:pPr marL="914400" lvl="1" indent="-342900" algn="l" rtl="0">
              <a:lnSpc>
                <a:spcPct val="90000"/>
              </a:lnSpc>
              <a:spcBef>
                <a:spcPts val="500"/>
              </a:spcBef>
              <a:spcAft>
                <a:spcPts val="0"/>
              </a:spcAft>
              <a:buSzPts val="1800"/>
              <a:buChar char="•"/>
            </a:pPr>
            <a:r>
              <a:rPr lang="en-US" sz="2800" b="1">
                <a:solidFill>
                  <a:srgbClr val="C55A11"/>
                </a:solidFill>
                <a:latin typeface="Bookman Old Style"/>
                <a:ea typeface="Bookman Old Style"/>
                <a:cs typeface="Bookman Old Style"/>
                <a:sym typeface="Bookman Old Style"/>
              </a:rPr>
              <a:t>Data</a:t>
            </a:r>
            <a:endParaRPr/>
          </a:p>
          <a:p>
            <a:pPr marL="914400" lvl="1" indent="-342900" algn="l" rtl="0">
              <a:lnSpc>
                <a:spcPct val="90000"/>
              </a:lnSpc>
              <a:spcBef>
                <a:spcPts val="500"/>
              </a:spcBef>
              <a:spcAft>
                <a:spcPts val="0"/>
              </a:spcAft>
              <a:buSzPts val="1800"/>
              <a:buChar char="•"/>
            </a:pPr>
            <a:r>
              <a:rPr lang="en-US" sz="2800" b="1">
                <a:solidFill>
                  <a:srgbClr val="C55A11"/>
                </a:solidFill>
                <a:latin typeface="Bookman Old Style"/>
                <a:ea typeface="Bookman Old Style"/>
                <a:cs typeface="Bookman Old Style"/>
                <a:sym typeface="Bookman Old Style"/>
              </a:rPr>
              <a:t>Stack </a:t>
            </a:r>
            <a:endParaRPr b="1">
              <a:solidFill>
                <a:srgbClr val="C55A11"/>
              </a:solidFill>
              <a:latin typeface="Bookman Old Style"/>
              <a:ea typeface="Bookman Old Style"/>
              <a:cs typeface="Bookman Old Style"/>
              <a:sym typeface="Bookman Old Style"/>
            </a:endParaRPr>
          </a:p>
        </p:txBody>
      </p:sp>
      <p:sp>
        <p:nvSpPr>
          <p:cNvPr id="1767" name="Google Shape;1767;p240"/>
          <p:cNvSpPr txBox="1">
            <a:spLocks noGrp="1"/>
          </p:cNvSpPr>
          <p:nvPr>
            <p:ph type="title"/>
          </p:nvPr>
        </p:nvSpPr>
        <p:spPr>
          <a:xfrm>
            <a:off x="2155371" y="108252"/>
            <a:ext cx="6043749"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800" b="1">
                <a:solidFill>
                  <a:srgbClr val="2501BF"/>
                </a:solidFill>
                <a:latin typeface="Times New Roman"/>
                <a:ea typeface="Times New Roman"/>
                <a:cs typeface="Times New Roman"/>
                <a:sym typeface="Times New Roman"/>
              </a:rPr>
              <a:t>Segment Registers</a:t>
            </a:r>
            <a:endParaRPr sz="4800" b="1">
              <a:solidFill>
                <a:srgbClr val="2501BF"/>
              </a:solidFill>
              <a:latin typeface="Times New Roman"/>
              <a:ea typeface="Times New Roman"/>
              <a:cs typeface="Times New Roman"/>
              <a:sym typeface="Times New Roman"/>
            </a:endParaRPr>
          </a:p>
        </p:txBody>
      </p:sp>
      <p:pic>
        <p:nvPicPr>
          <p:cNvPr id="1768" name="Google Shape;1768;p240"/>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769" name="Google Shape;1769;p2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770" name="Google Shape;1770;p2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
        <p:nvSpPr>
          <p:cNvPr id="1771" name="Google Shape;1771;p240"/>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772" name="Google Shape;1772;p240"/>
          <p:cNvPicPr preferRelativeResize="0"/>
          <p:nvPr/>
        </p:nvPicPr>
        <p:blipFill rotWithShape="1">
          <a:blip r:embed="rId4">
            <a:alphaModFix/>
          </a:blip>
          <a:srcRect/>
          <a:stretch/>
        </p:blipFill>
        <p:spPr>
          <a:xfrm>
            <a:off x="7236823" y="1139784"/>
            <a:ext cx="4531440" cy="4738502"/>
          </a:xfrm>
          <a:prstGeom prst="rect">
            <a:avLst/>
          </a:prstGeom>
          <a:noFill/>
          <a:ln w="38100" cap="flat" cmpd="sng">
            <a:solidFill>
              <a:srgbClr val="2501BF"/>
            </a:solidFill>
            <a:prstDash val="solid"/>
            <a:round/>
            <a:headEnd type="none" w="sm" len="sm"/>
            <a:tailEnd type="none" w="sm" len="sm"/>
          </a:ln>
        </p:spPr>
      </p:pic>
      <p:cxnSp>
        <p:nvCxnSpPr>
          <p:cNvPr id="1773" name="Google Shape;1773;p240"/>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774" name="Google Shape;1774;p24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5" name="Google Shape;1775;p24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76" name="Google Shape;1776;p24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pic>
        <p:nvPicPr>
          <p:cNvPr id="1781" name="Google Shape;1781;p241"/>
          <p:cNvPicPr preferRelativeResize="0">
            <a:picLocks noGrp="1"/>
          </p:cNvPicPr>
          <p:nvPr>
            <p:ph type="body" idx="1"/>
          </p:nvPr>
        </p:nvPicPr>
        <p:blipFill rotWithShape="1">
          <a:blip r:embed="rId3">
            <a:alphaModFix/>
          </a:blip>
          <a:srcRect/>
          <a:stretch/>
        </p:blipFill>
        <p:spPr>
          <a:xfrm>
            <a:off x="838200" y="949104"/>
            <a:ext cx="11062502" cy="3396144"/>
          </a:xfrm>
          <a:prstGeom prst="rect">
            <a:avLst/>
          </a:prstGeom>
          <a:noFill/>
          <a:ln w="28575" cap="flat" cmpd="sng">
            <a:solidFill>
              <a:srgbClr val="2501BF"/>
            </a:solidFill>
            <a:prstDash val="solid"/>
            <a:round/>
            <a:headEnd type="none" w="sm" len="sm"/>
            <a:tailEnd type="none" w="sm" len="sm"/>
          </a:ln>
        </p:spPr>
      </p:pic>
      <p:sp>
        <p:nvSpPr>
          <p:cNvPr id="1782" name="Google Shape;1782;p241"/>
          <p:cNvSpPr txBox="1">
            <a:spLocks noGrp="1"/>
          </p:cNvSpPr>
          <p:nvPr>
            <p:ph type="title"/>
          </p:nvPr>
        </p:nvSpPr>
        <p:spPr>
          <a:xfrm>
            <a:off x="1088451" y="175642"/>
            <a:ext cx="5864901"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2501BF"/>
                </a:solidFill>
                <a:latin typeface="Times New Roman"/>
                <a:ea typeface="Times New Roman"/>
                <a:cs typeface="Times New Roman"/>
                <a:sym typeface="Times New Roman"/>
              </a:rPr>
              <a:t>EFLAG Registers</a:t>
            </a:r>
            <a:endParaRPr sz="5400" b="1">
              <a:solidFill>
                <a:srgbClr val="2501BF"/>
              </a:solidFill>
              <a:latin typeface="Times New Roman"/>
              <a:ea typeface="Times New Roman"/>
              <a:cs typeface="Times New Roman"/>
              <a:sym typeface="Times New Roman"/>
            </a:endParaRPr>
          </a:p>
        </p:txBody>
      </p:sp>
      <p:pic>
        <p:nvPicPr>
          <p:cNvPr id="1783" name="Google Shape;1783;p241"/>
          <p:cNvPicPr preferRelativeResize="0"/>
          <p:nvPr/>
        </p:nvPicPr>
        <p:blipFill rotWithShape="1">
          <a:blip r:embed="rId4">
            <a:alphaModFix/>
          </a:blip>
          <a:srcRect/>
          <a:stretch/>
        </p:blipFill>
        <p:spPr>
          <a:xfrm>
            <a:off x="0" y="0"/>
            <a:ext cx="838200" cy="757523"/>
          </a:xfrm>
          <a:prstGeom prst="rect">
            <a:avLst/>
          </a:prstGeom>
          <a:noFill/>
          <a:ln>
            <a:noFill/>
          </a:ln>
        </p:spPr>
      </p:pic>
      <p:sp>
        <p:nvSpPr>
          <p:cNvPr id="1784" name="Google Shape;1784;p2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785" name="Google Shape;1785;p241"/>
          <p:cNvSpPr txBox="1">
            <a:spLocks noGrp="1"/>
          </p:cNvSpPr>
          <p:nvPr>
            <p:ph type="sldNum" idx="12"/>
          </p:nvPr>
        </p:nvSpPr>
        <p:spPr>
          <a:xfrm>
            <a:off x="9157503" y="64587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a:p>
        </p:txBody>
      </p:sp>
      <p:sp>
        <p:nvSpPr>
          <p:cNvPr id="1786" name="Google Shape;1786;p241"/>
          <p:cNvSpPr txBox="1">
            <a:spLocks noGrp="1"/>
          </p:cNvSpPr>
          <p:nvPr>
            <p:ph type="ftr" idx="11"/>
          </p:nvPr>
        </p:nvSpPr>
        <p:spPr>
          <a:xfrm>
            <a:off x="4669110" y="6459178"/>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787" name="Google Shape;1787;p241"/>
          <p:cNvSpPr/>
          <p:nvPr/>
        </p:nvSpPr>
        <p:spPr>
          <a:xfrm>
            <a:off x="8236045" y="583979"/>
            <a:ext cx="3094074" cy="1924493"/>
          </a:xfrm>
          <a:prstGeom prst="rect">
            <a:avLst/>
          </a:prstGeom>
          <a:noFill/>
          <a:ln w="5715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88" name="Google Shape;1788;p241"/>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789" name="Google Shape;1789;p24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90" name="Google Shape;1790;p24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91" name="Google Shape;1791;p241"/>
          <p:cNvCxnSpPr/>
          <p:nvPr/>
        </p:nvCxnSpPr>
        <p:spPr>
          <a:xfrm>
            <a:off x="0" y="6350788"/>
            <a:ext cx="12192000" cy="0"/>
          </a:xfrm>
          <a:prstGeom prst="straightConnector1">
            <a:avLst/>
          </a:prstGeom>
          <a:noFill/>
          <a:ln w="15875" cap="flat" cmpd="sng">
            <a:solidFill>
              <a:srgbClr val="00B050"/>
            </a:solidFill>
            <a:prstDash val="solid"/>
            <a:round/>
            <a:headEnd type="none" w="sm" len="sm"/>
            <a:tailEnd type="none" w="sm" len="sm"/>
          </a:ln>
        </p:spPr>
      </p:cxnSp>
      <p:grpSp>
        <p:nvGrpSpPr>
          <p:cNvPr id="1792" name="Google Shape;1792;p241"/>
          <p:cNvGrpSpPr/>
          <p:nvPr/>
        </p:nvGrpSpPr>
        <p:grpSpPr>
          <a:xfrm>
            <a:off x="1227154" y="4561114"/>
            <a:ext cx="9717060" cy="1636725"/>
            <a:chOff x="862054" y="4578769"/>
            <a:chExt cx="9717060" cy="1880409"/>
          </a:xfrm>
        </p:grpSpPr>
        <p:sp>
          <p:nvSpPr>
            <p:cNvPr id="1793" name="Google Shape;1793;p241"/>
            <p:cNvSpPr/>
            <p:nvPr/>
          </p:nvSpPr>
          <p:spPr>
            <a:xfrm>
              <a:off x="862054" y="4578769"/>
              <a:ext cx="1562991" cy="873760"/>
            </a:xfrm>
            <a:prstGeom prst="roundRect">
              <a:avLst>
                <a:gd name="adj" fmla="val 16667"/>
              </a:avLst>
            </a:prstGeom>
            <a:solidFill>
              <a:srgbClr val="FFFF00"/>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Carry Flag </a:t>
              </a:r>
              <a:endParaRPr sz="2800" b="0" i="0" u="none" strike="noStrike" cap="none">
                <a:solidFill>
                  <a:schemeClr val="dk1"/>
                </a:solidFill>
                <a:latin typeface="Times New Roman"/>
                <a:ea typeface="Times New Roman"/>
                <a:cs typeface="Times New Roman"/>
                <a:sym typeface="Times New Roman"/>
              </a:endParaRPr>
            </a:p>
          </p:txBody>
        </p:sp>
        <p:sp>
          <p:nvSpPr>
            <p:cNvPr id="1794" name="Google Shape;1794;p241"/>
            <p:cNvSpPr/>
            <p:nvPr/>
          </p:nvSpPr>
          <p:spPr>
            <a:xfrm>
              <a:off x="1612886" y="5477456"/>
              <a:ext cx="1562991" cy="873760"/>
            </a:xfrm>
            <a:prstGeom prst="roundRect">
              <a:avLst>
                <a:gd name="adj" fmla="val 16667"/>
              </a:avLst>
            </a:prstGeom>
            <a:solidFill>
              <a:srgbClr val="FFFF00"/>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Parity Flag </a:t>
              </a:r>
              <a:endParaRPr sz="2800" b="0" i="0" u="none" strike="noStrike" cap="none">
                <a:solidFill>
                  <a:schemeClr val="dk1"/>
                </a:solidFill>
                <a:latin typeface="Times New Roman"/>
                <a:ea typeface="Times New Roman"/>
                <a:cs typeface="Times New Roman"/>
                <a:sym typeface="Times New Roman"/>
              </a:endParaRPr>
            </a:p>
          </p:txBody>
        </p:sp>
        <p:sp>
          <p:nvSpPr>
            <p:cNvPr id="1795" name="Google Shape;1795;p241"/>
            <p:cNvSpPr/>
            <p:nvPr/>
          </p:nvSpPr>
          <p:spPr>
            <a:xfrm>
              <a:off x="2818928" y="4578769"/>
              <a:ext cx="1562991" cy="873760"/>
            </a:xfrm>
            <a:prstGeom prst="roundRect">
              <a:avLst>
                <a:gd name="adj" fmla="val 16667"/>
              </a:avLst>
            </a:prstGeom>
            <a:solidFill>
              <a:srgbClr val="FFFF00"/>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Auxiliary Flag </a:t>
              </a:r>
              <a:endParaRPr sz="2800" b="0" i="0" u="none" strike="noStrike" cap="none">
                <a:solidFill>
                  <a:schemeClr val="dk1"/>
                </a:solidFill>
                <a:latin typeface="Times New Roman"/>
                <a:ea typeface="Times New Roman"/>
                <a:cs typeface="Times New Roman"/>
                <a:sym typeface="Times New Roman"/>
              </a:endParaRPr>
            </a:p>
          </p:txBody>
        </p:sp>
        <p:sp>
          <p:nvSpPr>
            <p:cNvPr id="1796" name="Google Shape;1796;p241"/>
            <p:cNvSpPr/>
            <p:nvPr/>
          </p:nvSpPr>
          <p:spPr>
            <a:xfrm>
              <a:off x="3600423" y="5477456"/>
              <a:ext cx="1562991" cy="873760"/>
            </a:xfrm>
            <a:prstGeom prst="roundRect">
              <a:avLst>
                <a:gd name="adj" fmla="val 16667"/>
              </a:avLst>
            </a:prstGeom>
            <a:solidFill>
              <a:srgbClr val="FFFF00"/>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Zero</a:t>
              </a:r>
              <a:endParaRPr/>
            </a:p>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 Flag </a:t>
              </a:r>
              <a:endParaRPr sz="2800" b="0" i="0" u="none" strike="noStrike" cap="none">
                <a:solidFill>
                  <a:schemeClr val="dk1"/>
                </a:solidFill>
                <a:latin typeface="Times New Roman"/>
                <a:ea typeface="Times New Roman"/>
                <a:cs typeface="Times New Roman"/>
                <a:sym typeface="Times New Roman"/>
              </a:endParaRPr>
            </a:p>
          </p:txBody>
        </p:sp>
        <p:sp>
          <p:nvSpPr>
            <p:cNvPr id="1797" name="Google Shape;1797;p241"/>
            <p:cNvSpPr/>
            <p:nvPr/>
          </p:nvSpPr>
          <p:spPr>
            <a:xfrm>
              <a:off x="4793974" y="4578769"/>
              <a:ext cx="1562991" cy="873760"/>
            </a:xfrm>
            <a:prstGeom prst="roundRect">
              <a:avLst>
                <a:gd name="adj" fmla="val 16667"/>
              </a:avLst>
            </a:prstGeom>
            <a:solidFill>
              <a:srgbClr val="FFFF00"/>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Sign</a:t>
              </a:r>
              <a:endParaRPr/>
            </a:p>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 Flag </a:t>
              </a:r>
              <a:endParaRPr sz="2800" b="0" i="0" u="none" strike="noStrike" cap="none">
                <a:solidFill>
                  <a:schemeClr val="dk1"/>
                </a:solidFill>
                <a:latin typeface="Times New Roman"/>
                <a:ea typeface="Times New Roman"/>
                <a:cs typeface="Times New Roman"/>
                <a:sym typeface="Times New Roman"/>
              </a:endParaRPr>
            </a:p>
          </p:txBody>
        </p:sp>
        <p:sp>
          <p:nvSpPr>
            <p:cNvPr id="1798" name="Google Shape;1798;p241"/>
            <p:cNvSpPr/>
            <p:nvPr/>
          </p:nvSpPr>
          <p:spPr>
            <a:xfrm>
              <a:off x="5387131" y="5585418"/>
              <a:ext cx="1793709" cy="873760"/>
            </a:xfrm>
            <a:prstGeom prst="roundRect">
              <a:avLst>
                <a:gd name="adj" fmla="val 16667"/>
              </a:avLst>
            </a:prstGeom>
            <a:solidFill>
              <a:schemeClr val="accent2"/>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Direction</a:t>
              </a:r>
              <a:endParaRPr/>
            </a:p>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 Flag </a:t>
              </a:r>
              <a:endParaRPr sz="2800" b="0" i="0" u="none" strike="noStrike" cap="none">
                <a:solidFill>
                  <a:schemeClr val="dk1"/>
                </a:solidFill>
                <a:latin typeface="Times New Roman"/>
                <a:ea typeface="Times New Roman"/>
                <a:cs typeface="Times New Roman"/>
                <a:sym typeface="Times New Roman"/>
              </a:endParaRPr>
            </a:p>
          </p:txBody>
        </p:sp>
        <p:sp>
          <p:nvSpPr>
            <p:cNvPr id="1799" name="Google Shape;1799;p241"/>
            <p:cNvSpPr/>
            <p:nvPr/>
          </p:nvSpPr>
          <p:spPr>
            <a:xfrm>
              <a:off x="6629023" y="4608830"/>
              <a:ext cx="1793709" cy="873760"/>
            </a:xfrm>
            <a:prstGeom prst="roundRect">
              <a:avLst>
                <a:gd name="adj" fmla="val 16667"/>
              </a:avLst>
            </a:prstGeom>
            <a:solidFill>
              <a:srgbClr val="FFFF00"/>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Overflow</a:t>
              </a:r>
              <a:endParaRPr/>
            </a:p>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 Flag </a:t>
              </a:r>
              <a:endParaRPr sz="2800" b="0" i="0" u="none" strike="noStrike" cap="none">
                <a:solidFill>
                  <a:schemeClr val="dk1"/>
                </a:solidFill>
                <a:latin typeface="Times New Roman"/>
                <a:ea typeface="Times New Roman"/>
                <a:cs typeface="Times New Roman"/>
                <a:sym typeface="Times New Roman"/>
              </a:endParaRPr>
            </a:p>
          </p:txBody>
        </p:sp>
        <p:sp>
          <p:nvSpPr>
            <p:cNvPr id="1800" name="Google Shape;1800;p241"/>
            <p:cNvSpPr/>
            <p:nvPr/>
          </p:nvSpPr>
          <p:spPr>
            <a:xfrm>
              <a:off x="7645505" y="5585418"/>
              <a:ext cx="1793709" cy="873760"/>
            </a:xfrm>
            <a:prstGeom prst="roundRect">
              <a:avLst>
                <a:gd name="adj" fmla="val 16667"/>
              </a:avLst>
            </a:prstGeom>
            <a:solidFill>
              <a:schemeClr val="accent2"/>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Interrupt</a:t>
              </a:r>
              <a:endParaRPr/>
            </a:p>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 Flag </a:t>
              </a:r>
              <a:endParaRPr sz="2800" b="0" i="0" u="none" strike="noStrike" cap="none">
                <a:solidFill>
                  <a:schemeClr val="dk1"/>
                </a:solidFill>
                <a:latin typeface="Times New Roman"/>
                <a:ea typeface="Times New Roman"/>
                <a:cs typeface="Times New Roman"/>
                <a:sym typeface="Times New Roman"/>
              </a:endParaRPr>
            </a:p>
          </p:txBody>
        </p:sp>
        <p:sp>
          <p:nvSpPr>
            <p:cNvPr id="1801" name="Google Shape;1801;p241"/>
            <p:cNvSpPr/>
            <p:nvPr/>
          </p:nvSpPr>
          <p:spPr>
            <a:xfrm>
              <a:off x="8785405" y="4660244"/>
              <a:ext cx="1793709" cy="873760"/>
            </a:xfrm>
            <a:prstGeom prst="roundRect">
              <a:avLst>
                <a:gd name="adj" fmla="val 16667"/>
              </a:avLst>
            </a:prstGeom>
            <a:solidFill>
              <a:schemeClr val="accent2"/>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Trap</a:t>
              </a:r>
              <a:endParaRPr/>
            </a:p>
            <a:p>
              <a:pPr marL="0" marR="0" lvl="0" indent="0" algn="ctr"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 Flag </a:t>
              </a:r>
              <a:endParaRPr sz="2800" b="0" i="0" u="none" strike="noStrike" cap="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92"/>
                                        </p:tgtEl>
                                        <p:attrNameLst>
                                          <p:attrName>style.visibility</p:attrName>
                                        </p:attrNameLst>
                                      </p:cBhvr>
                                      <p:to>
                                        <p:strVal val="visible"/>
                                      </p:to>
                                    </p:set>
                                    <p:anim calcmode="lin" valueType="num">
                                      <p:cBhvr additive="base">
                                        <p:cTn id="11" dur="500"/>
                                        <p:tgtEl>
                                          <p:spTgt spid="17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pic>
        <p:nvPicPr>
          <p:cNvPr id="1806" name="Google Shape;1806;p242"/>
          <p:cNvPicPr preferRelativeResize="0"/>
          <p:nvPr/>
        </p:nvPicPr>
        <p:blipFill rotWithShape="1">
          <a:blip r:embed="rId3">
            <a:alphaModFix/>
          </a:blip>
          <a:srcRect/>
          <a:stretch/>
        </p:blipFill>
        <p:spPr>
          <a:xfrm>
            <a:off x="67447" y="107655"/>
            <a:ext cx="628650" cy="757523"/>
          </a:xfrm>
          <a:prstGeom prst="rect">
            <a:avLst/>
          </a:prstGeom>
          <a:noFill/>
          <a:ln>
            <a:noFill/>
          </a:ln>
        </p:spPr>
      </p:pic>
      <p:sp>
        <p:nvSpPr>
          <p:cNvPr id="1807" name="Google Shape;1807;p2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808" name="Google Shape;1808;p2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88888"/>
                </a:solidFill>
              </a:rPr>
              <a:t>102</a:t>
            </a:fld>
            <a:endParaRPr>
              <a:solidFill>
                <a:srgbClr val="888888"/>
              </a:solidFill>
            </a:endParaRPr>
          </a:p>
        </p:txBody>
      </p:sp>
      <p:sp>
        <p:nvSpPr>
          <p:cNvPr id="1809" name="Google Shape;1809;p242"/>
          <p:cNvSpPr txBox="1">
            <a:spLocks noGrp="1"/>
          </p:cNvSpPr>
          <p:nvPr>
            <p:ph type="ftr" idx="11"/>
          </p:nvPr>
        </p:nvSpPr>
        <p:spPr>
          <a:xfrm>
            <a:off x="2945499" y="6427078"/>
            <a:ext cx="583909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810" name="Google Shape;1810;p242"/>
          <p:cNvSpPr txBox="1">
            <a:spLocks noGrp="1"/>
          </p:cNvSpPr>
          <p:nvPr>
            <p:ph type="body" idx="1"/>
          </p:nvPr>
        </p:nvSpPr>
        <p:spPr>
          <a:xfrm>
            <a:off x="2152650" y="1902853"/>
            <a:ext cx="7886700" cy="4274113"/>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solidFill>
                <a:srgbClr val="C55A11"/>
              </a:solidFill>
            </a:endParaRPr>
          </a:p>
        </p:txBody>
      </p:sp>
      <p:pic>
        <p:nvPicPr>
          <p:cNvPr id="1811" name="Google Shape;1811;p242"/>
          <p:cNvPicPr preferRelativeResize="0"/>
          <p:nvPr/>
        </p:nvPicPr>
        <p:blipFill rotWithShape="1">
          <a:blip r:embed="rId4">
            <a:alphaModFix/>
          </a:blip>
          <a:srcRect/>
          <a:stretch/>
        </p:blipFill>
        <p:spPr>
          <a:xfrm>
            <a:off x="2281296" y="282588"/>
            <a:ext cx="7167505" cy="1525685"/>
          </a:xfrm>
          <a:prstGeom prst="rect">
            <a:avLst/>
          </a:prstGeom>
          <a:noFill/>
          <a:ln w="28575" cap="flat" cmpd="sng">
            <a:solidFill>
              <a:srgbClr val="2501BF"/>
            </a:solidFill>
            <a:prstDash val="solid"/>
            <a:round/>
            <a:headEnd type="none" w="sm" len="sm"/>
            <a:tailEnd type="none" w="sm" len="sm"/>
          </a:ln>
        </p:spPr>
      </p:pic>
      <p:sp>
        <p:nvSpPr>
          <p:cNvPr id="1812" name="Google Shape;1812;p242"/>
          <p:cNvSpPr/>
          <p:nvPr/>
        </p:nvSpPr>
        <p:spPr>
          <a:xfrm>
            <a:off x="4587242" y="282588"/>
            <a:ext cx="2088235" cy="1622413"/>
          </a:xfrm>
          <a:prstGeom prst="rect">
            <a:avLst/>
          </a:prstGeom>
          <a:noFill/>
          <a:ln w="5715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13" name="Google Shape;1813;p242"/>
          <p:cNvSpPr txBox="1"/>
          <p:nvPr/>
        </p:nvSpPr>
        <p:spPr>
          <a:xfrm>
            <a:off x="866001" y="1923299"/>
            <a:ext cx="11125702" cy="440120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800"/>
              <a:buFont typeface="Arial"/>
              <a:buChar char="•"/>
            </a:pPr>
            <a:r>
              <a:rPr lang="en-US" sz="2800" b="1" i="0" u="none" strike="noStrike" cap="none">
                <a:solidFill>
                  <a:srgbClr val="7030A0"/>
                </a:solidFill>
                <a:latin typeface="Bookman Old Style"/>
                <a:ea typeface="Bookman Old Style"/>
                <a:cs typeface="Bookman Old Style"/>
                <a:sym typeface="Bookman Old Style"/>
              </a:rPr>
              <a:t>IOPL</a:t>
            </a:r>
            <a:r>
              <a:rPr lang="en-US" sz="2800" b="0" i="0" u="none" strike="noStrike" cap="none">
                <a:solidFill>
                  <a:srgbClr val="7030A0"/>
                </a:solidFill>
                <a:latin typeface="Bookman Old Style"/>
                <a:ea typeface="Bookman Old Style"/>
                <a:cs typeface="Bookman Old Style"/>
                <a:sym typeface="Bookman Old Style"/>
              </a:rPr>
              <a:t> – Indicates the </a:t>
            </a:r>
            <a:r>
              <a:rPr lang="en-US" sz="2800" b="1" i="0" u="none" strike="noStrike" cap="none">
                <a:solidFill>
                  <a:srgbClr val="FF0000"/>
                </a:solidFill>
                <a:latin typeface="Bookman Old Style"/>
                <a:ea typeface="Bookman Old Style"/>
                <a:cs typeface="Bookman Old Style"/>
                <a:sym typeface="Bookman Old Style"/>
              </a:rPr>
              <a:t>I/O</a:t>
            </a:r>
            <a:r>
              <a:rPr lang="en-US" sz="2800" b="0" i="0" u="none" strike="noStrike" cap="none">
                <a:solidFill>
                  <a:srgbClr val="7030A0"/>
                </a:solidFill>
                <a:latin typeface="Bookman Old Style"/>
                <a:ea typeface="Bookman Old Style"/>
                <a:cs typeface="Bookman Old Style"/>
                <a:sym typeface="Bookman Old Style"/>
              </a:rPr>
              <a:t> </a:t>
            </a:r>
            <a:r>
              <a:rPr lang="en-US" sz="2800" b="1" i="0" u="none" strike="noStrike" cap="none">
                <a:solidFill>
                  <a:srgbClr val="000000"/>
                </a:solidFill>
                <a:latin typeface="Bookman Old Style"/>
                <a:ea typeface="Bookman Old Style"/>
                <a:cs typeface="Bookman Old Style"/>
                <a:sym typeface="Bookman Old Style"/>
              </a:rPr>
              <a:t>Privilege level </a:t>
            </a:r>
            <a:r>
              <a:rPr lang="en-US" sz="2800" b="0" i="0" u="none" strike="noStrike" cap="none">
                <a:solidFill>
                  <a:srgbClr val="7030A0"/>
                </a:solidFill>
                <a:latin typeface="Bookman Old Style"/>
                <a:ea typeface="Bookman Old Style"/>
                <a:cs typeface="Bookman Old Style"/>
                <a:sym typeface="Bookman Old Style"/>
              </a:rPr>
              <a:t>of Currently running program / Task 00-01 10 11</a:t>
            </a:r>
            <a:endParaRPr sz="2800" b="0" i="0" u="none" strike="noStrike" cap="none">
              <a:solidFill>
                <a:srgbClr val="7030A0"/>
              </a:solidFill>
              <a:latin typeface="Bookman Old Style"/>
              <a:ea typeface="Bookman Old Style"/>
              <a:cs typeface="Bookman Old Style"/>
              <a:sym typeface="Bookman Old Style"/>
            </a:endParaRPr>
          </a:p>
          <a:p>
            <a:pPr marL="342900" marR="0" lvl="0" indent="-342900" algn="just"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Bookman Old Style"/>
                <a:ea typeface="Bookman Old Style"/>
                <a:cs typeface="Bookman Old Style"/>
                <a:sym typeface="Bookman Old Style"/>
              </a:rPr>
              <a:t>CPL &lt;= IOPL </a:t>
            </a:r>
            <a:r>
              <a:rPr lang="en-US" sz="2800" b="0" i="0" u="none" strike="noStrike" cap="none">
                <a:solidFill>
                  <a:srgbClr val="70AD47"/>
                </a:solidFill>
                <a:latin typeface="Bookman Old Style"/>
                <a:ea typeface="Bookman Old Style"/>
                <a:cs typeface="Bookman Old Style"/>
                <a:sym typeface="Bookman Old Style"/>
              </a:rPr>
              <a:t>to access </a:t>
            </a:r>
            <a:r>
              <a:rPr lang="en-US" sz="2800" b="1" i="0" u="none" strike="noStrike" cap="none">
                <a:solidFill>
                  <a:srgbClr val="70AD47"/>
                </a:solidFill>
                <a:latin typeface="Bookman Old Style"/>
                <a:ea typeface="Bookman Old Style"/>
                <a:cs typeface="Bookman Old Style"/>
                <a:sym typeface="Bookman Old Style"/>
              </a:rPr>
              <a:t>IO Address Space </a:t>
            </a:r>
            <a:endParaRPr/>
          </a:p>
          <a:p>
            <a:pPr marL="342900" marR="0" lvl="0" indent="-342900" algn="just" rtl="0">
              <a:lnSpc>
                <a:spcPct val="100000"/>
              </a:lnSpc>
              <a:spcBef>
                <a:spcPts val="0"/>
              </a:spcBef>
              <a:spcAft>
                <a:spcPts val="0"/>
              </a:spcAft>
              <a:buClr>
                <a:srgbClr val="000000"/>
              </a:buClr>
              <a:buSzPts val="2800"/>
              <a:buFont typeface="Arial"/>
              <a:buChar char="•"/>
            </a:pPr>
            <a:r>
              <a:rPr lang="en-US" sz="2800" b="1" i="0" u="none" strike="noStrike" cap="none">
                <a:solidFill>
                  <a:srgbClr val="7030A0"/>
                </a:solidFill>
                <a:latin typeface="Bookman Old Style"/>
                <a:ea typeface="Bookman Old Style"/>
                <a:cs typeface="Bookman Old Style"/>
                <a:sym typeface="Bookman Old Style"/>
              </a:rPr>
              <a:t>Nested Task </a:t>
            </a:r>
            <a:r>
              <a:rPr lang="en-US" sz="2800" b="0" i="0" u="none" strike="noStrike" cap="none">
                <a:solidFill>
                  <a:srgbClr val="7030A0"/>
                </a:solidFill>
                <a:latin typeface="Bookman Old Style"/>
                <a:ea typeface="Bookman Old Style"/>
                <a:cs typeface="Bookman Old Style"/>
                <a:sym typeface="Bookman Old Style"/>
              </a:rPr>
              <a:t>– </a:t>
            </a:r>
            <a:r>
              <a:rPr lang="en-US" sz="2400" b="0" i="0" u="none" strike="noStrike" cap="none">
                <a:solidFill>
                  <a:srgbClr val="7030A0"/>
                </a:solidFill>
                <a:latin typeface="Bookman Old Style"/>
                <a:ea typeface="Bookman Old Style"/>
                <a:cs typeface="Bookman Old Style"/>
                <a:sym typeface="Bookman Old Style"/>
              </a:rPr>
              <a:t>control chaining of Interrupted and called tasks</a:t>
            </a:r>
            <a:endParaRPr/>
          </a:p>
          <a:p>
            <a:pPr marL="342900" marR="0" lvl="0" indent="-342900" algn="just" rtl="0">
              <a:lnSpc>
                <a:spcPct val="100000"/>
              </a:lnSpc>
              <a:spcBef>
                <a:spcPts val="0"/>
              </a:spcBef>
              <a:spcAft>
                <a:spcPts val="0"/>
              </a:spcAft>
              <a:buClr>
                <a:srgbClr val="000000"/>
              </a:buClr>
              <a:buSzPts val="2800"/>
              <a:buFont typeface="Arial"/>
              <a:buChar char="•"/>
            </a:pPr>
            <a:r>
              <a:rPr lang="en-US" sz="2800" b="1" i="0" u="none" strike="noStrike" cap="none">
                <a:solidFill>
                  <a:srgbClr val="70AD47"/>
                </a:solidFill>
                <a:latin typeface="Bookman Old Style"/>
                <a:ea typeface="Bookman Old Style"/>
                <a:cs typeface="Bookman Old Style"/>
                <a:sym typeface="Bookman Old Style"/>
              </a:rPr>
              <a:t>Resume Flag </a:t>
            </a:r>
            <a:r>
              <a:rPr lang="en-US" sz="2800" b="0" i="0" u="none" strike="noStrike" cap="none">
                <a:solidFill>
                  <a:srgbClr val="70AD47"/>
                </a:solidFill>
                <a:latin typeface="Bookman Old Style"/>
                <a:ea typeface="Bookman Old Style"/>
                <a:cs typeface="Bookman Old Style"/>
                <a:sym typeface="Bookman Old Style"/>
              </a:rPr>
              <a:t>– controls the processors response to </a:t>
            </a:r>
            <a:r>
              <a:rPr lang="en-US" sz="2800" b="1" i="0" u="none" strike="noStrike" cap="none">
                <a:solidFill>
                  <a:srgbClr val="000000"/>
                </a:solidFill>
                <a:latin typeface="Bookman Old Style"/>
                <a:ea typeface="Bookman Old Style"/>
                <a:cs typeface="Bookman Old Style"/>
                <a:sym typeface="Bookman Old Style"/>
              </a:rPr>
              <a:t>“Instruction Breakpoint” </a:t>
            </a:r>
            <a:r>
              <a:rPr lang="en-US" sz="2800" b="0" i="0" u="none" strike="noStrike" cap="none">
                <a:solidFill>
                  <a:srgbClr val="70AD47"/>
                </a:solidFill>
                <a:latin typeface="Bookman Old Style"/>
                <a:ea typeface="Bookman Old Style"/>
                <a:cs typeface="Bookman Old Style"/>
                <a:sym typeface="Bookman Old Style"/>
              </a:rPr>
              <a:t>Condition.</a:t>
            </a:r>
            <a:endParaRPr sz="2800" b="0" i="0" u="none" strike="noStrike" cap="none">
              <a:solidFill>
                <a:srgbClr val="7030A0"/>
              </a:solidFill>
              <a:latin typeface="Bookman Old Style"/>
              <a:ea typeface="Bookman Old Style"/>
              <a:cs typeface="Bookman Old Style"/>
              <a:sym typeface="Bookman Old Style"/>
            </a:endParaRPr>
          </a:p>
          <a:p>
            <a:pPr marL="342900" marR="0" lvl="0" indent="-342900" algn="just" rtl="0">
              <a:lnSpc>
                <a:spcPct val="100000"/>
              </a:lnSpc>
              <a:spcBef>
                <a:spcPts val="0"/>
              </a:spcBef>
              <a:spcAft>
                <a:spcPts val="0"/>
              </a:spcAft>
              <a:buClr>
                <a:srgbClr val="000000"/>
              </a:buClr>
              <a:buSzPts val="2800"/>
              <a:buFont typeface="Arial"/>
              <a:buChar char="•"/>
            </a:pPr>
            <a:r>
              <a:rPr lang="en-US" sz="2800" b="1" i="0" u="none" strike="noStrike" cap="none">
                <a:solidFill>
                  <a:srgbClr val="7030A0"/>
                </a:solidFill>
                <a:latin typeface="Bookman Old Style"/>
                <a:ea typeface="Bookman Old Style"/>
                <a:cs typeface="Bookman Old Style"/>
                <a:sym typeface="Bookman Old Style"/>
              </a:rPr>
              <a:t>VM</a:t>
            </a:r>
            <a:r>
              <a:rPr lang="en-US" sz="2800" b="0" i="0" u="none" strike="noStrike" cap="none">
                <a:solidFill>
                  <a:srgbClr val="7030A0"/>
                </a:solidFill>
                <a:latin typeface="Bookman Old Style"/>
                <a:ea typeface="Bookman Old Style"/>
                <a:cs typeface="Bookman Old Style"/>
                <a:sym typeface="Bookman Old Style"/>
              </a:rPr>
              <a:t> – to set Virtual 8086 mode. </a:t>
            </a:r>
            <a:endParaRPr sz="2800" b="0" i="0" u="none" strike="noStrike" cap="none">
              <a:solidFill>
                <a:srgbClr val="7030A0"/>
              </a:solidFill>
              <a:latin typeface="Bookman Old Style"/>
              <a:ea typeface="Bookman Old Style"/>
              <a:cs typeface="Bookman Old Style"/>
              <a:sym typeface="Bookman Old Style"/>
            </a:endParaRPr>
          </a:p>
          <a:p>
            <a:pPr marL="342900" marR="0" lvl="0" indent="-342900" algn="just" rtl="0">
              <a:lnSpc>
                <a:spcPct val="100000"/>
              </a:lnSpc>
              <a:spcBef>
                <a:spcPts val="0"/>
              </a:spcBef>
              <a:spcAft>
                <a:spcPts val="0"/>
              </a:spcAft>
              <a:buClr>
                <a:srgbClr val="000000"/>
              </a:buClr>
              <a:buSzPts val="2800"/>
              <a:buFont typeface="Arial"/>
              <a:buChar char="•"/>
            </a:pPr>
            <a:r>
              <a:rPr lang="en-US" sz="2800" b="0" i="0" u="none" strike="noStrike" cap="none">
                <a:solidFill>
                  <a:srgbClr val="7030A0"/>
                </a:solidFill>
                <a:latin typeface="Bookman Old Style"/>
                <a:ea typeface="Bookman Old Style"/>
                <a:cs typeface="Bookman Old Style"/>
                <a:sym typeface="Bookman Old Style"/>
              </a:rPr>
              <a:t> </a:t>
            </a:r>
            <a:r>
              <a:rPr lang="en-US" sz="2800" b="1" i="0" u="none" strike="noStrike" cap="none">
                <a:solidFill>
                  <a:srgbClr val="FF0000"/>
                </a:solidFill>
                <a:latin typeface="Bookman Old Style"/>
                <a:ea typeface="Bookman Old Style"/>
                <a:cs typeface="Bookman Old Style"/>
                <a:sym typeface="Bookman Old Style"/>
              </a:rPr>
              <a:t>AC</a:t>
            </a:r>
            <a:r>
              <a:rPr lang="en-US" sz="2800" b="0" i="0" u="none" strike="noStrike" cap="none">
                <a:solidFill>
                  <a:srgbClr val="7030A0"/>
                </a:solidFill>
                <a:latin typeface="Bookman Old Style"/>
                <a:ea typeface="Bookman Old Style"/>
                <a:cs typeface="Bookman Old Style"/>
                <a:sym typeface="Bookman Old Style"/>
              </a:rPr>
              <a:t>- Alignment Check– </a:t>
            </a:r>
            <a:r>
              <a:rPr lang="en-US" sz="2800" b="1" i="0" u="none" strike="noStrike" cap="none">
                <a:solidFill>
                  <a:srgbClr val="FF0000"/>
                </a:solidFill>
                <a:latin typeface="Bookman Old Style"/>
                <a:ea typeface="Bookman Old Style"/>
                <a:cs typeface="Bookman Old Style"/>
                <a:sym typeface="Bookman Old Style"/>
              </a:rPr>
              <a:t>when </a:t>
            </a:r>
            <a:r>
              <a:rPr lang="en-US" sz="2800" b="1" i="0" u="none" strike="noStrike" cap="none">
                <a:solidFill>
                  <a:srgbClr val="000000"/>
                </a:solidFill>
                <a:latin typeface="Bookman Old Style"/>
                <a:ea typeface="Bookman Old Style"/>
                <a:cs typeface="Bookman Old Style"/>
                <a:sym typeface="Bookman Old Style"/>
              </a:rPr>
              <a:t>set</a:t>
            </a:r>
            <a:r>
              <a:rPr lang="en-US" sz="2800" b="1" i="0" u="none" strike="noStrike" cap="none">
                <a:solidFill>
                  <a:srgbClr val="FF0000"/>
                </a:solidFill>
                <a:latin typeface="Bookman Old Style"/>
                <a:ea typeface="Bookman Old Style"/>
                <a:cs typeface="Bookman Old Style"/>
                <a:sym typeface="Bookman Old Style"/>
              </a:rPr>
              <a:t> enable alignment checking of memory reference</a:t>
            </a:r>
            <a:r>
              <a:rPr lang="en-US" sz="2800" b="1" i="0" u="none" strike="noStrike" cap="none">
                <a:solidFill>
                  <a:srgbClr val="FF0000"/>
                </a:solidFill>
                <a:latin typeface="Arial"/>
                <a:ea typeface="Arial"/>
                <a:cs typeface="Arial"/>
                <a:sym typeface="Arial"/>
              </a:rPr>
              <a:t>s </a:t>
            </a:r>
            <a:r>
              <a:rPr lang="en-US" sz="2800" b="1" i="0" u="none" strike="noStrike" cap="none">
                <a:solidFill>
                  <a:srgbClr val="000000"/>
                </a:solidFill>
                <a:latin typeface="Bookman Old Style"/>
                <a:ea typeface="Bookman Old Style"/>
                <a:cs typeface="Bookman Old Style"/>
                <a:sym typeface="Bookman Old Style"/>
              </a:rPr>
              <a:t>(along with AM flag in CR0)</a:t>
            </a:r>
            <a:endParaRPr sz="2800" b="1" i="0" u="none" strike="noStrike" cap="none">
              <a:solidFill>
                <a:srgbClr val="000000"/>
              </a:solidFill>
              <a:latin typeface="Bookman Old Style"/>
              <a:ea typeface="Bookman Old Style"/>
              <a:cs typeface="Bookman Old Style"/>
              <a:sym typeface="Bookman Old Style"/>
            </a:endParaRPr>
          </a:p>
        </p:txBody>
      </p:sp>
      <p:sp>
        <p:nvSpPr>
          <p:cNvPr id="1814" name="Google Shape;1814;p24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15" name="Google Shape;1815;p24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16" name="Google Shape;1816;p24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817" name="Google Shape;1817;p242"/>
          <p:cNvSpPr/>
          <p:nvPr/>
        </p:nvSpPr>
        <p:spPr>
          <a:xfrm>
            <a:off x="739748" y="4706"/>
            <a:ext cx="19479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2501BF"/>
                </a:solidFill>
                <a:latin typeface="Times New Roman"/>
                <a:ea typeface="Times New Roman"/>
                <a:cs typeface="Times New Roman"/>
                <a:sym typeface="Times New Roman"/>
              </a:rPr>
              <a:t>EFLAG Registers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243"/>
          <p:cNvSpPr txBox="1">
            <a:spLocks noGrp="1"/>
          </p:cNvSpPr>
          <p:nvPr>
            <p:ph type="body" idx="1"/>
          </p:nvPr>
        </p:nvSpPr>
        <p:spPr>
          <a:xfrm>
            <a:off x="944560" y="2207078"/>
            <a:ext cx="11060206" cy="3985176"/>
          </a:xfrm>
          <a:prstGeom prst="rect">
            <a:avLst/>
          </a:prstGeom>
          <a:noFill/>
          <a:ln>
            <a:noFill/>
          </a:ln>
        </p:spPr>
        <p:txBody>
          <a:bodyPr spcFirstLastPara="1" wrap="square" lIns="91425" tIns="45700" rIns="91425" bIns="45700" anchor="t" anchorCtr="0">
            <a:normAutofit lnSpcReduction="10000"/>
          </a:bodyPr>
          <a:lstStyle/>
          <a:p>
            <a:pPr marL="457200" lvl="0" indent="-342900" algn="just" rtl="0">
              <a:lnSpc>
                <a:spcPct val="90000"/>
              </a:lnSpc>
              <a:spcBef>
                <a:spcPts val="1000"/>
              </a:spcBef>
              <a:spcAft>
                <a:spcPts val="0"/>
              </a:spcAft>
              <a:buSzPts val="1800"/>
              <a:buChar char="•"/>
            </a:pPr>
            <a:r>
              <a:rPr lang="en-US" sz="3200" b="1">
                <a:latin typeface="Times New Roman"/>
                <a:ea typeface="Times New Roman"/>
                <a:cs typeface="Times New Roman"/>
                <a:sym typeface="Times New Roman"/>
              </a:rPr>
              <a:t>Virtual Interrupt Flag </a:t>
            </a:r>
            <a:r>
              <a:rPr lang="en-US" sz="3200" b="1">
                <a:solidFill>
                  <a:srgbClr val="C00000"/>
                </a:solidFill>
                <a:latin typeface="Times New Roman"/>
                <a:ea typeface="Times New Roman"/>
                <a:cs typeface="Times New Roman"/>
                <a:sym typeface="Times New Roman"/>
              </a:rPr>
              <a:t>(VIF) </a:t>
            </a:r>
            <a:r>
              <a:rPr lang="en-US" sz="3200">
                <a:solidFill>
                  <a:srgbClr val="C00000"/>
                </a:solidFill>
                <a:latin typeface="Times New Roman"/>
                <a:ea typeface="Times New Roman"/>
                <a:cs typeface="Times New Roman"/>
                <a:sym typeface="Times New Roman"/>
              </a:rPr>
              <a:t>– </a:t>
            </a:r>
            <a:r>
              <a:rPr lang="en-US" sz="3200">
                <a:solidFill>
                  <a:srgbClr val="7030A0"/>
                </a:solidFill>
                <a:latin typeface="Times New Roman"/>
                <a:ea typeface="Times New Roman"/>
                <a:cs typeface="Times New Roman"/>
                <a:sym typeface="Times New Roman"/>
              </a:rPr>
              <a:t>contains a Virtual image of IF flag, works along with </a:t>
            </a:r>
            <a:r>
              <a:rPr lang="en-US" sz="3200" b="1">
                <a:solidFill>
                  <a:srgbClr val="7030A0"/>
                </a:solidFill>
                <a:latin typeface="Times New Roman"/>
                <a:ea typeface="Times New Roman"/>
                <a:cs typeface="Times New Roman"/>
                <a:sym typeface="Times New Roman"/>
              </a:rPr>
              <a:t>VIP bit</a:t>
            </a:r>
            <a:r>
              <a:rPr lang="en-US" sz="3200">
                <a:solidFill>
                  <a:srgbClr val="7030A0"/>
                </a:solidFill>
                <a:latin typeface="Times New Roman"/>
                <a:ea typeface="Times New Roman"/>
                <a:cs typeface="Times New Roman"/>
                <a:sym typeface="Times New Roman"/>
              </a:rPr>
              <a:t>.</a:t>
            </a:r>
            <a:endParaRPr/>
          </a:p>
          <a:p>
            <a:pPr marL="457200" lvl="0" indent="-342900" algn="just" rtl="0">
              <a:lnSpc>
                <a:spcPct val="90000"/>
              </a:lnSpc>
              <a:spcBef>
                <a:spcPts val="1000"/>
              </a:spcBef>
              <a:spcAft>
                <a:spcPts val="0"/>
              </a:spcAft>
              <a:buSzPts val="1800"/>
              <a:buChar char="•"/>
            </a:pPr>
            <a:r>
              <a:rPr lang="en-US" sz="3200">
                <a:solidFill>
                  <a:srgbClr val="7030A0"/>
                </a:solidFill>
                <a:latin typeface="Times New Roman"/>
                <a:ea typeface="Times New Roman"/>
                <a:cs typeface="Times New Roman"/>
                <a:sym typeface="Times New Roman"/>
              </a:rPr>
              <a:t> </a:t>
            </a:r>
            <a:r>
              <a:rPr lang="en-US" sz="3200" b="1">
                <a:solidFill>
                  <a:srgbClr val="7030A0"/>
                </a:solidFill>
                <a:latin typeface="Times New Roman"/>
                <a:ea typeface="Times New Roman"/>
                <a:cs typeface="Times New Roman"/>
                <a:sym typeface="Times New Roman"/>
              </a:rPr>
              <a:t>Virtual Interrupt Pending </a:t>
            </a:r>
            <a:r>
              <a:rPr lang="en-US" sz="3200" b="1">
                <a:solidFill>
                  <a:srgbClr val="C00000"/>
                </a:solidFill>
                <a:latin typeface="Times New Roman"/>
                <a:ea typeface="Times New Roman"/>
                <a:cs typeface="Times New Roman"/>
                <a:sym typeface="Times New Roman"/>
              </a:rPr>
              <a:t>(VIP) </a:t>
            </a:r>
            <a:r>
              <a:rPr lang="en-US" sz="3200">
                <a:solidFill>
                  <a:srgbClr val="7030A0"/>
                </a:solidFill>
                <a:latin typeface="Times New Roman"/>
                <a:ea typeface="Times New Roman"/>
                <a:cs typeface="Times New Roman"/>
                <a:sym typeface="Times New Roman"/>
              </a:rPr>
              <a:t>– Indicated that an interrupt is pending works along with VIF</a:t>
            </a:r>
            <a:endParaRPr/>
          </a:p>
          <a:p>
            <a:pPr marL="0" lvl="0" indent="0" algn="just" rtl="0">
              <a:lnSpc>
                <a:spcPct val="90000"/>
              </a:lnSpc>
              <a:spcBef>
                <a:spcPts val="1000"/>
              </a:spcBef>
              <a:spcAft>
                <a:spcPts val="0"/>
              </a:spcAft>
              <a:buSzPts val="1800"/>
              <a:buNone/>
            </a:pPr>
            <a:r>
              <a:rPr lang="en-US" sz="3200" b="1">
                <a:solidFill>
                  <a:schemeClr val="accent6"/>
                </a:solidFill>
                <a:latin typeface="Times New Roman"/>
                <a:ea typeface="Times New Roman"/>
                <a:cs typeface="Times New Roman"/>
                <a:sym typeface="Times New Roman"/>
              </a:rPr>
              <a:t>“To Consider these flags, either VME or PVI flag of </a:t>
            </a:r>
            <a:r>
              <a:rPr lang="en-US" sz="3200" b="1">
                <a:latin typeface="Times New Roman"/>
                <a:ea typeface="Times New Roman"/>
                <a:cs typeface="Times New Roman"/>
                <a:sym typeface="Times New Roman"/>
              </a:rPr>
              <a:t>CR4</a:t>
            </a:r>
            <a:r>
              <a:rPr lang="en-US" sz="3200" b="1">
                <a:solidFill>
                  <a:schemeClr val="accent6"/>
                </a:solidFill>
                <a:latin typeface="Times New Roman"/>
                <a:ea typeface="Times New Roman"/>
                <a:cs typeface="Times New Roman"/>
                <a:sym typeface="Times New Roman"/>
              </a:rPr>
              <a:t> need to be set and </a:t>
            </a:r>
            <a:r>
              <a:rPr lang="en-US" sz="3200" b="1">
                <a:latin typeface="Times New Roman"/>
                <a:ea typeface="Times New Roman"/>
                <a:cs typeface="Times New Roman"/>
                <a:sym typeface="Times New Roman"/>
              </a:rPr>
              <a:t>IOPL &lt; 3</a:t>
            </a:r>
            <a:r>
              <a:rPr lang="en-US" sz="3200" b="1">
                <a:solidFill>
                  <a:schemeClr val="accent6"/>
                </a:solidFill>
                <a:latin typeface="Times New Roman"/>
                <a:ea typeface="Times New Roman"/>
                <a:cs typeface="Times New Roman"/>
                <a:sym typeface="Times New Roman"/>
              </a:rPr>
              <a:t>” </a:t>
            </a:r>
            <a:endParaRPr sz="3200" b="1">
              <a:solidFill>
                <a:schemeClr val="accent6"/>
              </a:solidFill>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3200" b="1">
                <a:solidFill>
                  <a:srgbClr val="7030A0"/>
                </a:solidFill>
                <a:latin typeface="Times New Roman"/>
                <a:ea typeface="Times New Roman"/>
                <a:cs typeface="Times New Roman"/>
                <a:sym typeface="Times New Roman"/>
              </a:rPr>
              <a:t>Identification</a:t>
            </a:r>
            <a:r>
              <a:rPr lang="en-US" sz="3200">
                <a:solidFill>
                  <a:srgbClr val="7030A0"/>
                </a:solidFill>
                <a:latin typeface="Times New Roman"/>
                <a:ea typeface="Times New Roman"/>
                <a:cs typeface="Times New Roman"/>
                <a:sym typeface="Times New Roman"/>
              </a:rPr>
              <a:t> –ability of program to set/clear this bit </a:t>
            </a:r>
            <a:r>
              <a:rPr lang="en-US" sz="3200" b="1">
                <a:solidFill>
                  <a:srgbClr val="FF0000"/>
                </a:solidFill>
                <a:latin typeface="Times New Roman"/>
                <a:ea typeface="Times New Roman"/>
                <a:cs typeface="Times New Roman"/>
                <a:sym typeface="Times New Roman"/>
              </a:rPr>
              <a:t>indicates support for the </a:t>
            </a:r>
            <a:r>
              <a:rPr lang="en-US" sz="3200" b="1">
                <a:latin typeface="Times New Roman"/>
                <a:ea typeface="Times New Roman"/>
                <a:cs typeface="Times New Roman"/>
                <a:sym typeface="Times New Roman"/>
              </a:rPr>
              <a:t>CPUID</a:t>
            </a:r>
            <a:r>
              <a:rPr lang="en-US" sz="3200" b="1">
                <a:solidFill>
                  <a:srgbClr val="FF0000"/>
                </a:solidFill>
                <a:latin typeface="Times New Roman"/>
                <a:ea typeface="Times New Roman"/>
                <a:cs typeface="Times New Roman"/>
                <a:sym typeface="Times New Roman"/>
              </a:rPr>
              <a:t> instruction</a:t>
            </a:r>
            <a:endParaRPr/>
          </a:p>
          <a:p>
            <a:pPr marL="0" lvl="0" indent="0" algn="just" rtl="0">
              <a:lnSpc>
                <a:spcPct val="90000"/>
              </a:lnSpc>
              <a:spcBef>
                <a:spcPts val="1000"/>
              </a:spcBef>
              <a:spcAft>
                <a:spcPts val="0"/>
              </a:spcAft>
              <a:buSzPts val="1800"/>
              <a:buNone/>
            </a:pPr>
            <a:endParaRPr sz="3200" b="1">
              <a:solidFill>
                <a:schemeClr val="accent6"/>
              </a:solidFill>
              <a:latin typeface="Times New Roman"/>
              <a:ea typeface="Times New Roman"/>
              <a:cs typeface="Times New Roman"/>
              <a:sym typeface="Times New Roman"/>
            </a:endParaRPr>
          </a:p>
        </p:txBody>
      </p:sp>
      <p:pic>
        <p:nvPicPr>
          <p:cNvPr id="1823" name="Google Shape;1823;p243"/>
          <p:cNvPicPr preferRelativeResize="0"/>
          <p:nvPr/>
        </p:nvPicPr>
        <p:blipFill rotWithShape="1">
          <a:blip r:embed="rId3">
            <a:alphaModFix/>
          </a:blip>
          <a:srcRect/>
          <a:stretch/>
        </p:blipFill>
        <p:spPr>
          <a:xfrm>
            <a:off x="67470" y="89942"/>
            <a:ext cx="628650" cy="757523"/>
          </a:xfrm>
          <a:prstGeom prst="rect">
            <a:avLst/>
          </a:prstGeom>
          <a:noFill/>
          <a:ln>
            <a:noFill/>
          </a:ln>
        </p:spPr>
      </p:pic>
      <p:sp>
        <p:nvSpPr>
          <p:cNvPr id="1824" name="Google Shape;1824;p2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825" name="Google Shape;1825;p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sp>
        <p:nvSpPr>
          <p:cNvPr id="1826" name="Google Shape;1826;p243"/>
          <p:cNvSpPr txBox="1">
            <a:spLocks noGrp="1"/>
          </p:cNvSpPr>
          <p:nvPr>
            <p:ph type="ftr" idx="11"/>
          </p:nvPr>
        </p:nvSpPr>
        <p:spPr>
          <a:xfrm>
            <a:off x="3017520" y="6492877"/>
            <a:ext cx="630936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827" name="Google Shape;1827;p243"/>
          <p:cNvPicPr preferRelativeResize="0"/>
          <p:nvPr/>
        </p:nvPicPr>
        <p:blipFill rotWithShape="1">
          <a:blip r:embed="rId4">
            <a:alphaModFix/>
          </a:blip>
          <a:srcRect/>
          <a:stretch/>
        </p:blipFill>
        <p:spPr>
          <a:xfrm>
            <a:off x="2281296" y="282586"/>
            <a:ext cx="7151163" cy="1766325"/>
          </a:xfrm>
          <a:prstGeom prst="rect">
            <a:avLst/>
          </a:prstGeom>
          <a:noFill/>
          <a:ln w="28575" cap="flat" cmpd="sng">
            <a:solidFill>
              <a:srgbClr val="2501BF"/>
            </a:solidFill>
            <a:prstDash val="solid"/>
            <a:round/>
            <a:headEnd type="none" w="sm" len="sm"/>
            <a:tailEnd type="none" w="sm" len="sm"/>
          </a:ln>
        </p:spPr>
      </p:pic>
      <p:sp>
        <p:nvSpPr>
          <p:cNvPr id="1828" name="Google Shape;1828;p243"/>
          <p:cNvSpPr/>
          <p:nvPr/>
        </p:nvSpPr>
        <p:spPr>
          <a:xfrm>
            <a:off x="4442461" y="150807"/>
            <a:ext cx="827125" cy="1924493"/>
          </a:xfrm>
          <a:prstGeom prst="rect">
            <a:avLst/>
          </a:prstGeom>
          <a:noFill/>
          <a:ln w="5715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9" name="Google Shape;1829;p24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30" name="Google Shape;1830;p24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31" name="Google Shape;1831;p24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32" name="Google Shape;1832;p243"/>
          <p:cNvPicPr preferRelativeResize="0"/>
          <p:nvPr/>
        </p:nvPicPr>
        <p:blipFill rotWithShape="1">
          <a:blip r:embed="rId5">
            <a:alphaModFix/>
          </a:blip>
          <a:srcRect/>
          <a:stretch/>
        </p:blipFill>
        <p:spPr>
          <a:xfrm>
            <a:off x="5267325" y="4722222"/>
            <a:ext cx="6086475" cy="515984"/>
          </a:xfrm>
          <a:prstGeom prst="rect">
            <a:avLst/>
          </a:prstGeom>
          <a:noFill/>
          <a:ln>
            <a:noFill/>
          </a:ln>
        </p:spPr>
      </p:pic>
      <p:sp>
        <p:nvSpPr>
          <p:cNvPr id="1833" name="Google Shape;1833;p243"/>
          <p:cNvSpPr/>
          <p:nvPr/>
        </p:nvSpPr>
        <p:spPr>
          <a:xfrm>
            <a:off x="739748" y="4706"/>
            <a:ext cx="19479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2501BF"/>
                </a:solidFill>
                <a:latin typeface="Times New Roman"/>
                <a:ea typeface="Times New Roman"/>
                <a:cs typeface="Times New Roman"/>
                <a:sym typeface="Times New Roman"/>
              </a:rPr>
              <a:t>EFLAG Registers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pic>
        <p:nvPicPr>
          <p:cNvPr id="1838" name="Google Shape;1838;p244"/>
          <p:cNvPicPr preferRelativeResize="0"/>
          <p:nvPr/>
        </p:nvPicPr>
        <p:blipFill rotWithShape="1">
          <a:blip r:embed="rId3">
            <a:alphaModFix/>
          </a:blip>
          <a:srcRect/>
          <a:stretch/>
        </p:blipFill>
        <p:spPr>
          <a:xfrm>
            <a:off x="67447" y="107655"/>
            <a:ext cx="628650" cy="757523"/>
          </a:xfrm>
          <a:prstGeom prst="rect">
            <a:avLst/>
          </a:prstGeom>
          <a:noFill/>
          <a:ln>
            <a:noFill/>
          </a:ln>
        </p:spPr>
      </p:pic>
      <p:sp>
        <p:nvSpPr>
          <p:cNvPr id="1839" name="Google Shape;1839;p2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840" name="Google Shape;1840;p2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88888"/>
                </a:solidFill>
              </a:rPr>
              <a:t>104</a:t>
            </a:fld>
            <a:endParaRPr>
              <a:solidFill>
                <a:srgbClr val="888888"/>
              </a:solidFill>
            </a:endParaRPr>
          </a:p>
        </p:txBody>
      </p:sp>
      <p:sp>
        <p:nvSpPr>
          <p:cNvPr id="1841" name="Google Shape;1841;p244"/>
          <p:cNvSpPr txBox="1">
            <a:spLocks noGrp="1"/>
          </p:cNvSpPr>
          <p:nvPr>
            <p:ph type="ftr" idx="11"/>
          </p:nvPr>
        </p:nvSpPr>
        <p:spPr>
          <a:xfrm>
            <a:off x="4587240" y="6492879"/>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sp>
        <p:nvSpPr>
          <p:cNvPr id="1842" name="Google Shape;1842;p244"/>
          <p:cNvSpPr txBox="1">
            <a:spLocks noGrp="1"/>
          </p:cNvSpPr>
          <p:nvPr>
            <p:ph type="body" idx="1"/>
          </p:nvPr>
        </p:nvSpPr>
        <p:spPr>
          <a:xfrm>
            <a:off x="2152650" y="1902853"/>
            <a:ext cx="7886700" cy="4274113"/>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solidFill>
                <a:srgbClr val="C55A11"/>
              </a:solidFill>
            </a:endParaRPr>
          </a:p>
        </p:txBody>
      </p:sp>
      <p:cxnSp>
        <p:nvCxnSpPr>
          <p:cNvPr id="1843" name="Google Shape;1843;p244"/>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844" name="Google Shape;1844;p24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p24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46" name="Google Shape;1846;p24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47" name="Google Shape;1847;p244"/>
          <p:cNvPicPr preferRelativeResize="0"/>
          <p:nvPr/>
        </p:nvPicPr>
        <p:blipFill rotWithShape="1">
          <a:blip r:embed="rId4">
            <a:alphaModFix/>
          </a:blip>
          <a:srcRect/>
          <a:stretch/>
        </p:blipFill>
        <p:spPr>
          <a:xfrm>
            <a:off x="852464" y="998494"/>
            <a:ext cx="11034736" cy="5036546"/>
          </a:xfrm>
          <a:prstGeom prst="rect">
            <a:avLst/>
          </a:prstGeom>
          <a:noFill/>
          <a:ln>
            <a:noFill/>
          </a:ln>
        </p:spPr>
      </p:pic>
      <p:sp>
        <p:nvSpPr>
          <p:cNvPr id="1848" name="Google Shape;1848;p244"/>
          <p:cNvSpPr/>
          <p:nvPr/>
        </p:nvSpPr>
        <p:spPr>
          <a:xfrm>
            <a:off x="4044797" y="107655"/>
            <a:ext cx="410240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rgbClr val="2501BF"/>
                </a:solidFill>
                <a:latin typeface="Times New Roman"/>
                <a:ea typeface="Times New Roman"/>
                <a:cs typeface="Times New Roman"/>
                <a:sym typeface="Times New Roman"/>
              </a:rPr>
              <a:t>EFLAG Registers</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pic>
        <p:nvPicPr>
          <p:cNvPr id="1853" name="Google Shape;1853;p245"/>
          <p:cNvPicPr preferRelativeResize="0"/>
          <p:nvPr/>
        </p:nvPicPr>
        <p:blipFill rotWithShape="1">
          <a:blip r:embed="rId3">
            <a:alphaModFix/>
          </a:blip>
          <a:srcRect/>
          <a:stretch/>
        </p:blipFill>
        <p:spPr>
          <a:xfrm>
            <a:off x="67447" y="107655"/>
            <a:ext cx="628650" cy="757523"/>
          </a:xfrm>
          <a:prstGeom prst="rect">
            <a:avLst/>
          </a:prstGeom>
          <a:noFill/>
          <a:ln>
            <a:noFill/>
          </a:ln>
        </p:spPr>
      </p:pic>
      <p:sp>
        <p:nvSpPr>
          <p:cNvPr id="1854" name="Google Shape;1854;p2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88888"/>
                </a:solidFill>
              </a:rPr>
              <a:t>11/15/2021</a:t>
            </a:r>
            <a:endParaRPr>
              <a:solidFill>
                <a:srgbClr val="888888"/>
              </a:solidFill>
            </a:endParaRPr>
          </a:p>
        </p:txBody>
      </p:sp>
      <p:sp>
        <p:nvSpPr>
          <p:cNvPr id="1855" name="Google Shape;1855;p2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88888"/>
                </a:solidFill>
              </a:rPr>
              <a:t>105</a:t>
            </a:fld>
            <a:endParaRPr>
              <a:solidFill>
                <a:srgbClr val="888888"/>
              </a:solidFill>
            </a:endParaRPr>
          </a:p>
        </p:txBody>
      </p:sp>
      <p:sp>
        <p:nvSpPr>
          <p:cNvPr id="1856" name="Google Shape;1856;p245"/>
          <p:cNvSpPr txBox="1">
            <a:spLocks noGrp="1"/>
          </p:cNvSpPr>
          <p:nvPr>
            <p:ph type="ftr" idx="11"/>
          </p:nvPr>
        </p:nvSpPr>
        <p:spPr>
          <a:xfrm>
            <a:off x="4587240" y="6492879"/>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888888"/>
                </a:solidFill>
              </a:rPr>
              <a:t>Microprocessor Architecture and Internet of Things_CET3014B    Unit 2      2022-23     S4  </a:t>
            </a:r>
            <a:endParaRPr>
              <a:solidFill>
                <a:srgbClr val="888888"/>
              </a:solidFill>
            </a:endParaRPr>
          </a:p>
        </p:txBody>
      </p:sp>
      <p:cxnSp>
        <p:nvCxnSpPr>
          <p:cNvPr id="1857" name="Google Shape;1857;p245"/>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858" name="Google Shape;1858;p24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59" name="Google Shape;1859;p24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60" name="Google Shape;1860;p24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861" name="Google Shape;1861;p245"/>
          <p:cNvPicPr preferRelativeResize="0"/>
          <p:nvPr/>
        </p:nvPicPr>
        <p:blipFill rotWithShape="1">
          <a:blip r:embed="rId4">
            <a:alphaModFix/>
          </a:blip>
          <a:srcRect/>
          <a:stretch/>
        </p:blipFill>
        <p:spPr>
          <a:xfrm>
            <a:off x="944560" y="1003259"/>
            <a:ext cx="10812011" cy="5032413"/>
          </a:xfrm>
          <a:prstGeom prst="rect">
            <a:avLst/>
          </a:prstGeom>
          <a:noFill/>
          <a:ln>
            <a:noFill/>
          </a:ln>
        </p:spPr>
      </p:pic>
      <p:sp>
        <p:nvSpPr>
          <p:cNvPr id="1862" name="Google Shape;1862;p245"/>
          <p:cNvSpPr txBox="1">
            <a:spLocks noGrp="1"/>
          </p:cNvSpPr>
          <p:nvPr>
            <p:ph type="title"/>
          </p:nvPr>
        </p:nvSpPr>
        <p:spPr>
          <a:xfrm>
            <a:off x="2973977" y="107655"/>
            <a:ext cx="5921829"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2501BF"/>
                </a:solidFill>
                <a:latin typeface="Times New Roman"/>
                <a:ea typeface="Times New Roman"/>
                <a:cs typeface="Times New Roman"/>
                <a:sym typeface="Times New Roman"/>
              </a:rPr>
              <a:t>Control Registers </a:t>
            </a:r>
            <a:endParaRPr sz="5400" b="1">
              <a:solidFill>
                <a:srgbClr val="2501BF"/>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868" name="Google Shape;1868;p2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869" name="Google Shape;1869;p2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pic>
        <p:nvPicPr>
          <p:cNvPr id="1870" name="Google Shape;1870;p246"/>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871" name="Google Shape;1871;p246"/>
          <p:cNvSpPr txBox="1"/>
          <p:nvPr/>
        </p:nvSpPr>
        <p:spPr>
          <a:xfrm>
            <a:off x="1149531" y="2202874"/>
            <a:ext cx="11032153" cy="1663732"/>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000"/>
              <a:buFont typeface="Arial"/>
              <a:buNone/>
            </a:pPr>
            <a:r>
              <a:rPr lang="en-US" sz="6000" b="1" i="0" u="none" strike="noStrike" cap="none">
                <a:solidFill>
                  <a:srgbClr val="2501BF"/>
                </a:solidFill>
                <a:latin typeface="Times New Roman"/>
                <a:ea typeface="Times New Roman"/>
                <a:cs typeface="Times New Roman"/>
                <a:sym typeface="Times New Roman"/>
              </a:rPr>
              <a:t>Memory Management Registers </a:t>
            </a:r>
            <a:endParaRPr sz="6000" b="1" i="0" u="none" strike="noStrike" cap="none">
              <a:solidFill>
                <a:srgbClr val="2501BF"/>
              </a:solidFill>
              <a:latin typeface="Times New Roman"/>
              <a:ea typeface="Times New Roman"/>
              <a:cs typeface="Times New Roman"/>
              <a:sym typeface="Times New Roman"/>
            </a:endParaRPr>
          </a:p>
        </p:txBody>
      </p:sp>
      <p:pic>
        <p:nvPicPr>
          <p:cNvPr id="1872" name="Google Shape;1872;p246"/>
          <p:cNvPicPr preferRelativeResize="0"/>
          <p:nvPr/>
        </p:nvPicPr>
        <p:blipFill rotWithShape="1">
          <a:blip r:embed="rId3">
            <a:alphaModFix/>
          </a:blip>
          <a:srcRect/>
          <a:stretch/>
        </p:blipFill>
        <p:spPr>
          <a:xfrm>
            <a:off x="0" y="0"/>
            <a:ext cx="838200" cy="757523"/>
          </a:xfrm>
          <a:prstGeom prst="rect">
            <a:avLst/>
          </a:prstGeom>
          <a:noFill/>
          <a:ln>
            <a:noFill/>
          </a:ln>
        </p:spPr>
      </p:pic>
      <p:cxnSp>
        <p:nvCxnSpPr>
          <p:cNvPr id="1873" name="Google Shape;1873;p246"/>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874" name="Google Shape;1874;p24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75" name="Google Shape;1875;p24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876" name="Google Shape;1876;p24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47"/>
          <p:cNvSpPr txBox="1">
            <a:spLocks noGrp="1"/>
          </p:cNvSpPr>
          <p:nvPr>
            <p:ph type="body" idx="1"/>
          </p:nvPr>
        </p:nvSpPr>
        <p:spPr>
          <a:xfrm>
            <a:off x="3692543" y="939976"/>
            <a:ext cx="8363683" cy="2284884"/>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3200">
                <a:solidFill>
                  <a:srgbClr val="C00000"/>
                </a:solidFill>
                <a:latin typeface="Times New Roman"/>
                <a:ea typeface="Times New Roman"/>
                <a:cs typeface="Times New Roman"/>
                <a:sym typeface="Times New Roman"/>
              </a:rPr>
              <a:t>GDTR – </a:t>
            </a:r>
            <a:r>
              <a:rPr lang="en-US" sz="3200">
                <a:latin typeface="Times New Roman"/>
                <a:ea typeface="Times New Roman"/>
                <a:cs typeface="Times New Roman"/>
                <a:sym typeface="Times New Roman"/>
              </a:rPr>
              <a:t>Global Descriptor Table </a:t>
            </a:r>
            <a:r>
              <a:rPr lang="en-US" sz="2400">
                <a:latin typeface="Times New Roman"/>
                <a:ea typeface="Times New Roman"/>
                <a:cs typeface="Times New Roman"/>
                <a:sym typeface="Times New Roman"/>
              </a:rPr>
              <a:t>Register  </a:t>
            </a:r>
            <a:endParaRPr sz="2400">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3200">
                <a:solidFill>
                  <a:srgbClr val="002060"/>
                </a:solidFill>
                <a:latin typeface="Times New Roman"/>
                <a:ea typeface="Times New Roman"/>
                <a:cs typeface="Times New Roman"/>
                <a:sym typeface="Times New Roman"/>
              </a:rPr>
              <a:t>IDTR </a:t>
            </a:r>
            <a:r>
              <a:rPr lang="en-US" sz="3200">
                <a:latin typeface="Times New Roman"/>
                <a:ea typeface="Times New Roman"/>
                <a:cs typeface="Times New Roman"/>
                <a:sym typeface="Times New Roman"/>
              </a:rPr>
              <a:t>– </a:t>
            </a:r>
            <a:r>
              <a:rPr lang="en-US" sz="3200">
                <a:solidFill>
                  <a:srgbClr val="8DA9DB"/>
                </a:solidFill>
                <a:latin typeface="Times New Roman"/>
                <a:ea typeface="Times New Roman"/>
                <a:cs typeface="Times New Roman"/>
                <a:sym typeface="Times New Roman"/>
              </a:rPr>
              <a:t>Interrupt Descriptor Table Register </a:t>
            </a:r>
            <a:endParaRPr sz="3200">
              <a:solidFill>
                <a:srgbClr val="8DA9DB"/>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LDTR</a:t>
            </a:r>
            <a:r>
              <a:rPr lang="en-US" sz="3200">
                <a:solidFill>
                  <a:srgbClr val="C00000"/>
                </a:solidFill>
                <a:latin typeface="Times New Roman"/>
                <a:ea typeface="Times New Roman"/>
                <a:cs typeface="Times New Roman"/>
                <a:sym typeface="Times New Roman"/>
              </a:rPr>
              <a:t>-  Local Descriptor Table Register </a:t>
            </a:r>
            <a:endParaRPr sz="3200">
              <a:solidFill>
                <a:srgbClr val="C00000"/>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3200">
                <a:solidFill>
                  <a:srgbClr val="385623"/>
                </a:solidFill>
                <a:latin typeface="Times New Roman"/>
                <a:ea typeface="Times New Roman"/>
                <a:cs typeface="Times New Roman"/>
                <a:sym typeface="Times New Roman"/>
              </a:rPr>
              <a:t>TR</a:t>
            </a:r>
            <a:r>
              <a:rPr lang="en-US" sz="3200">
                <a:latin typeface="Times New Roman"/>
                <a:ea typeface="Times New Roman"/>
                <a:cs typeface="Times New Roman"/>
                <a:sym typeface="Times New Roman"/>
              </a:rPr>
              <a:t> – Task Register </a:t>
            </a:r>
            <a:endParaRPr sz="3200">
              <a:latin typeface="Times New Roman"/>
              <a:ea typeface="Times New Roman"/>
              <a:cs typeface="Times New Roman"/>
              <a:sym typeface="Times New Roman"/>
            </a:endParaRPr>
          </a:p>
        </p:txBody>
      </p:sp>
      <p:sp>
        <p:nvSpPr>
          <p:cNvPr id="1882" name="Google Shape;1882;p247"/>
          <p:cNvSpPr txBox="1">
            <a:spLocks noGrp="1"/>
          </p:cNvSpPr>
          <p:nvPr>
            <p:ph type="title"/>
          </p:nvPr>
        </p:nvSpPr>
        <p:spPr>
          <a:xfrm>
            <a:off x="123801" y="925496"/>
            <a:ext cx="3426229" cy="1828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Memory Management Registers </a:t>
            </a:r>
            <a:endParaRPr b="1">
              <a:solidFill>
                <a:srgbClr val="2501BF"/>
              </a:solidFill>
              <a:latin typeface="Times New Roman"/>
              <a:ea typeface="Times New Roman"/>
              <a:cs typeface="Times New Roman"/>
              <a:sym typeface="Times New Roman"/>
            </a:endParaRPr>
          </a:p>
        </p:txBody>
      </p:sp>
      <p:pic>
        <p:nvPicPr>
          <p:cNvPr id="1883" name="Google Shape;1883;p247"/>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884" name="Google Shape;1884;p2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1885" name="Google Shape;1885;p2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107</a:t>
            </a:fld>
            <a:endParaRPr>
              <a:latin typeface="Times New Roman"/>
              <a:ea typeface="Times New Roman"/>
              <a:cs typeface="Times New Roman"/>
              <a:sym typeface="Times New Roman"/>
            </a:endParaRPr>
          </a:p>
        </p:txBody>
      </p:sp>
      <p:sp>
        <p:nvSpPr>
          <p:cNvPr id="1886" name="Google Shape;1886;p247"/>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1887" name="Google Shape;1887;p247"/>
          <p:cNvPicPr preferRelativeResize="0"/>
          <p:nvPr/>
        </p:nvPicPr>
        <p:blipFill rotWithShape="1">
          <a:blip r:embed="rId4">
            <a:alphaModFix/>
          </a:blip>
          <a:srcRect/>
          <a:stretch/>
        </p:blipFill>
        <p:spPr>
          <a:xfrm>
            <a:off x="1562098" y="3316934"/>
            <a:ext cx="8349639" cy="2718742"/>
          </a:xfrm>
          <a:prstGeom prst="rect">
            <a:avLst/>
          </a:prstGeom>
          <a:noFill/>
          <a:ln w="28575" cap="flat" cmpd="sng">
            <a:solidFill>
              <a:srgbClr val="2501BF"/>
            </a:solidFill>
            <a:prstDash val="solid"/>
            <a:round/>
            <a:headEnd type="none" w="sm" len="sm"/>
            <a:tailEnd type="none" w="sm" len="sm"/>
          </a:ln>
        </p:spPr>
      </p:pic>
      <p:cxnSp>
        <p:nvCxnSpPr>
          <p:cNvPr id="1888" name="Google Shape;1888;p247"/>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889" name="Google Shape;1889;p24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1890" name="Google Shape;1890;p24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graphicFrame>
        <p:nvGraphicFramePr>
          <p:cNvPr id="1895" name="Google Shape;1895;p248"/>
          <p:cNvGraphicFramePr/>
          <p:nvPr/>
        </p:nvGraphicFramePr>
        <p:xfrm>
          <a:off x="9191625" y="1157883"/>
          <a:ext cx="2448550" cy="3869600"/>
        </p:xfrm>
        <a:graphic>
          <a:graphicData uri="http://schemas.openxmlformats.org/drawingml/2006/table">
            <a:tbl>
              <a:tblPr firstRow="1" bandRow="1">
                <a:noFill/>
                <a:tableStyleId>{FACAEBED-5490-4BD4-BB2A-F0E8CDA5FDE3}</a:tableStyleId>
              </a:tblPr>
              <a:tblGrid>
                <a:gridCol w="2448550">
                  <a:extLst>
                    <a:ext uri="{9D8B030D-6E8A-4147-A177-3AD203B41FA5}">
                      <a16:colId xmlns:a16="http://schemas.microsoft.com/office/drawing/2014/main" xmlns="" val="20000"/>
                    </a:ext>
                  </a:extLst>
                </a:gridCol>
              </a:tblGrid>
              <a:tr h="483700">
                <a:tc>
                  <a:txBody>
                    <a:bodyPr/>
                    <a:lstStyle/>
                    <a:p>
                      <a:pPr marL="0" marR="0" lvl="0" indent="0" algn="l" rtl="0">
                        <a:lnSpc>
                          <a:spcPct val="100000"/>
                        </a:lnSpc>
                        <a:spcBef>
                          <a:spcPts val="0"/>
                        </a:spcBef>
                        <a:spcAft>
                          <a:spcPts val="0"/>
                        </a:spcAft>
                        <a:buNone/>
                      </a:pPr>
                      <a:r>
                        <a:rPr lang="en-US" sz="1400" u="none" strike="noStrike" cap="none"/>
                        <a:t> Global Descriptor Table</a:t>
                      </a:r>
                      <a:endParaRPr sz="1400" u="none" strike="noStrike" cap="none"/>
                    </a:p>
                  </a:txBody>
                  <a:tcPr marL="91450" marR="91450" marT="45725" marB="45725"/>
                </a:tc>
                <a:extLst>
                  <a:ext uri="{0D108BD9-81ED-4DB2-BD59-A6C34878D82A}">
                    <a16:rowId xmlns:a16="http://schemas.microsoft.com/office/drawing/2014/main" xmlns="" val="10000"/>
                  </a:ext>
                </a:extLst>
              </a:tr>
              <a:tr h="4837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Segment Descriptor - n</a:t>
                      </a:r>
                      <a:endParaRPr sz="1400" u="none" strike="noStrike" cap="none"/>
                    </a:p>
                  </a:txBody>
                  <a:tcPr marL="91450" marR="91450" marT="45725" marB="45725"/>
                </a:tc>
                <a:extLst>
                  <a:ext uri="{0D108BD9-81ED-4DB2-BD59-A6C34878D82A}">
                    <a16:rowId xmlns:a16="http://schemas.microsoft.com/office/drawing/2014/main" xmlns="" val="10001"/>
                  </a:ext>
                </a:extLst>
              </a:tr>
              <a:tr h="4837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Segment Descriptor</a:t>
                      </a:r>
                      <a:endParaRPr sz="1400" u="none" strike="noStrike" cap="none"/>
                    </a:p>
                  </a:txBody>
                  <a:tcPr marL="91450" marR="91450" marT="45725" marB="45725"/>
                </a:tc>
                <a:extLst>
                  <a:ext uri="{0D108BD9-81ED-4DB2-BD59-A6C34878D82A}">
                    <a16:rowId xmlns:a16="http://schemas.microsoft.com/office/drawing/2014/main" xmlns="" val="10002"/>
                  </a:ext>
                </a:extLst>
              </a:tr>
              <a:tr h="4837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Segment Descriptor</a:t>
                      </a:r>
                      <a:endParaRPr sz="1400" u="none" strike="noStrike" cap="none"/>
                    </a:p>
                  </a:txBody>
                  <a:tcPr marL="91450" marR="91450" marT="45725" marB="45725"/>
                </a:tc>
                <a:extLst>
                  <a:ext uri="{0D108BD9-81ED-4DB2-BD59-A6C34878D82A}">
                    <a16:rowId xmlns:a16="http://schemas.microsoft.com/office/drawing/2014/main" xmlns="" val="10003"/>
                  </a:ext>
                </a:extLst>
              </a:tr>
              <a:tr h="4837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Segment Descriptor</a:t>
                      </a:r>
                      <a:endParaRPr sz="1400" u="none" strike="noStrike" cap="none"/>
                    </a:p>
                  </a:txBody>
                  <a:tcPr marL="91450" marR="91450" marT="45725" marB="45725"/>
                </a:tc>
                <a:extLst>
                  <a:ext uri="{0D108BD9-81ED-4DB2-BD59-A6C34878D82A}">
                    <a16:rowId xmlns:a16="http://schemas.microsoft.com/office/drawing/2014/main" xmlns="" val="10004"/>
                  </a:ext>
                </a:extLst>
              </a:tr>
              <a:tr h="4837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Segment Descriptor - 2</a:t>
                      </a:r>
                      <a:endParaRPr sz="1400" u="none" strike="noStrike" cap="none"/>
                    </a:p>
                  </a:txBody>
                  <a:tcPr marL="91450" marR="91450" marT="45725" marB="45725"/>
                </a:tc>
                <a:extLst>
                  <a:ext uri="{0D108BD9-81ED-4DB2-BD59-A6C34878D82A}">
                    <a16:rowId xmlns:a16="http://schemas.microsoft.com/office/drawing/2014/main" xmlns="" val="10005"/>
                  </a:ext>
                </a:extLst>
              </a:tr>
              <a:tr h="483700">
                <a:tc>
                  <a:txBody>
                    <a:bodyPr/>
                    <a:lstStyle/>
                    <a:p>
                      <a:pPr marL="0" marR="0" lvl="0" indent="0" algn="ctr" rtl="0">
                        <a:lnSpc>
                          <a:spcPct val="100000"/>
                        </a:lnSpc>
                        <a:spcBef>
                          <a:spcPts val="0"/>
                        </a:spcBef>
                        <a:spcAft>
                          <a:spcPts val="0"/>
                        </a:spcAft>
                        <a:buNone/>
                      </a:pPr>
                      <a:r>
                        <a:rPr lang="en-US" sz="1400" u="none" strike="noStrike" cap="none"/>
                        <a:t>Segment Descriptor- 1</a:t>
                      </a:r>
                      <a:endParaRPr sz="1400" u="none" strike="noStrike" cap="none"/>
                    </a:p>
                  </a:txBody>
                  <a:tcPr marL="91450" marR="91450" marT="45725" marB="45725"/>
                </a:tc>
                <a:extLst>
                  <a:ext uri="{0D108BD9-81ED-4DB2-BD59-A6C34878D82A}">
                    <a16:rowId xmlns:a16="http://schemas.microsoft.com/office/drawing/2014/main" xmlns="" val="10006"/>
                  </a:ext>
                </a:extLst>
              </a:tr>
              <a:tr h="483700">
                <a:tc>
                  <a:txBody>
                    <a:bodyPr/>
                    <a:lstStyle/>
                    <a:p>
                      <a:pPr marL="0" marR="0" lvl="0" indent="0" algn="ctr" rtl="0">
                        <a:lnSpc>
                          <a:spcPct val="100000"/>
                        </a:lnSpc>
                        <a:spcBef>
                          <a:spcPts val="0"/>
                        </a:spcBef>
                        <a:spcAft>
                          <a:spcPts val="0"/>
                        </a:spcAft>
                        <a:buNone/>
                      </a:pPr>
                      <a:r>
                        <a:rPr lang="en-US" sz="1400" u="none" strike="noStrike" cap="none"/>
                        <a:t>  0</a:t>
                      </a:r>
                      <a:endParaRPr sz="1400" u="none" strike="noStrike" cap="none"/>
                    </a:p>
                  </a:txBody>
                  <a:tcPr marL="91450" marR="91450" marT="45725" marB="45725"/>
                </a:tc>
                <a:extLst>
                  <a:ext uri="{0D108BD9-81ED-4DB2-BD59-A6C34878D82A}">
                    <a16:rowId xmlns:a16="http://schemas.microsoft.com/office/drawing/2014/main" xmlns="" val="10007"/>
                  </a:ext>
                </a:extLst>
              </a:tr>
            </a:tbl>
          </a:graphicData>
        </a:graphic>
      </p:graphicFrame>
      <p:sp>
        <p:nvSpPr>
          <p:cNvPr id="1896" name="Google Shape;1896;p248"/>
          <p:cNvSpPr/>
          <p:nvPr/>
        </p:nvSpPr>
        <p:spPr>
          <a:xfrm>
            <a:off x="9173845" y="5703026"/>
            <a:ext cx="2453640" cy="436880"/>
          </a:xfrm>
          <a:prstGeom prst="rect">
            <a:avLst/>
          </a:prstGeom>
          <a:solidFill>
            <a:srgbClr val="A8D08C"/>
          </a:solidFill>
          <a:ln w="381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GDTR</a:t>
            </a:r>
            <a:endParaRPr sz="1400" b="0" i="0" u="none" strike="noStrike" cap="none">
              <a:solidFill>
                <a:schemeClr val="lt1"/>
              </a:solidFill>
              <a:latin typeface="Arial"/>
              <a:ea typeface="Arial"/>
              <a:cs typeface="Arial"/>
              <a:sym typeface="Arial"/>
            </a:endParaRPr>
          </a:p>
        </p:txBody>
      </p:sp>
      <p:cxnSp>
        <p:nvCxnSpPr>
          <p:cNvPr id="1897" name="Google Shape;1897;p248"/>
          <p:cNvCxnSpPr/>
          <p:nvPr/>
        </p:nvCxnSpPr>
        <p:spPr>
          <a:xfrm>
            <a:off x="9943465" y="5699760"/>
            <a:ext cx="0" cy="0"/>
          </a:xfrm>
          <a:prstGeom prst="straightConnector1">
            <a:avLst/>
          </a:prstGeom>
          <a:noFill/>
          <a:ln w="9525" cap="flat" cmpd="sng">
            <a:solidFill>
              <a:srgbClr val="5597D3"/>
            </a:solidFill>
            <a:prstDash val="solid"/>
            <a:round/>
            <a:headEnd type="none" w="sm" len="sm"/>
            <a:tailEnd type="triangle" w="med" len="med"/>
          </a:ln>
        </p:spPr>
      </p:cxnSp>
      <p:cxnSp>
        <p:nvCxnSpPr>
          <p:cNvPr id="1898" name="Google Shape;1898;p248"/>
          <p:cNvCxnSpPr>
            <a:stCxn id="1896" idx="0"/>
          </p:cNvCxnSpPr>
          <p:nvPr/>
        </p:nvCxnSpPr>
        <p:spPr>
          <a:xfrm rot="10800000" flipH="1">
            <a:off x="10400665" y="5027426"/>
            <a:ext cx="15300" cy="675600"/>
          </a:xfrm>
          <a:prstGeom prst="straightConnector1">
            <a:avLst/>
          </a:prstGeom>
          <a:noFill/>
          <a:ln w="38100" cap="flat" cmpd="sng">
            <a:solidFill>
              <a:srgbClr val="5597D3"/>
            </a:solidFill>
            <a:prstDash val="solid"/>
            <a:round/>
            <a:headEnd type="none" w="sm" len="sm"/>
            <a:tailEnd type="triangle" w="med" len="med"/>
          </a:ln>
        </p:spPr>
      </p:cxnSp>
      <p:sp>
        <p:nvSpPr>
          <p:cNvPr id="1899" name="Google Shape;1899;p248"/>
          <p:cNvSpPr txBox="1">
            <a:spLocks noGrp="1"/>
          </p:cNvSpPr>
          <p:nvPr>
            <p:ph type="body" idx="1"/>
          </p:nvPr>
        </p:nvSpPr>
        <p:spPr>
          <a:xfrm>
            <a:off x="773905" y="957514"/>
            <a:ext cx="7731760" cy="3869625"/>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just" rtl="0">
              <a:lnSpc>
                <a:spcPct val="90000"/>
              </a:lnSpc>
              <a:spcBef>
                <a:spcPts val="1000"/>
              </a:spcBef>
              <a:spcAft>
                <a:spcPts val="0"/>
              </a:spcAft>
              <a:buClr>
                <a:schemeClr val="dk1"/>
              </a:buClr>
              <a:buSzPts val="2800"/>
              <a:buChar char="•"/>
            </a:pPr>
            <a:r>
              <a:rPr lang="en-US" b="1">
                <a:solidFill>
                  <a:srgbClr val="548135"/>
                </a:solidFill>
                <a:latin typeface="Balthazar"/>
                <a:ea typeface="Balthazar"/>
                <a:cs typeface="Balthazar"/>
                <a:sym typeface="Balthazar"/>
              </a:rPr>
              <a:t>Hold linear address of </a:t>
            </a:r>
            <a:r>
              <a:rPr lang="en-US" b="1">
                <a:solidFill>
                  <a:srgbClr val="0070C0"/>
                </a:solidFill>
                <a:latin typeface="Balthazar"/>
                <a:ea typeface="Balthazar"/>
                <a:cs typeface="Balthazar"/>
                <a:sym typeface="Balthazar"/>
              </a:rPr>
              <a:t>Base of </a:t>
            </a:r>
            <a:r>
              <a:rPr lang="en-US" b="1">
                <a:solidFill>
                  <a:srgbClr val="548135"/>
                </a:solidFill>
                <a:latin typeface="Balthazar"/>
                <a:ea typeface="Balthazar"/>
                <a:cs typeface="Balthazar"/>
                <a:sym typeface="Balthazar"/>
              </a:rPr>
              <a:t>Global Descriptor Table </a:t>
            </a:r>
            <a:endParaRPr/>
          </a:p>
          <a:p>
            <a:pPr marL="228600" lvl="0" indent="-228600" algn="just" rtl="0">
              <a:lnSpc>
                <a:spcPct val="90000"/>
              </a:lnSpc>
              <a:spcBef>
                <a:spcPts val="1000"/>
              </a:spcBef>
              <a:spcAft>
                <a:spcPts val="0"/>
              </a:spcAft>
              <a:buClr>
                <a:schemeClr val="dk1"/>
              </a:buClr>
              <a:buSzPts val="2800"/>
              <a:buChar char="•"/>
            </a:pPr>
            <a:r>
              <a:rPr lang="en-US" b="1">
                <a:solidFill>
                  <a:srgbClr val="C00000"/>
                </a:solidFill>
                <a:latin typeface="Balthazar"/>
                <a:ea typeface="Balthazar"/>
                <a:cs typeface="Balthazar"/>
                <a:sym typeface="Balthazar"/>
              </a:rPr>
              <a:t>The GDTR register holds the </a:t>
            </a:r>
            <a:r>
              <a:rPr lang="en-US" b="1">
                <a:solidFill>
                  <a:srgbClr val="0070C0"/>
                </a:solidFill>
                <a:latin typeface="Balthazar"/>
                <a:ea typeface="Balthazar"/>
                <a:cs typeface="Balthazar"/>
                <a:sym typeface="Balthazar"/>
              </a:rPr>
              <a:t>32-bit base address</a:t>
            </a:r>
            <a:r>
              <a:rPr lang="en-US" b="1">
                <a:solidFill>
                  <a:srgbClr val="C00000"/>
                </a:solidFill>
                <a:latin typeface="Balthazar"/>
                <a:ea typeface="Balthazar"/>
                <a:cs typeface="Balthazar"/>
                <a:sym typeface="Balthazar"/>
              </a:rPr>
              <a:t> and </a:t>
            </a:r>
            <a:r>
              <a:rPr lang="en-US" b="1">
                <a:solidFill>
                  <a:srgbClr val="0070C0"/>
                </a:solidFill>
                <a:latin typeface="Balthazar"/>
                <a:ea typeface="Balthazar"/>
                <a:cs typeface="Balthazar"/>
                <a:sym typeface="Balthazar"/>
              </a:rPr>
              <a:t>16-bit table limit for the GDT. </a:t>
            </a:r>
            <a:endParaRPr/>
          </a:p>
          <a:p>
            <a:pPr marL="228600" lvl="0" indent="-228600" algn="just" rtl="0">
              <a:lnSpc>
                <a:spcPct val="90000"/>
              </a:lnSpc>
              <a:spcBef>
                <a:spcPts val="1000"/>
              </a:spcBef>
              <a:spcAft>
                <a:spcPts val="0"/>
              </a:spcAft>
              <a:buClr>
                <a:schemeClr val="dk1"/>
              </a:buClr>
              <a:buSzPts val="2800"/>
              <a:buChar char="•"/>
            </a:pPr>
            <a:r>
              <a:rPr lang="en-US" b="1">
                <a:solidFill>
                  <a:srgbClr val="548135"/>
                </a:solidFill>
                <a:latin typeface="Balthazar"/>
                <a:ea typeface="Balthazar"/>
                <a:cs typeface="Balthazar"/>
                <a:sym typeface="Balthazar"/>
              </a:rPr>
              <a:t>The base address specifies the </a:t>
            </a:r>
            <a:r>
              <a:rPr lang="en-US" b="1">
                <a:solidFill>
                  <a:srgbClr val="002060"/>
                </a:solidFill>
                <a:latin typeface="Balthazar"/>
                <a:ea typeface="Balthazar"/>
                <a:cs typeface="Balthazar"/>
                <a:sym typeface="Balthazar"/>
              </a:rPr>
              <a:t>linear address of</a:t>
            </a:r>
            <a:r>
              <a:rPr lang="en-US" b="1">
                <a:solidFill>
                  <a:srgbClr val="548135"/>
                </a:solidFill>
                <a:latin typeface="Balthazar"/>
                <a:ea typeface="Balthazar"/>
                <a:cs typeface="Balthazar"/>
                <a:sym typeface="Balthazar"/>
              </a:rPr>
              <a:t> </a:t>
            </a:r>
            <a:r>
              <a:rPr lang="en-US" b="1">
                <a:solidFill>
                  <a:srgbClr val="C00000"/>
                </a:solidFill>
                <a:latin typeface="Balthazar"/>
                <a:ea typeface="Balthazar"/>
                <a:cs typeface="Balthazar"/>
                <a:sym typeface="Balthazar"/>
              </a:rPr>
              <a:t>byte 0 </a:t>
            </a:r>
            <a:r>
              <a:rPr lang="en-US" b="1">
                <a:solidFill>
                  <a:srgbClr val="548135"/>
                </a:solidFill>
                <a:latin typeface="Balthazar"/>
                <a:ea typeface="Balthazar"/>
                <a:cs typeface="Balthazar"/>
                <a:sym typeface="Balthazar"/>
              </a:rPr>
              <a:t>of the GDT</a:t>
            </a:r>
            <a:endParaRPr/>
          </a:p>
          <a:p>
            <a:pPr marL="228600" lvl="0" indent="-228600" algn="just" rtl="0">
              <a:lnSpc>
                <a:spcPct val="90000"/>
              </a:lnSpc>
              <a:spcBef>
                <a:spcPts val="1000"/>
              </a:spcBef>
              <a:spcAft>
                <a:spcPts val="0"/>
              </a:spcAft>
              <a:buClr>
                <a:schemeClr val="dk1"/>
              </a:buClr>
              <a:buSzPts val="2800"/>
              <a:buChar char="•"/>
            </a:pPr>
            <a:r>
              <a:rPr lang="en-US" b="1">
                <a:solidFill>
                  <a:srgbClr val="C00000"/>
                </a:solidFill>
                <a:latin typeface="Balthazar"/>
                <a:ea typeface="Balthazar"/>
                <a:cs typeface="Balthazar"/>
                <a:sym typeface="Balthazar"/>
              </a:rPr>
              <a:t>the </a:t>
            </a:r>
            <a:r>
              <a:rPr lang="en-US" b="1">
                <a:solidFill>
                  <a:srgbClr val="002060"/>
                </a:solidFill>
                <a:latin typeface="Balthazar"/>
                <a:ea typeface="Balthazar"/>
                <a:cs typeface="Balthazar"/>
                <a:sym typeface="Balthazar"/>
              </a:rPr>
              <a:t>table limit </a:t>
            </a:r>
            <a:r>
              <a:rPr lang="en-US" b="1">
                <a:solidFill>
                  <a:srgbClr val="C00000"/>
                </a:solidFill>
                <a:latin typeface="Balthazar"/>
                <a:ea typeface="Balthazar"/>
                <a:cs typeface="Balthazar"/>
                <a:sym typeface="Balthazar"/>
              </a:rPr>
              <a:t>specifies </a:t>
            </a:r>
            <a:r>
              <a:rPr lang="en-US" b="1">
                <a:latin typeface="Balthazar"/>
                <a:ea typeface="Balthazar"/>
                <a:cs typeface="Balthazar"/>
                <a:sym typeface="Balthazar"/>
              </a:rPr>
              <a:t>the number of bytes in the table. </a:t>
            </a:r>
            <a:endParaRPr/>
          </a:p>
          <a:p>
            <a:pPr marL="0" lvl="0" indent="0" algn="just" rtl="0">
              <a:lnSpc>
                <a:spcPct val="90000"/>
              </a:lnSpc>
              <a:spcBef>
                <a:spcPts val="1000"/>
              </a:spcBef>
              <a:spcAft>
                <a:spcPts val="0"/>
              </a:spcAft>
              <a:buClr>
                <a:schemeClr val="dk1"/>
              </a:buClr>
              <a:buSzPts val="2800"/>
              <a:buNone/>
            </a:pPr>
            <a:endParaRPr/>
          </a:p>
          <a:p>
            <a:pPr marL="457200" lvl="0" indent="-228600" algn="l" rtl="0">
              <a:lnSpc>
                <a:spcPct val="90000"/>
              </a:lnSpc>
              <a:spcBef>
                <a:spcPts val="1000"/>
              </a:spcBef>
              <a:spcAft>
                <a:spcPts val="0"/>
              </a:spcAft>
              <a:buClr>
                <a:schemeClr val="dk1"/>
              </a:buClr>
              <a:buSzPts val="1800"/>
              <a:buNone/>
            </a:pPr>
            <a:endParaRPr/>
          </a:p>
        </p:txBody>
      </p:sp>
      <p:sp>
        <p:nvSpPr>
          <p:cNvPr id="1900" name="Google Shape;1900;p248"/>
          <p:cNvSpPr txBox="1">
            <a:spLocks noGrp="1"/>
          </p:cNvSpPr>
          <p:nvPr>
            <p:ph type="title"/>
          </p:nvPr>
        </p:nvSpPr>
        <p:spPr>
          <a:xfrm>
            <a:off x="4313382" y="163363"/>
            <a:ext cx="200613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GDTR</a:t>
            </a:r>
            <a:endParaRPr b="1">
              <a:solidFill>
                <a:srgbClr val="2501BF"/>
              </a:solidFill>
              <a:latin typeface="Times New Roman"/>
              <a:ea typeface="Times New Roman"/>
              <a:cs typeface="Times New Roman"/>
              <a:sym typeface="Times New Roman"/>
            </a:endParaRPr>
          </a:p>
        </p:txBody>
      </p:sp>
      <p:pic>
        <p:nvPicPr>
          <p:cNvPr id="1901" name="Google Shape;1901;p248"/>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02" name="Google Shape;1902;p2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03" name="Google Shape;1903;p2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sp>
        <p:nvSpPr>
          <p:cNvPr id="1904" name="Google Shape;1904;p248"/>
          <p:cNvSpPr txBox="1">
            <a:spLocks noGrp="1"/>
          </p:cNvSpPr>
          <p:nvPr>
            <p:ph type="ftr" idx="11"/>
          </p:nvPr>
        </p:nvSpPr>
        <p:spPr>
          <a:xfrm>
            <a:off x="2521131" y="6492875"/>
            <a:ext cx="5677989"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905" name="Google Shape;1905;p248"/>
          <p:cNvCxnSpPr>
            <a:stCxn id="1896" idx="1"/>
          </p:cNvCxnSpPr>
          <p:nvPr/>
        </p:nvCxnSpPr>
        <p:spPr>
          <a:xfrm rot="10800000">
            <a:off x="7188745" y="5078766"/>
            <a:ext cx="1985100" cy="842700"/>
          </a:xfrm>
          <a:prstGeom prst="straightConnector1">
            <a:avLst/>
          </a:prstGeom>
          <a:noFill/>
          <a:ln w="38100" cap="flat" cmpd="sng">
            <a:solidFill>
              <a:schemeClr val="accent1"/>
            </a:solidFill>
            <a:prstDash val="solid"/>
            <a:round/>
            <a:headEnd type="none" w="sm" len="sm"/>
            <a:tailEnd type="triangle" w="med" len="med"/>
          </a:ln>
        </p:spPr>
      </p:cxnSp>
      <p:cxnSp>
        <p:nvCxnSpPr>
          <p:cNvPr id="1906" name="Google Shape;1906;p248"/>
          <p:cNvCxnSpPr/>
          <p:nvPr/>
        </p:nvCxnSpPr>
        <p:spPr>
          <a:xfrm rot="10800000">
            <a:off x="7241460" y="5898647"/>
            <a:ext cx="1976120" cy="7790"/>
          </a:xfrm>
          <a:prstGeom prst="straightConnector1">
            <a:avLst/>
          </a:prstGeom>
          <a:noFill/>
          <a:ln w="38100" cap="flat" cmpd="sng">
            <a:solidFill>
              <a:schemeClr val="accent1"/>
            </a:solidFill>
            <a:prstDash val="solid"/>
            <a:round/>
            <a:headEnd type="none" w="sm" len="sm"/>
            <a:tailEnd type="triangle" w="med" len="med"/>
          </a:ln>
        </p:spPr>
      </p:cxnSp>
      <p:sp>
        <p:nvSpPr>
          <p:cNvPr id="1907" name="Google Shape;1907;p248"/>
          <p:cNvSpPr/>
          <p:nvPr/>
        </p:nvSpPr>
        <p:spPr>
          <a:xfrm>
            <a:off x="5605145" y="4856480"/>
            <a:ext cx="1592580" cy="525356"/>
          </a:xfrm>
          <a:prstGeom prst="homePlate">
            <a:avLst>
              <a:gd name="adj" fmla="val 50000"/>
            </a:avLst>
          </a:prstGeom>
          <a:solidFill>
            <a:srgbClr val="A8D08C"/>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1" i="0" u="none" strike="noStrike" cap="none">
                <a:solidFill>
                  <a:srgbClr val="C00000"/>
                </a:solidFill>
                <a:latin typeface="Arial"/>
                <a:ea typeface="Arial"/>
                <a:cs typeface="Arial"/>
                <a:sym typeface="Arial"/>
              </a:rPr>
              <a:t>32 bit </a:t>
            </a:r>
            <a:r>
              <a:rPr lang="en-US" sz="2400" b="1" i="0" u="none" strike="noStrike" cap="none">
                <a:solidFill>
                  <a:schemeClr val="dk1"/>
                </a:solidFill>
                <a:latin typeface="Arial"/>
                <a:ea typeface="Arial"/>
                <a:cs typeface="Arial"/>
                <a:sym typeface="Arial"/>
              </a:rPr>
              <a:t>BA</a:t>
            </a:r>
            <a:endParaRPr sz="2400" b="1" i="0" u="none" strike="noStrike" cap="none">
              <a:solidFill>
                <a:schemeClr val="dk1"/>
              </a:solidFill>
              <a:latin typeface="Arial"/>
              <a:ea typeface="Arial"/>
              <a:cs typeface="Arial"/>
              <a:sym typeface="Arial"/>
            </a:endParaRPr>
          </a:p>
        </p:txBody>
      </p:sp>
      <p:sp>
        <p:nvSpPr>
          <p:cNvPr id="1908" name="Google Shape;1908;p248"/>
          <p:cNvSpPr/>
          <p:nvPr/>
        </p:nvSpPr>
        <p:spPr>
          <a:xfrm>
            <a:off x="5692614" y="5518361"/>
            <a:ext cx="1592580" cy="701040"/>
          </a:xfrm>
          <a:prstGeom prst="homePlate">
            <a:avLst>
              <a:gd name="adj" fmla="val 50000"/>
            </a:avLst>
          </a:prstGeom>
          <a:solidFill>
            <a:srgbClr val="A8D08C"/>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C00000"/>
                </a:solidFill>
                <a:latin typeface="Arial"/>
                <a:ea typeface="Arial"/>
                <a:cs typeface="Arial"/>
                <a:sym typeface="Arial"/>
              </a:rPr>
              <a:t>16 bit </a:t>
            </a:r>
            <a:r>
              <a:rPr lang="en-US" sz="2000" b="1" i="0" u="none" strike="noStrike" cap="none">
                <a:solidFill>
                  <a:schemeClr val="dk1"/>
                </a:solidFill>
                <a:latin typeface="Arial"/>
                <a:ea typeface="Arial"/>
                <a:cs typeface="Arial"/>
                <a:sym typeface="Arial"/>
              </a:rPr>
              <a:t>Table Limit</a:t>
            </a:r>
            <a:endParaRPr sz="2000" b="1" i="0" u="none" strike="noStrike" cap="none">
              <a:solidFill>
                <a:schemeClr val="dk1"/>
              </a:solidFill>
              <a:latin typeface="Arial"/>
              <a:ea typeface="Arial"/>
              <a:cs typeface="Arial"/>
              <a:sym typeface="Arial"/>
            </a:endParaRPr>
          </a:p>
        </p:txBody>
      </p:sp>
      <p:cxnSp>
        <p:nvCxnSpPr>
          <p:cNvPr id="1909" name="Google Shape;1909;p248"/>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910" name="Google Shape;1910;p24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11" name="Google Shape;1911;p24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912" name="Google Shape;1912;p248"/>
          <p:cNvCxnSpPr/>
          <p:nvPr/>
        </p:nvCxnSpPr>
        <p:spPr>
          <a:xfrm>
            <a:off x="0" y="6318007"/>
            <a:ext cx="12192000" cy="0"/>
          </a:xfrm>
          <a:prstGeom prst="straightConnector1">
            <a:avLst/>
          </a:prstGeom>
          <a:noFill/>
          <a:ln w="15875" cap="flat" cmpd="sng">
            <a:solidFill>
              <a:srgbClr val="00B050"/>
            </a:solidFill>
            <a:prstDash val="solid"/>
            <a:round/>
            <a:headEnd type="none" w="sm" len="sm"/>
            <a:tailEnd type="none" w="sm" len="sm"/>
          </a:ln>
        </p:spPr>
      </p:cxnSp>
      <p:sp>
        <p:nvSpPr>
          <p:cNvPr id="1913" name="Google Shape;1913;p248"/>
          <p:cNvSpPr/>
          <p:nvPr/>
        </p:nvSpPr>
        <p:spPr>
          <a:xfrm>
            <a:off x="809710" y="4847147"/>
            <a:ext cx="2733569"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Base Address=32 Bit</a:t>
            </a:r>
            <a:endParaRPr/>
          </a:p>
          <a:p>
            <a:pPr marL="0" marR="0" lvl="0" indent="0" algn="ctr" rtl="0">
              <a:lnSpc>
                <a:spcPct val="100000"/>
              </a:lnSpc>
              <a:spcBef>
                <a:spcPts val="0"/>
              </a:spcBef>
              <a:spcAft>
                <a:spcPts val="0"/>
              </a:spcAft>
              <a:buNone/>
            </a:pPr>
            <a:r>
              <a:rPr lang="en-US" sz="2000" b="1" i="0" u="none" strike="noStrike" cap="none">
                <a:solidFill>
                  <a:srgbClr val="C00000"/>
                </a:solidFill>
                <a:latin typeface="Times New Roman"/>
                <a:ea typeface="Times New Roman"/>
                <a:cs typeface="Times New Roman"/>
                <a:sym typeface="Times New Roman"/>
              </a:rPr>
              <a:t>2^16=64KB=65536</a:t>
            </a:r>
            <a:endParaRPr/>
          </a:p>
          <a:p>
            <a:pPr marL="0" marR="0" lvl="0" indent="0" algn="ctr" rtl="0">
              <a:lnSpc>
                <a:spcPct val="100000"/>
              </a:lnSpc>
              <a:spcBef>
                <a:spcPts val="0"/>
              </a:spcBef>
              <a:spcAft>
                <a:spcPts val="0"/>
              </a:spcAft>
              <a:buNone/>
            </a:pPr>
            <a:r>
              <a:rPr lang="en-US" sz="2000" b="1" i="0" u="none" strike="noStrike" cap="none">
                <a:solidFill>
                  <a:srgbClr val="000000"/>
                </a:solidFill>
                <a:latin typeface="Times New Roman"/>
                <a:ea typeface="Times New Roman"/>
                <a:cs typeface="Times New Roman"/>
                <a:sym typeface="Times New Roman"/>
              </a:rPr>
              <a:t>2^13=8192</a:t>
            </a:r>
            <a:endParaRPr sz="20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2000" b="1" i="0" u="none" strike="noStrike" cap="none">
                <a:solidFill>
                  <a:srgbClr val="C00000"/>
                </a:solidFill>
                <a:latin typeface="Times New Roman"/>
                <a:ea typeface="Times New Roman"/>
                <a:cs typeface="Times New Roman"/>
                <a:sym typeface="Times New Roman"/>
              </a:rPr>
              <a:t>8192*8=64KB</a:t>
            </a:r>
            <a:endParaRPr sz="2000" b="1" i="0" u="none" strike="noStrike" cap="none">
              <a:solidFill>
                <a:srgbClr val="C00000"/>
              </a:solidFill>
              <a:latin typeface="Times New Roman"/>
              <a:ea typeface="Times New Roman"/>
              <a:cs typeface="Times New Roman"/>
              <a:sym typeface="Times New Roman"/>
            </a:endParaRPr>
          </a:p>
        </p:txBody>
      </p:sp>
      <p:sp>
        <p:nvSpPr>
          <p:cNvPr id="1914" name="Google Shape;1914;p248"/>
          <p:cNvSpPr/>
          <p:nvPr/>
        </p:nvSpPr>
        <p:spPr>
          <a:xfrm>
            <a:off x="11531402" y="1662690"/>
            <a:ext cx="79474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64 Bit</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5"/>
                                        </p:tgtEl>
                                        <p:attrNameLst>
                                          <p:attrName>style.visibility</p:attrName>
                                        </p:attrNameLst>
                                      </p:cBhvr>
                                      <p:to>
                                        <p:strVal val="visible"/>
                                      </p:to>
                                    </p:set>
                                    <p:animEffect transition="in" filter="fade">
                                      <p:cBhvr>
                                        <p:cTn id="7" dur="2000"/>
                                        <p:tgtEl>
                                          <p:spTgt spid="1895"/>
                                        </p:tgtEl>
                                      </p:cBhvr>
                                    </p:animEffect>
                                  </p:childTnLst>
                                </p:cTn>
                              </p:par>
                              <p:par>
                                <p:cTn id="8" presetID="10" presetClass="entr" presetSubtype="0" fill="hold" nodeType="withEffect">
                                  <p:stCondLst>
                                    <p:cond delay="0"/>
                                  </p:stCondLst>
                                  <p:childTnLst>
                                    <p:set>
                                      <p:cBhvr>
                                        <p:cTn id="9" dur="1" fill="hold">
                                          <p:stCondLst>
                                            <p:cond delay="0"/>
                                          </p:stCondLst>
                                        </p:cTn>
                                        <p:tgtEl>
                                          <p:spTgt spid="1898"/>
                                        </p:tgtEl>
                                        <p:attrNameLst>
                                          <p:attrName>style.visibility</p:attrName>
                                        </p:attrNameLst>
                                      </p:cBhvr>
                                      <p:to>
                                        <p:strVal val="visible"/>
                                      </p:to>
                                    </p:set>
                                    <p:animEffect transition="in" filter="fade">
                                      <p:cBhvr>
                                        <p:cTn id="10" dur="2000"/>
                                        <p:tgtEl>
                                          <p:spTgt spid="1898"/>
                                        </p:tgtEl>
                                      </p:cBhvr>
                                    </p:animEffect>
                                  </p:childTnLst>
                                </p:cTn>
                              </p:par>
                              <p:par>
                                <p:cTn id="11" presetID="10" presetClass="entr" presetSubtype="0" fill="hold" nodeType="withEffect">
                                  <p:stCondLst>
                                    <p:cond delay="0"/>
                                  </p:stCondLst>
                                  <p:childTnLst>
                                    <p:set>
                                      <p:cBhvr>
                                        <p:cTn id="12" dur="1" fill="hold">
                                          <p:stCondLst>
                                            <p:cond delay="0"/>
                                          </p:stCondLst>
                                        </p:cTn>
                                        <p:tgtEl>
                                          <p:spTgt spid="1896"/>
                                        </p:tgtEl>
                                        <p:attrNameLst>
                                          <p:attrName>style.visibility</p:attrName>
                                        </p:attrNameLst>
                                      </p:cBhvr>
                                      <p:to>
                                        <p:strVal val="visible"/>
                                      </p:to>
                                    </p:set>
                                    <p:animEffect transition="in" filter="fade">
                                      <p:cBhvr>
                                        <p:cTn id="13" dur="2000"/>
                                        <p:tgtEl>
                                          <p:spTgt spid="1896"/>
                                        </p:tgtEl>
                                      </p:cBhvr>
                                    </p:animEffect>
                                  </p:childTnLst>
                                </p:cTn>
                              </p:par>
                              <p:par>
                                <p:cTn id="14" presetID="10" presetClass="entr" presetSubtype="0" fill="hold" nodeType="withEffect">
                                  <p:stCondLst>
                                    <p:cond delay="0"/>
                                  </p:stCondLst>
                                  <p:childTnLst>
                                    <p:set>
                                      <p:cBhvr>
                                        <p:cTn id="15" dur="1" fill="hold">
                                          <p:stCondLst>
                                            <p:cond delay="0"/>
                                          </p:stCondLst>
                                        </p:cTn>
                                        <p:tgtEl>
                                          <p:spTgt spid="1905"/>
                                        </p:tgtEl>
                                        <p:attrNameLst>
                                          <p:attrName>style.visibility</p:attrName>
                                        </p:attrNameLst>
                                      </p:cBhvr>
                                      <p:to>
                                        <p:strVal val="visible"/>
                                      </p:to>
                                    </p:set>
                                    <p:animEffect transition="in" filter="fade">
                                      <p:cBhvr>
                                        <p:cTn id="16" dur="2000"/>
                                        <p:tgtEl>
                                          <p:spTgt spid="1905"/>
                                        </p:tgtEl>
                                      </p:cBhvr>
                                    </p:animEffect>
                                  </p:childTnLst>
                                </p:cTn>
                              </p:par>
                              <p:par>
                                <p:cTn id="17" presetID="10" presetClass="entr" presetSubtype="0" fill="hold" nodeType="withEffect">
                                  <p:stCondLst>
                                    <p:cond delay="0"/>
                                  </p:stCondLst>
                                  <p:childTnLst>
                                    <p:set>
                                      <p:cBhvr>
                                        <p:cTn id="18" dur="1" fill="hold">
                                          <p:stCondLst>
                                            <p:cond delay="0"/>
                                          </p:stCondLst>
                                        </p:cTn>
                                        <p:tgtEl>
                                          <p:spTgt spid="1906"/>
                                        </p:tgtEl>
                                        <p:attrNameLst>
                                          <p:attrName>style.visibility</p:attrName>
                                        </p:attrNameLst>
                                      </p:cBhvr>
                                      <p:to>
                                        <p:strVal val="visible"/>
                                      </p:to>
                                    </p:set>
                                    <p:animEffect transition="in" filter="fade">
                                      <p:cBhvr>
                                        <p:cTn id="19" dur="2000"/>
                                        <p:tgtEl>
                                          <p:spTgt spid="1906"/>
                                        </p:tgtEl>
                                      </p:cBhvr>
                                    </p:animEffect>
                                  </p:childTnLst>
                                </p:cTn>
                              </p:par>
                              <p:par>
                                <p:cTn id="20" presetID="10" presetClass="entr" presetSubtype="0" fill="hold" nodeType="withEffect">
                                  <p:stCondLst>
                                    <p:cond delay="0"/>
                                  </p:stCondLst>
                                  <p:childTnLst>
                                    <p:set>
                                      <p:cBhvr>
                                        <p:cTn id="21" dur="1" fill="hold">
                                          <p:stCondLst>
                                            <p:cond delay="0"/>
                                          </p:stCondLst>
                                        </p:cTn>
                                        <p:tgtEl>
                                          <p:spTgt spid="1908"/>
                                        </p:tgtEl>
                                        <p:attrNameLst>
                                          <p:attrName>style.visibility</p:attrName>
                                        </p:attrNameLst>
                                      </p:cBhvr>
                                      <p:to>
                                        <p:strVal val="visible"/>
                                      </p:to>
                                    </p:set>
                                    <p:animEffect transition="in" filter="fade">
                                      <p:cBhvr>
                                        <p:cTn id="22" dur="2000"/>
                                        <p:tgtEl>
                                          <p:spTgt spid="1908"/>
                                        </p:tgtEl>
                                      </p:cBhvr>
                                    </p:animEffect>
                                  </p:childTnLst>
                                </p:cTn>
                              </p:par>
                              <p:par>
                                <p:cTn id="23" presetID="10" presetClass="entr" presetSubtype="0" fill="hold" nodeType="withEffect">
                                  <p:stCondLst>
                                    <p:cond delay="0"/>
                                  </p:stCondLst>
                                  <p:childTnLst>
                                    <p:set>
                                      <p:cBhvr>
                                        <p:cTn id="24" dur="1" fill="hold">
                                          <p:stCondLst>
                                            <p:cond delay="0"/>
                                          </p:stCondLst>
                                        </p:cTn>
                                        <p:tgtEl>
                                          <p:spTgt spid="1907"/>
                                        </p:tgtEl>
                                        <p:attrNameLst>
                                          <p:attrName>style.visibility</p:attrName>
                                        </p:attrNameLst>
                                      </p:cBhvr>
                                      <p:to>
                                        <p:strVal val="visible"/>
                                      </p:to>
                                    </p:set>
                                    <p:animEffect transition="in" filter="fade">
                                      <p:cBhvr>
                                        <p:cTn id="25" dur="2000"/>
                                        <p:tgtEl>
                                          <p:spTgt spid="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49"/>
          <p:cNvSpPr txBox="1">
            <a:spLocks noGrp="1"/>
          </p:cNvSpPr>
          <p:nvPr>
            <p:ph type="body" idx="1"/>
          </p:nvPr>
        </p:nvSpPr>
        <p:spPr>
          <a:xfrm>
            <a:off x="614680" y="6004560"/>
            <a:ext cx="10739120" cy="2584296"/>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
        <p:nvSpPr>
          <p:cNvPr id="1922" name="Google Shape;1922;p249"/>
          <p:cNvSpPr txBox="1">
            <a:spLocks noGrp="1"/>
          </p:cNvSpPr>
          <p:nvPr>
            <p:ph type="title"/>
          </p:nvPr>
        </p:nvSpPr>
        <p:spPr>
          <a:xfrm>
            <a:off x="3675611" y="282584"/>
            <a:ext cx="4932218" cy="58259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b="1">
                <a:solidFill>
                  <a:srgbClr val="2501BF"/>
                </a:solidFill>
                <a:latin typeface="Times New Roman"/>
                <a:ea typeface="Times New Roman"/>
                <a:cs typeface="Times New Roman"/>
                <a:sym typeface="Times New Roman"/>
              </a:rPr>
              <a:t>IDTR</a:t>
            </a:r>
            <a:endParaRPr b="1">
              <a:solidFill>
                <a:srgbClr val="2501BF"/>
              </a:solidFill>
              <a:latin typeface="Times New Roman"/>
              <a:ea typeface="Times New Roman"/>
              <a:cs typeface="Times New Roman"/>
              <a:sym typeface="Times New Roman"/>
            </a:endParaRPr>
          </a:p>
        </p:txBody>
      </p:sp>
      <p:pic>
        <p:nvPicPr>
          <p:cNvPr id="1923" name="Google Shape;1923;p249"/>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24" name="Google Shape;1924;p2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25" name="Google Shape;1925;p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109</a:t>
            </a:fld>
            <a:endParaRPr/>
          </a:p>
        </p:txBody>
      </p:sp>
      <p:sp>
        <p:nvSpPr>
          <p:cNvPr id="1926" name="Google Shape;1926;p249"/>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927" name="Google Shape;1927;p249"/>
          <p:cNvSpPr/>
          <p:nvPr/>
        </p:nvSpPr>
        <p:spPr>
          <a:xfrm>
            <a:off x="855977" y="953280"/>
            <a:ext cx="11070411" cy="2386022"/>
          </a:xfrm>
          <a:prstGeom prst="rect">
            <a:avLst/>
          </a:prstGeom>
          <a:solidFill>
            <a:srgbClr val="F4B08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228600" marR="0" lvl="0" indent="-228600" algn="just" rtl="0">
              <a:lnSpc>
                <a:spcPct val="90000"/>
              </a:lnSpc>
              <a:spcBef>
                <a:spcPts val="0"/>
              </a:spcBef>
              <a:spcAft>
                <a:spcPts val="0"/>
              </a:spcAft>
              <a:buClr>
                <a:schemeClr val="dk1"/>
              </a:buClr>
              <a:buSzPts val="3000"/>
              <a:buFont typeface="Arial"/>
              <a:buChar char="•"/>
            </a:pPr>
            <a:r>
              <a:rPr lang="en-US" sz="3000" b="0" i="0" u="none" strike="noStrike" cap="none">
                <a:solidFill>
                  <a:srgbClr val="548135"/>
                </a:solidFill>
                <a:latin typeface="Times New Roman"/>
                <a:ea typeface="Times New Roman"/>
                <a:cs typeface="Times New Roman"/>
                <a:sym typeface="Times New Roman"/>
              </a:rPr>
              <a:t>IDTR holds the </a:t>
            </a:r>
            <a:r>
              <a:rPr lang="en-US" sz="3000" b="1" i="0" u="none" strike="noStrike" cap="none">
                <a:solidFill>
                  <a:srgbClr val="002060"/>
                </a:solidFill>
                <a:latin typeface="Times New Roman"/>
                <a:ea typeface="Times New Roman"/>
                <a:cs typeface="Times New Roman"/>
                <a:sym typeface="Times New Roman"/>
              </a:rPr>
              <a:t>linear address </a:t>
            </a:r>
            <a:r>
              <a:rPr lang="en-US" sz="3000" b="0" i="0" u="none" strike="noStrike" cap="none">
                <a:solidFill>
                  <a:srgbClr val="548135"/>
                </a:solidFill>
                <a:latin typeface="Times New Roman"/>
                <a:ea typeface="Times New Roman"/>
                <a:cs typeface="Times New Roman"/>
                <a:sym typeface="Times New Roman"/>
              </a:rPr>
              <a:t>of the base of the </a:t>
            </a:r>
            <a:r>
              <a:rPr lang="en-US" sz="3000" b="1" i="0" u="none" strike="noStrike" cap="none">
                <a:solidFill>
                  <a:srgbClr val="548135"/>
                </a:solidFill>
                <a:latin typeface="Times New Roman"/>
                <a:ea typeface="Times New Roman"/>
                <a:cs typeface="Times New Roman"/>
                <a:sym typeface="Times New Roman"/>
              </a:rPr>
              <a:t>IDT </a:t>
            </a:r>
            <a:endParaRPr/>
          </a:p>
          <a:p>
            <a:pPr marL="228600" marR="0" lvl="0" indent="-228600" algn="just" rtl="0">
              <a:lnSpc>
                <a:spcPct val="90000"/>
              </a:lnSpc>
              <a:spcBef>
                <a:spcPts val="1000"/>
              </a:spcBef>
              <a:spcAft>
                <a:spcPts val="0"/>
              </a:spcAft>
              <a:buClr>
                <a:schemeClr val="dk1"/>
              </a:buClr>
              <a:buSzPts val="3000"/>
              <a:buFont typeface="Arial"/>
              <a:buChar char="•"/>
            </a:pPr>
            <a:r>
              <a:rPr lang="en-US" sz="3000" b="1" i="0" u="none" strike="noStrike" cap="none">
                <a:solidFill>
                  <a:srgbClr val="548135"/>
                </a:solidFill>
                <a:latin typeface="Times New Roman"/>
                <a:ea typeface="Times New Roman"/>
                <a:cs typeface="Times New Roman"/>
                <a:sym typeface="Times New Roman"/>
              </a:rPr>
              <a:t>32-bit base address </a:t>
            </a:r>
            <a:r>
              <a:rPr lang="en-US" sz="3000" b="0" i="0" u="none" strike="noStrike" cap="none">
                <a:solidFill>
                  <a:srgbClr val="548135"/>
                </a:solidFill>
                <a:latin typeface="Times New Roman"/>
                <a:ea typeface="Times New Roman"/>
                <a:cs typeface="Times New Roman"/>
                <a:sym typeface="Times New Roman"/>
              </a:rPr>
              <a:t>and </a:t>
            </a:r>
            <a:r>
              <a:rPr lang="en-US" sz="3000" b="1" i="0" u="none" strike="noStrike" cap="none">
                <a:solidFill>
                  <a:srgbClr val="548135"/>
                </a:solidFill>
                <a:latin typeface="Times New Roman"/>
                <a:ea typeface="Times New Roman"/>
                <a:cs typeface="Times New Roman"/>
                <a:sym typeface="Times New Roman"/>
              </a:rPr>
              <a:t>16-bit table limit </a:t>
            </a:r>
            <a:r>
              <a:rPr lang="en-US" sz="3000" b="0" i="0" u="none" strike="noStrike" cap="none">
                <a:solidFill>
                  <a:srgbClr val="548135"/>
                </a:solidFill>
                <a:latin typeface="Times New Roman"/>
                <a:ea typeface="Times New Roman"/>
                <a:cs typeface="Times New Roman"/>
                <a:sym typeface="Times New Roman"/>
              </a:rPr>
              <a:t>for the </a:t>
            </a:r>
            <a:r>
              <a:rPr lang="en-US" sz="3000" b="1" i="0" u="none" strike="noStrike" cap="none">
                <a:solidFill>
                  <a:srgbClr val="548135"/>
                </a:solidFill>
                <a:latin typeface="Times New Roman"/>
                <a:ea typeface="Times New Roman"/>
                <a:cs typeface="Times New Roman"/>
                <a:sym typeface="Times New Roman"/>
              </a:rPr>
              <a:t>IDT</a:t>
            </a:r>
            <a:r>
              <a:rPr lang="en-US" sz="3000" b="0" i="0" u="none" strike="noStrike" cap="none">
                <a:solidFill>
                  <a:srgbClr val="548135"/>
                </a:solidFill>
                <a:latin typeface="Times New Roman"/>
                <a:ea typeface="Times New Roman"/>
                <a:cs typeface="Times New Roman"/>
                <a:sym typeface="Times New Roman"/>
              </a:rPr>
              <a:t>.</a:t>
            </a:r>
            <a:endParaRPr/>
          </a:p>
          <a:p>
            <a:pPr marL="228600" marR="0" lvl="0" indent="-228600" algn="just" rtl="0">
              <a:lnSpc>
                <a:spcPct val="90000"/>
              </a:lnSpc>
              <a:spcBef>
                <a:spcPts val="1000"/>
              </a:spcBef>
              <a:spcAft>
                <a:spcPts val="0"/>
              </a:spcAft>
              <a:buClr>
                <a:schemeClr val="dk1"/>
              </a:buClr>
              <a:buSzPts val="3000"/>
              <a:buFont typeface="Arial"/>
              <a:buChar char="•"/>
            </a:pPr>
            <a:r>
              <a:rPr lang="en-US" sz="3000" b="0" i="0" u="none" strike="noStrike" cap="none">
                <a:solidFill>
                  <a:srgbClr val="548135"/>
                </a:solidFill>
                <a:latin typeface="Times New Roman"/>
                <a:ea typeface="Times New Roman"/>
                <a:cs typeface="Times New Roman"/>
                <a:sym typeface="Times New Roman"/>
              </a:rPr>
              <a:t>Base address specifies the linear address of </a:t>
            </a:r>
            <a:r>
              <a:rPr lang="en-US" sz="3000" b="1" i="0" u="none" strike="noStrike" cap="none">
                <a:solidFill>
                  <a:srgbClr val="548135"/>
                </a:solidFill>
                <a:latin typeface="Times New Roman"/>
                <a:ea typeface="Times New Roman"/>
                <a:cs typeface="Times New Roman"/>
                <a:sym typeface="Times New Roman"/>
              </a:rPr>
              <a:t>byte 0</a:t>
            </a:r>
            <a:r>
              <a:rPr lang="en-US" sz="3000" b="0" i="0" u="none" strike="noStrike" cap="none">
                <a:solidFill>
                  <a:srgbClr val="548135"/>
                </a:solidFill>
                <a:latin typeface="Times New Roman"/>
                <a:ea typeface="Times New Roman"/>
                <a:cs typeface="Times New Roman"/>
                <a:sym typeface="Times New Roman"/>
              </a:rPr>
              <a:t> of the IDT</a:t>
            </a:r>
            <a:endParaRPr/>
          </a:p>
          <a:p>
            <a:pPr marL="228600" marR="0" lvl="0" indent="-228600" algn="just" rtl="0">
              <a:lnSpc>
                <a:spcPct val="90000"/>
              </a:lnSpc>
              <a:spcBef>
                <a:spcPts val="1000"/>
              </a:spcBef>
              <a:spcAft>
                <a:spcPts val="0"/>
              </a:spcAft>
              <a:buClr>
                <a:schemeClr val="dk1"/>
              </a:buClr>
              <a:buSzPts val="3000"/>
              <a:buFont typeface="Arial"/>
              <a:buChar char="•"/>
            </a:pPr>
            <a:r>
              <a:rPr lang="en-US" sz="3000" b="1" i="0" u="none" strike="noStrike" cap="none">
                <a:solidFill>
                  <a:srgbClr val="548135"/>
                </a:solidFill>
                <a:latin typeface="Times New Roman"/>
                <a:ea typeface="Times New Roman"/>
                <a:cs typeface="Times New Roman"/>
                <a:sym typeface="Times New Roman"/>
              </a:rPr>
              <a:t>Table limit </a:t>
            </a:r>
            <a:r>
              <a:rPr lang="en-US" sz="3000" b="0" i="0" u="none" strike="noStrike" cap="none">
                <a:solidFill>
                  <a:srgbClr val="548135"/>
                </a:solidFill>
                <a:latin typeface="Times New Roman"/>
                <a:ea typeface="Times New Roman"/>
                <a:cs typeface="Times New Roman"/>
                <a:sym typeface="Times New Roman"/>
              </a:rPr>
              <a:t>specifies the number of bytes in the table.</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8" name="Google Shape;1928;p249"/>
          <p:cNvSpPr/>
          <p:nvPr/>
        </p:nvSpPr>
        <p:spPr>
          <a:xfrm>
            <a:off x="855976" y="3475827"/>
            <a:ext cx="11070412" cy="1106795"/>
          </a:xfrm>
          <a:prstGeom prst="ellipse">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External interrupts, software interrupts, and exceptions are handled through the </a:t>
            </a:r>
            <a:r>
              <a:rPr lang="en-US" sz="2400" b="1" i="0" u="none" strike="noStrike" cap="none">
                <a:solidFill>
                  <a:srgbClr val="C00000"/>
                </a:solidFill>
                <a:latin typeface="Times New Roman"/>
                <a:ea typeface="Times New Roman"/>
                <a:cs typeface="Times New Roman"/>
                <a:sym typeface="Times New Roman"/>
              </a:rPr>
              <a:t>interrupt descriptor table </a:t>
            </a:r>
            <a:r>
              <a:rPr lang="en-US" sz="2400" b="0" i="0" u="none" strike="noStrike" cap="none">
                <a:solidFill>
                  <a:schemeClr val="dk1"/>
                </a:solidFill>
                <a:latin typeface="Times New Roman"/>
                <a:ea typeface="Times New Roman"/>
                <a:cs typeface="Times New Roman"/>
                <a:sym typeface="Times New Roman"/>
              </a:rPr>
              <a:t>(IDT). </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9" name="Google Shape;1929;p249"/>
          <p:cNvSpPr/>
          <p:nvPr/>
        </p:nvSpPr>
        <p:spPr>
          <a:xfrm>
            <a:off x="855976" y="4625495"/>
            <a:ext cx="11214104" cy="1730856"/>
          </a:xfrm>
          <a:prstGeom prst="rect">
            <a:avLst/>
          </a:prstGeom>
          <a:solidFill>
            <a:srgbClr val="F4B08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228600" marR="0" lvl="0" indent="-228600" algn="just" rtl="0">
              <a:lnSpc>
                <a:spcPct val="90000"/>
              </a:lnSpc>
              <a:spcBef>
                <a:spcPts val="0"/>
              </a:spcBef>
              <a:spcAft>
                <a:spcPts val="0"/>
              </a:spcAft>
              <a:buClr>
                <a:schemeClr val="dk1"/>
              </a:buClr>
              <a:buSzPts val="3000"/>
              <a:buFont typeface="Arial"/>
              <a:buChar char="•"/>
            </a:pPr>
            <a:r>
              <a:rPr lang="en-US" sz="3000" b="1" i="0" u="none" strike="noStrike" cap="none">
                <a:solidFill>
                  <a:srgbClr val="C00000"/>
                </a:solidFill>
                <a:latin typeface="Times New Roman"/>
                <a:ea typeface="Times New Roman"/>
                <a:cs typeface="Times New Roman"/>
                <a:sym typeface="Times New Roman"/>
              </a:rPr>
              <a:t>IDT contains </a:t>
            </a:r>
            <a:r>
              <a:rPr lang="en-US" sz="3000" b="0" i="0" u="none" strike="noStrike" cap="none">
                <a:solidFill>
                  <a:srgbClr val="548135"/>
                </a:solidFill>
                <a:latin typeface="Times New Roman"/>
                <a:ea typeface="Times New Roman"/>
                <a:cs typeface="Times New Roman"/>
                <a:sym typeface="Times New Roman"/>
              </a:rPr>
              <a:t>a collection of </a:t>
            </a:r>
            <a:r>
              <a:rPr lang="en-US" sz="3000" b="1" i="0" u="none" strike="noStrike" cap="none">
                <a:solidFill>
                  <a:srgbClr val="548135"/>
                </a:solidFill>
                <a:latin typeface="Times New Roman"/>
                <a:ea typeface="Times New Roman"/>
                <a:cs typeface="Times New Roman"/>
                <a:sym typeface="Times New Roman"/>
              </a:rPr>
              <a:t>gate descriptors</a:t>
            </a:r>
            <a:r>
              <a:rPr lang="en-US" sz="3000" b="0" i="0" u="none" strike="noStrike" cap="none">
                <a:solidFill>
                  <a:srgbClr val="548135"/>
                </a:solidFill>
                <a:latin typeface="Times New Roman"/>
                <a:ea typeface="Times New Roman"/>
                <a:cs typeface="Times New Roman"/>
                <a:sym typeface="Times New Roman"/>
              </a:rPr>
              <a:t>, to access </a:t>
            </a:r>
            <a:r>
              <a:rPr lang="en-US" sz="3000" b="0" i="0" u="none" strike="noStrike" cap="none">
                <a:solidFill>
                  <a:schemeClr val="dk1"/>
                </a:solidFill>
                <a:latin typeface="Times New Roman"/>
                <a:ea typeface="Times New Roman"/>
                <a:cs typeface="Times New Roman"/>
                <a:sym typeface="Times New Roman"/>
              </a:rPr>
              <a:t>interrupt and exception handlers. </a:t>
            </a:r>
            <a:endParaRPr/>
          </a:p>
          <a:p>
            <a:pPr marL="228600" marR="0" lvl="0" indent="-228600" algn="just" rtl="0">
              <a:lnSpc>
                <a:spcPct val="90000"/>
              </a:lnSpc>
              <a:spcBef>
                <a:spcPts val="1000"/>
              </a:spcBef>
              <a:spcAft>
                <a:spcPts val="0"/>
              </a:spcAft>
              <a:buClr>
                <a:schemeClr val="dk1"/>
              </a:buClr>
              <a:buSzPts val="3000"/>
              <a:buFont typeface="Arial"/>
              <a:buChar char="•"/>
            </a:pPr>
            <a:r>
              <a:rPr lang="en-US" sz="3000" b="0" i="0" u="none" strike="noStrike" cap="none">
                <a:solidFill>
                  <a:schemeClr val="dk1"/>
                </a:solidFill>
                <a:latin typeface="Times New Roman"/>
                <a:ea typeface="Times New Roman"/>
                <a:cs typeface="Times New Roman"/>
                <a:sym typeface="Times New Roman"/>
              </a:rPr>
              <a:t>LIDT</a:t>
            </a:r>
            <a:r>
              <a:rPr lang="en-US" sz="3000" b="0" i="0" u="none" strike="noStrike" cap="none">
                <a:solidFill>
                  <a:srgbClr val="548135"/>
                </a:solidFill>
                <a:latin typeface="Times New Roman"/>
                <a:ea typeface="Times New Roman"/>
                <a:cs typeface="Times New Roman"/>
                <a:sym typeface="Times New Roman"/>
              </a:rPr>
              <a:t> &amp; </a:t>
            </a:r>
            <a:r>
              <a:rPr lang="en-US" sz="3000" b="0" i="0" u="none" strike="noStrike" cap="none">
                <a:solidFill>
                  <a:schemeClr val="dk1"/>
                </a:solidFill>
                <a:latin typeface="Times New Roman"/>
                <a:ea typeface="Times New Roman"/>
                <a:cs typeface="Times New Roman"/>
                <a:sym typeface="Times New Roman"/>
              </a:rPr>
              <a:t>SIDT</a:t>
            </a:r>
            <a:r>
              <a:rPr lang="en-US" sz="3000" b="0" i="0" u="none" strike="noStrike" cap="none">
                <a:solidFill>
                  <a:srgbClr val="548135"/>
                </a:solidFill>
                <a:latin typeface="Times New Roman"/>
                <a:ea typeface="Times New Roman"/>
                <a:cs typeface="Times New Roman"/>
                <a:sym typeface="Times New Roman"/>
              </a:rPr>
              <a:t> instructions </a:t>
            </a:r>
            <a:r>
              <a:rPr lang="en-US" sz="3000" b="0" i="0" u="none" strike="noStrike" cap="none">
                <a:solidFill>
                  <a:schemeClr val="dk1"/>
                </a:solidFill>
                <a:latin typeface="Times New Roman"/>
                <a:ea typeface="Times New Roman"/>
                <a:cs typeface="Times New Roman"/>
                <a:sym typeface="Times New Roman"/>
              </a:rPr>
              <a:t>load</a:t>
            </a:r>
            <a:r>
              <a:rPr lang="en-US" sz="3000" b="0" i="0" u="none" strike="noStrike" cap="none">
                <a:solidFill>
                  <a:srgbClr val="548135"/>
                </a:solidFill>
                <a:latin typeface="Times New Roman"/>
                <a:ea typeface="Times New Roman"/>
                <a:cs typeface="Times New Roman"/>
                <a:sym typeface="Times New Roman"/>
              </a:rPr>
              <a:t> and </a:t>
            </a:r>
            <a:r>
              <a:rPr lang="en-US" sz="3000" b="0" i="0" u="none" strike="noStrike" cap="none">
                <a:solidFill>
                  <a:schemeClr val="dk1"/>
                </a:solidFill>
                <a:latin typeface="Times New Roman"/>
                <a:ea typeface="Times New Roman"/>
                <a:cs typeface="Times New Roman"/>
                <a:sym typeface="Times New Roman"/>
              </a:rPr>
              <a:t>store</a:t>
            </a:r>
            <a:r>
              <a:rPr lang="en-US" sz="3000" b="0" i="0" u="none" strike="noStrike" cap="none">
                <a:solidFill>
                  <a:srgbClr val="548135"/>
                </a:solidFill>
                <a:latin typeface="Times New Roman"/>
                <a:ea typeface="Times New Roman"/>
                <a:cs typeface="Times New Roman"/>
                <a:sym typeface="Times New Roman"/>
              </a:rPr>
              <a:t> the IDTR register, </a:t>
            </a:r>
            <a:r>
              <a:rPr lang="en-US" sz="2400" b="0" i="0" u="none" strike="noStrike" cap="none">
                <a:solidFill>
                  <a:srgbClr val="548135"/>
                </a:solidFill>
                <a:latin typeface="Times New Roman"/>
                <a:ea typeface="Times New Roman"/>
                <a:cs typeface="Times New Roman"/>
                <a:sym typeface="Times New Roman"/>
              </a:rPr>
              <a:t>respectively</a:t>
            </a:r>
            <a:endParaRPr/>
          </a:p>
        </p:txBody>
      </p:sp>
      <p:cxnSp>
        <p:nvCxnSpPr>
          <p:cNvPr id="1930" name="Google Shape;1930;p249"/>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931" name="Google Shape;1931;p24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32" name="Google Shape;1932;p24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933" name="Google Shape;1933;p24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7"/>
                                        </p:tgtEl>
                                        <p:attrNameLst>
                                          <p:attrName>style.visibility</p:attrName>
                                        </p:attrNameLst>
                                      </p:cBhvr>
                                      <p:to>
                                        <p:strVal val="visible"/>
                                      </p:to>
                                    </p:set>
                                    <p:animEffect transition="in" filter="fade">
                                      <p:cBhvr>
                                        <p:cTn id="7" dur="1000"/>
                                        <p:tgtEl>
                                          <p:spTgt spid="19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8"/>
                                        </p:tgtEl>
                                        <p:attrNameLst>
                                          <p:attrName>style.visibility</p:attrName>
                                        </p:attrNameLst>
                                      </p:cBhvr>
                                      <p:to>
                                        <p:strVal val="visible"/>
                                      </p:to>
                                    </p:set>
                                    <p:animEffect transition="in" filter="fade">
                                      <p:cBhvr>
                                        <p:cTn id="12" dur="2000"/>
                                        <p:tgtEl>
                                          <p:spTgt spid="19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9"/>
                                        </p:tgtEl>
                                        <p:attrNameLst>
                                          <p:attrName>style.visibility</p:attrName>
                                        </p:attrNameLst>
                                      </p:cBhvr>
                                      <p:to>
                                        <p:strVal val="visible"/>
                                      </p:to>
                                    </p:set>
                                    <p:animEffect transition="in" filter="fade">
                                      <p:cBhvr>
                                        <p:cTn id="17" dur="2000"/>
                                        <p:tgtEl>
                                          <p:spTgt spid="1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881968" y="-32444"/>
            <a:ext cx="9529763" cy="9895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Unit 2: Pentium Architecture </a:t>
            </a:r>
            <a:endParaRPr>
              <a:latin typeface="Times New Roman"/>
              <a:ea typeface="Times New Roman"/>
              <a:cs typeface="Times New Roman"/>
              <a:sym typeface="Times New Roman"/>
            </a:endParaRPr>
          </a:p>
        </p:txBody>
      </p:sp>
      <p:sp>
        <p:nvSpPr>
          <p:cNvPr id="252" name="Google Shape;252;p9"/>
          <p:cNvSpPr txBox="1">
            <a:spLocks noGrp="1"/>
          </p:cNvSpPr>
          <p:nvPr>
            <p:ph type="body" idx="1"/>
          </p:nvPr>
        </p:nvSpPr>
        <p:spPr>
          <a:xfrm>
            <a:off x="944560" y="1152374"/>
            <a:ext cx="10503409" cy="4414761"/>
          </a:xfrm>
          <a:prstGeom prst="rect">
            <a:avLst/>
          </a:prstGeom>
          <a:noFill/>
          <a:ln>
            <a:noFill/>
          </a:ln>
        </p:spPr>
        <p:txBody>
          <a:bodyPr spcFirstLastPara="1" wrap="square" lIns="91425" tIns="45700" rIns="91425" bIns="45700" anchor="t" anchorCtr="0">
            <a:normAutofit lnSpcReduction="10000"/>
          </a:bodyPr>
          <a:lstStyle/>
          <a:p>
            <a:pPr marL="457200" lvl="0" indent="-457200" algn="just" rtl="0">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Pentium features, Pentium superscalar architecture - Pipelining, Branch prediction, and Instruction and Data caches. </a:t>
            </a:r>
            <a:endParaRPr sz="3600">
              <a:latin typeface="Times New Roman"/>
              <a:ea typeface="Times New Roman"/>
              <a:cs typeface="Times New Roman"/>
              <a:sym typeface="Times New Roman"/>
            </a:endParaRPr>
          </a:p>
          <a:p>
            <a:pPr marL="457200" lvl="0" indent="-457200" algn="just" rtl="0">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The Floating-Point Unit: features, pipeline stages &amp; data types.</a:t>
            </a:r>
            <a:endParaRPr/>
          </a:p>
          <a:p>
            <a:pPr marL="457200" lvl="0" indent="-457200" algn="just" rtl="0">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Pentium programmer's model, register set, System registers, </a:t>
            </a:r>
            <a:endParaRPr sz="3600">
              <a:latin typeface="Times New Roman"/>
              <a:ea typeface="Times New Roman"/>
              <a:cs typeface="Times New Roman"/>
              <a:sym typeface="Times New Roman"/>
            </a:endParaRPr>
          </a:p>
          <a:p>
            <a:pPr marL="457200" lvl="0" indent="-457200" algn="just" rtl="0">
              <a:lnSpc>
                <a:spcPct val="90000"/>
              </a:lnSpc>
              <a:spcBef>
                <a:spcPts val="1000"/>
              </a:spcBef>
              <a:spcAft>
                <a:spcPts val="0"/>
              </a:spcAft>
              <a:buSzPts val="3200"/>
              <a:buFont typeface="Noto Sans Symbols"/>
              <a:buChar char="⮚"/>
            </a:pPr>
            <a:r>
              <a:rPr lang="en-US" sz="3600">
                <a:latin typeface="Times New Roman"/>
                <a:ea typeface="Times New Roman"/>
                <a:cs typeface="Times New Roman"/>
                <a:sym typeface="Times New Roman"/>
              </a:rPr>
              <a:t>addressing modes and Instruction set. </a:t>
            </a:r>
            <a:endParaRPr/>
          </a:p>
          <a:p>
            <a:pPr marL="457200" lvl="0" indent="-254000" algn="just" rtl="0">
              <a:lnSpc>
                <a:spcPct val="90000"/>
              </a:lnSpc>
              <a:spcBef>
                <a:spcPts val="1000"/>
              </a:spcBef>
              <a:spcAft>
                <a:spcPts val="0"/>
              </a:spcAft>
              <a:buClr>
                <a:schemeClr val="dk1"/>
              </a:buClr>
              <a:buSzPts val="3200"/>
              <a:buFont typeface="Noto Sans Symbols"/>
              <a:buNone/>
            </a:pPr>
            <a:endParaRPr sz="3600">
              <a:latin typeface="Times New Roman"/>
              <a:ea typeface="Times New Roman"/>
              <a:cs typeface="Times New Roman"/>
              <a:sym typeface="Times New Roman"/>
            </a:endParaRPr>
          </a:p>
          <a:p>
            <a:pPr marL="228600" lvl="0" indent="-25400" algn="l" rtl="0">
              <a:lnSpc>
                <a:spcPct val="90000"/>
              </a:lnSpc>
              <a:spcBef>
                <a:spcPts val="1000"/>
              </a:spcBef>
              <a:spcAft>
                <a:spcPts val="0"/>
              </a:spcAft>
              <a:buClr>
                <a:schemeClr val="dk1"/>
              </a:buClr>
              <a:buSzPts val="3200"/>
              <a:buNone/>
            </a:pPr>
            <a:endParaRPr sz="3200">
              <a:latin typeface="Times New Roman"/>
              <a:ea typeface="Times New Roman"/>
              <a:cs typeface="Times New Roman"/>
              <a:sym typeface="Times New Roman"/>
            </a:endParaRPr>
          </a:p>
        </p:txBody>
      </p:sp>
      <p:sp>
        <p:nvSpPr>
          <p:cNvPr id="253" name="Google Shape;253;p9"/>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11/15/2021</a:t>
            </a:r>
            <a:endParaRPr sz="1050" b="1">
              <a:solidFill>
                <a:schemeClr val="dk1"/>
              </a:solidFill>
              <a:latin typeface="Times New Roman"/>
              <a:ea typeface="Times New Roman"/>
              <a:cs typeface="Times New Roman"/>
              <a:sym typeface="Times New Roman"/>
            </a:endParaRPr>
          </a:p>
        </p:txBody>
      </p:sp>
      <p:sp>
        <p:nvSpPr>
          <p:cNvPr id="254" name="Google Shape;25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55" name="Google Shape;255;p9"/>
          <p:cNvSpPr/>
          <p:nvPr/>
        </p:nvSpPr>
        <p:spPr>
          <a:xfrm>
            <a:off x="53975" y="1477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256" name="Google Shape;256;p9"/>
          <p:cNvCxnSpPr/>
          <p:nvPr/>
        </p:nvCxnSpPr>
        <p:spPr>
          <a:xfrm rot="10800000" flipH="1">
            <a:off x="-82296" y="9571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57" name="Google Shape;257;p9"/>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258" name="Google Shape;258;p9"/>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59" name="Google Shape;259;p9"/>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60" name="Google Shape;2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250"/>
          <p:cNvSpPr txBox="1">
            <a:spLocks noGrp="1"/>
          </p:cNvSpPr>
          <p:nvPr>
            <p:ph type="body" idx="1"/>
          </p:nvPr>
        </p:nvSpPr>
        <p:spPr>
          <a:xfrm>
            <a:off x="931549" y="969955"/>
            <a:ext cx="11138531" cy="5217809"/>
          </a:xfrm>
          <a:prstGeom prst="rect">
            <a:avLst/>
          </a:prstGeom>
          <a:solidFill>
            <a:srgbClr val="E1EFD8"/>
          </a:solidFill>
          <a:ln w="28575" cap="flat" cmpd="sng">
            <a:solidFill>
              <a:schemeClr val="dk1"/>
            </a:solidFill>
            <a:prstDash val="solid"/>
            <a:round/>
            <a:headEnd type="none" w="sm" len="sm"/>
            <a:tailEnd type="none" w="sm" len="sm"/>
          </a:ln>
        </p:spPr>
        <p:txBody>
          <a:bodyPr spcFirstLastPara="1" wrap="square" lIns="91425" tIns="45700" rIns="91425" bIns="45700" anchor="t" anchorCtr="0">
            <a:normAutofit fontScale="85000" lnSpcReduction="20000"/>
          </a:bodyPr>
          <a:lstStyle/>
          <a:p>
            <a:pPr marL="228600" lvl="0" indent="-228600" algn="just" rtl="0">
              <a:lnSpc>
                <a:spcPct val="150000"/>
              </a:lnSpc>
              <a:spcBef>
                <a:spcPts val="1000"/>
              </a:spcBef>
              <a:spcAft>
                <a:spcPts val="0"/>
              </a:spcAft>
              <a:buClr>
                <a:schemeClr val="dk1"/>
              </a:buClr>
              <a:buSzPct val="117647"/>
              <a:buChar char="•"/>
            </a:pPr>
            <a:r>
              <a:rPr lang="en-US" b="1">
                <a:solidFill>
                  <a:schemeClr val="accent2"/>
                </a:solidFill>
                <a:latin typeface="Times New Roman"/>
                <a:ea typeface="Times New Roman"/>
                <a:cs typeface="Times New Roman"/>
                <a:sym typeface="Times New Roman"/>
              </a:rPr>
              <a:t>The </a:t>
            </a:r>
            <a:r>
              <a:rPr lang="en-US" b="1">
                <a:latin typeface="Times New Roman"/>
                <a:ea typeface="Times New Roman"/>
                <a:cs typeface="Times New Roman"/>
                <a:sym typeface="Times New Roman"/>
              </a:rPr>
              <a:t>linear address </a:t>
            </a:r>
            <a:r>
              <a:rPr lang="en-US" b="1">
                <a:solidFill>
                  <a:schemeClr val="accent2"/>
                </a:solidFill>
                <a:latin typeface="Times New Roman"/>
                <a:ea typeface="Times New Roman"/>
                <a:cs typeface="Times New Roman"/>
                <a:sym typeface="Times New Roman"/>
              </a:rPr>
              <a:t>of the </a:t>
            </a:r>
            <a:r>
              <a:rPr lang="en-US" b="1">
                <a:solidFill>
                  <a:srgbClr val="C00000"/>
                </a:solidFill>
                <a:latin typeface="Times New Roman"/>
                <a:ea typeface="Times New Roman"/>
                <a:cs typeface="Times New Roman"/>
                <a:sym typeface="Times New Roman"/>
              </a:rPr>
              <a:t>LDT</a:t>
            </a:r>
            <a:r>
              <a:rPr lang="en-US" b="1">
                <a:solidFill>
                  <a:schemeClr val="accent2"/>
                </a:solidFill>
                <a:latin typeface="Times New Roman"/>
                <a:ea typeface="Times New Roman"/>
                <a:cs typeface="Times New Roman"/>
                <a:sym typeface="Times New Roman"/>
              </a:rPr>
              <a:t> is contained in the </a:t>
            </a:r>
            <a:r>
              <a:rPr lang="en-US" b="1">
                <a:solidFill>
                  <a:srgbClr val="BF9000"/>
                </a:solidFill>
                <a:latin typeface="Times New Roman"/>
                <a:ea typeface="Times New Roman"/>
                <a:cs typeface="Times New Roman"/>
                <a:sym typeface="Times New Roman"/>
              </a:rPr>
              <a:t>LDT register </a:t>
            </a:r>
            <a:r>
              <a:rPr lang="en-US" b="1">
                <a:solidFill>
                  <a:schemeClr val="accent2"/>
                </a:solidFill>
                <a:latin typeface="Times New Roman"/>
                <a:ea typeface="Times New Roman"/>
                <a:cs typeface="Times New Roman"/>
                <a:sym typeface="Times New Roman"/>
              </a:rPr>
              <a:t>(LDTR). </a:t>
            </a:r>
            <a:endParaRPr/>
          </a:p>
          <a:p>
            <a:pPr marL="228600" lvl="0" indent="-228600" algn="just" rtl="0">
              <a:lnSpc>
                <a:spcPct val="150000"/>
              </a:lnSpc>
              <a:spcBef>
                <a:spcPts val="1000"/>
              </a:spcBef>
              <a:spcAft>
                <a:spcPts val="0"/>
              </a:spcAft>
              <a:buClr>
                <a:schemeClr val="dk1"/>
              </a:buClr>
              <a:buSzPct val="117647"/>
              <a:buChar char="•"/>
            </a:pPr>
            <a:r>
              <a:rPr lang="en-US">
                <a:latin typeface="Times New Roman"/>
                <a:ea typeface="Times New Roman"/>
                <a:cs typeface="Times New Roman"/>
                <a:sym typeface="Times New Roman"/>
              </a:rPr>
              <a:t>LDT contain entries called </a:t>
            </a:r>
            <a:r>
              <a:rPr lang="en-US" b="1">
                <a:latin typeface="Times New Roman"/>
                <a:ea typeface="Times New Roman"/>
                <a:cs typeface="Times New Roman"/>
                <a:sym typeface="Times New Roman"/>
              </a:rPr>
              <a:t>segment descriptors </a:t>
            </a:r>
            <a:r>
              <a:rPr lang="en-US">
                <a:latin typeface="Times New Roman"/>
                <a:ea typeface="Times New Roman"/>
                <a:cs typeface="Times New Roman"/>
                <a:sym typeface="Times New Roman"/>
              </a:rPr>
              <a:t>which provides the </a:t>
            </a:r>
            <a:r>
              <a:rPr lang="en-US" b="1">
                <a:solidFill>
                  <a:srgbClr val="BF9000"/>
                </a:solidFill>
                <a:latin typeface="Times New Roman"/>
                <a:ea typeface="Times New Roman"/>
                <a:cs typeface="Times New Roman"/>
                <a:sym typeface="Times New Roman"/>
              </a:rPr>
              <a:t>base address </a:t>
            </a:r>
            <a:r>
              <a:rPr lang="en-US">
                <a:latin typeface="Times New Roman"/>
                <a:ea typeface="Times New Roman"/>
                <a:cs typeface="Times New Roman"/>
                <a:sym typeface="Times New Roman"/>
              </a:rPr>
              <a:t>of a </a:t>
            </a:r>
            <a:r>
              <a:rPr lang="en-US" b="1">
                <a:solidFill>
                  <a:srgbClr val="C00000"/>
                </a:solidFill>
                <a:latin typeface="Times New Roman"/>
                <a:ea typeface="Times New Roman"/>
                <a:cs typeface="Times New Roman"/>
                <a:sym typeface="Times New Roman"/>
              </a:rPr>
              <a:t>segment and access rights, type, and usage information.</a:t>
            </a:r>
            <a:endParaRPr/>
          </a:p>
          <a:p>
            <a:pPr marL="228600" lvl="0" indent="-228600" algn="just" rtl="0">
              <a:lnSpc>
                <a:spcPct val="150000"/>
              </a:lnSpc>
              <a:spcBef>
                <a:spcPts val="1000"/>
              </a:spcBef>
              <a:spcAft>
                <a:spcPts val="0"/>
              </a:spcAft>
              <a:buClr>
                <a:schemeClr val="dk1"/>
              </a:buClr>
              <a:buSzPct val="117647"/>
              <a:buChar char="•"/>
            </a:pPr>
            <a:r>
              <a:rPr lang="en-US" b="1">
                <a:solidFill>
                  <a:schemeClr val="accent2"/>
                </a:solidFill>
                <a:latin typeface="Times New Roman"/>
                <a:ea typeface="Times New Roman"/>
                <a:cs typeface="Times New Roman"/>
                <a:sym typeface="Times New Roman"/>
              </a:rPr>
              <a:t>LDTR register holds the </a:t>
            </a:r>
            <a:r>
              <a:rPr lang="en-US" b="1">
                <a:solidFill>
                  <a:srgbClr val="C00000"/>
                </a:solidFill>
                <a:latin typeface="Times New Roman"/>
                <a:ea typeface="Times New Roman"/>
                <a:cs typeface="Times New Roman"/>
                <a:sym typeface="Times New Roman"/>
              </a:rPr>
              <a:t>16-bit segment selector</a:t>
            </a:r>
            <a:r>
              <a:rPr lang="en-US" b="1">
                <a:solidFill>
                  <a:schemeClr val="accent2"/>
                </a:solidFill>
                <a:latin typeface="Times New Roman"/>
                <a:ea typeface="Times New Roman"/>
                <a:cs typeface="Times New Roman"/>
                <a:sym typeface="Times New Roman"/>
              </a:rPr>
              <a:t>, </a:t>
            </a:r>
            <a:r>
              <a:rPr lang="en-US" b="1">
                <a:latin typeface="Times New Roman"/>
                <a:ea typeface="Times New Roman"/>
                <a:cs typeface="Times New Roman"/>
                <a:sym typeface="Times New Roman"/>
              </a:rPr>
              <a:t>32-bit base address</a:t>
            </a:r>
            <a:r>
              <a:rPr lang="en-US" b="1">
                <a:solidFill>
                  <a:schemeClr val="accent2"/>
                </a:solidFill>
                <a:latin typeface="Times New Roman"/>
                <a:ea typeface="Times New Roman"/>
                <a:cs typeface="Times New Roman"/>
                <a:sym typeface="Times New Roman"/>
              </a:rPr>
              <a:t>, </a:t>
            </a:r>
            <a:r>
              <a:rPr lang="en-US" b="1">
                <a:solidFill>
                  <a:srgbClr val="2F5496"/>
                </a:solidFill>
                <a:latin typeface="Times New Roman"/>
                <a:ea typeface="Times New Roman"/>
                <a:cs typeface="Times New Roman"/>
                <a:sym typeface="Times New Roman"/>
              </a:rPr>
              <a:t>16-bit segment limit</a:t>
            </a:r>
            <a:r>
              <a:rPr lang="en-US" b="1">
                <a:solidFill>
                  <a:schemeClr val="accent2"/>
                </a:solidFill>
                <a:latin typeface="Times New Roman"/>
                <a:ea typeface="Times New Roman"/>
                <a:cs typeface="Times New Roman"/>
                <a:sym typeface="Times New Roman"/>
              </a:rPr>
              <a:t>, and </a:t>
            </a:r>
            <a:r>
              <a:rPr lang="en-US" b="1">
                <a:solidFill>
                  <a:srgbClr val="002060"/>
                </a:solidFill>
                <a:latin typeface="Times New Roman"/>
                <a:ea typeface="Times New Roman"/>
                <a:cs typeface="Times New Roman"/>
                <a:sym typeface="Times New Roman"/>
              </a:rPr>
              <a:t>descriptor attributes for the LDT</a:t>
            </a:r>
            <a:r>
              <a:rPr lang="en-US" b="1">
                <a:solidFill>
                  <a:schemeClr val="accent2"/>
                </a:solidFill>
                <a:latin typeface="Times New Roman"/>
                <a:ea typeface="Times New Roman"/>
                <a:cs typeface="Times New Roman"/>
                <a:sym typeface="Times New Roman"/>
              </a:rPr>
              <a:t>.</a:t>
            </a:r>
            <a:endParaRPr/>
          </a:p>
          <a:p>
            <a:pPr marL="228600" lvl="0" indent="-228600" algn="just" rtl="0">
              <a:lnSpc>
                <a:spcPct val="150000"/>
              </a:lnSpc>
              <a:spcBef>
                <a:spcPts val="1000"/>
              </a:spcBef>
              <a:spcAft>
                <a:spcPts val="0"/>
              </a:spcAft>
              <a:buClr>
                <a:schemeClr val="dk1"/>
              </a:buClr>
              <a:buSzPct val="117647"/>
              <a:buChar char="•"/>
            </a:pPr>
            <a:r>
              <a:rPr lang="en-US" b="1">
                <a:solidFill>
                  <a:srgbClr val="C00000"/>
                </a:solidFill>
                <a:latin typeface="Times New Roman"/>
                <a:ea typeface="Times New Roman"/>
                <a:cs typeface="Times New Roman"/>
                <a:sym typeface="Times New Roman"/>
              </a:rPr>
              <a:t>Base address specifies </a:t>
            </a:r>
            <a:r>
              <a:rPr lang="en-US">
                <a:latin typeface="Times New Roman"/>
                <a:ea typeface="Times New Roman"/>
                <a:cs typeface="Times New Roman"/>
                <a:sym typeface="Times New Roman"/>
              </a:rPr>
              <a:t>the </a:t>
            </a:r>
            <a:r>
              <a:rPr lang="en-US" b="1">
                <a:latin typeface="Times New Roman"/>
                <a:ea typeface="Times New Roman"/>
                <a:cs typeface="Times New Roman"/>
                <a:sym typeface="Times New Roman"/>
              </a:rPr>
              <a:t>linear address </a:t>
            </a:r>
            <a:r>
              <a:rPr lang="en-US">
                <a:latin typeface="Times New Roman"/>
                <a:ea typeface="Times New Roman"/>
                <a:cs typeface="Times New Roman"/>
                <a:sym typeface="Times New Roman"/>
              </a:rPr>
              <a:t>of </a:t>
            </a:r>
            <a:r>
              <a:rPr lang="en-US" b="1">
                <a:solidFill>
                  <a:srgbClr val="00B0F0"/>
                </a:solidFill>
                <a:latin typeface="Times New Roman"/>
                <a:ea typeface="Times New Roman"/>
                <a:cs typeface="Times New Roman"/>
                <a:sym typeface="Times New Roman"/>
              </a:rPr>
              <a:t>byte 0</a:t>
            </a:r>
            <a:r>
              <a:rPr lang="en-US">
                <a:latin typeface="Times New Roman"/>
                <a:ea typeface="Times New Roman"/>
                <a:cs typeface="Times New Roman"/>
                <a:sym typeface="Times New Roman"/>
              </a:rPr>
              <a:t> of the LDT segment. The </a:t>
            </a:r>
            <a:r>
              <a:rPr lang="en-US" b="1">
                <a:latin typeface="Times New Roman"/>
                <a:ea typeface="Times New Roman"/>
                <a:cs typeface="Times New Roman"/>
                <a:sym typeface="Times New Roman"/>
              </a:rPr>
              <a:t>segment limit</a:t>
            </a:r>
            <a:r>
              <a:rPr lang="en-US">
                <a:latin typeface="Times New Roman"/>
                <a:ea typeface="Times New Roman"/>
                <a:cs typeface="Times New Roman"/>
                <a:sym typeface="Times New Roman"/>
              </a:rPr>
              <a:t> specifies </a:t>
            </a:r>
            <a:r>
              <a:rPr lang="en-US" b="1">
                <a:latin typeface="Times New Roman"/>
                <a:ea typeface="Times New Roman"/>
                <a:cs typeface="Times New Roman"/>
                <a:sym typeface="Times New Roman"/>
              </a:rPr>
              <a:t>the number of bytes in the segment</a:t>
            </a:r>
            <a:r>
              <a:rPr lang="en-US">
                <a:latin typeface="Times New Roman"/>
                <a:ea typeface="Times New Roman"/>
                <a:cs typeface="Times New Roman"/>
                <a:sym typeface="Times New Roman"/>
              </a:rPr>
              <a:t>. </a:t>
            </a:r>
            <a:endParaRPr/>
          </a:p>
          <a:p>
            <a:pPr marL="228600" lvl="0" indent="-228600" algn="just" rtl="0">
              <a:lnSpc>
                <a:spcPct val="150000"/>
              </a:lnSpc>
              <a:spcBef>
                <a:spcPts val="1000"/>
              </a:spcBef>
              <a:spcAft>
                <a:spcPts val="0"/>
              </a:spcAft>
              <a:buClr>
                <a:schemeClr val="dk1"/>
              </a:buClr>
              <a:buSzPct val="117647"/>
              <a:buChar char="•"/>
            </a:pPr>
            <a:r>
              <a:rPr lang="en-US" b="1">
                <a:solidFill>
                  <a:srgbClr val="C00000"/>
                </a:solidFill>
                <a:latin typeface="Times New Roman"/>
                <a:ea typeface="Times New Roman"/>
                <a:cs typeface="Times New Roman"/>
                <a:sym typeface="Times New Roman"/>
              </a:rPr>
              <a:t>LLDT</a:t>
            </a:r>
            <a:r>
              <a:rPr lang="en-US" b="1">
                <a:solidFill>
                  <a:schemeClr val="accent2"/>
                </a:solidFill>
                <a:latin typeface="Times New Roman"/>
                <a:ea typeface="Times New Roman"/>
                <a:cs typeface="Times New Roman"/>
                <a:sym typeface="Times New Roman"/>
              </a:rPr>
              <a:t> and </a:t>
            </a:r>
            <a:r>
              <a:rPr lang="en-US" b="1">
                <a:solidFill>
                  <a:srgbClr val="C00000"/>
                </a:solidFill>
                <a:latin typeface="Times New Roman"/>
                <a:ea typeface="Times New Roman"/>
                <a:cs typeface="Times New Roman"/>
                <a:sym typeface="Times New Roman"/>
              </a:rPr>
              <a:t>SLDT</a:t>
            </a:r>
            <a:r>
              <a:rPr lang="en-US" b="1">
                <a:solidFill>
                  <a:schemeClr val="accent2"/>
                </a:solidFill>
                <a:latin typeface="Times New Roman"/>
                <a:ea typeface="Times New Roman"/>
                <a:cs typeface="Times New Roman"/>
                <a:sym typeface="Times New Roman"/>
              </a:rPr>
              <a:t> </a:t>
            </a:r>
            <a:r>
              <a:rPr lang="en-US" b="1">
                <a:latin typeface="Times New Roman"/>
                <a:ea typeface="Times New Roman"/>
                <a:cs typeface="Times New Roman"/>
                <a:sym typeface="Times New Roman"/>
              </a:rPr>
              <a:t>instructions</a:t>
            </a:r>
            <a:r>
              <a:rPr lang="en-US" b="1">
                <a:solidFill>
                  <a:schemeClr val="accent2"/>
                </a:solidFill>
                <a:latin typeface="Times New Roman"/>
                <a:ea typeface="Times New Roman"/>
                <a:cs typeface="Times New Roman"/>
                <a:sym typeface="Times New Roman"/>
              </a:rPr>
              <a:t> </a:t>
            </a:r>
            <a:r>
              <a:rPr lang="en-US" b="1">
                <a:solidFill>
                  <a:srgbClr val="385623"/>
                </a:solidFill>
                <a:latin typeface="Times New Roman"/>
                <a:ea typeface="Times New Roman"/>
                <a:cs typeface="Times New Roman"/>
                <a:sym typeface="Times New Roman"/>
              </a:rPr>
              <a:t>load</a:t>
            </a:r>
            <a:r>
              <a:rPr lang="en-US" b="1">
                <a:solidFill>
                  <a:schemeClr val="accent2"/>
                </a:solidFill>
                <a:latin typeface="Times New Roman"/>
                <a:ea typeface="Times New Roman"/>
                <a:cs typeface="Times New Roman"/>
                <a:sym typeface="Times New Roman"/>
              </a:rPr>
              <a:t> and </a:t>
            </a:r>
            <a:r>
              <a:rPr lang="en-US" b="1">
                <a:solidFill>
                  <a:srgbClr val="385623"/>
                </a:solidFill>
                <a:latin typeface="Times New Roman"/>
                <a:ea typeface="Times New Roman"/>
                <a:cs typeface="Times New Roman"/>
                <a:sym typeface="Times New Roman"/>
              </a:rPr>
              <a:t>store</a:t>
            </a:r>
            <a:r>
              <a:rPr lang="en-US" b="1">
                <a:solidFill>
                  <a:schemeClr val="accent2"/>
                </a:solidFill>
                <a:latin typeface="Times New Roman"/>
                <a:ea typeface="Times New Roman"/>
                <a:cs typeface="Times New Roman"/>
                <a:sym typeface="Times New Roman"/>
              </a:rPr>
              <a:t> the segment selector part of the LDTR register.</a:t>
            </a:r>
            <a:endParaRPr>
              <a:latin typeface="Times New Roman"/>
              <a:ea typeface="Times New Roman"/>
              <a:cs typeface="Times New Roman"/>
              <a:sym typeface="Times New Roman"/>
            </a:endParaRPr>
          </a:p>
        </p:txBody>
      </p:sp>
      <p:sp>
        <p:nvSpPr>
          <p:cNvPr id="1939" name="Google Shape;1939;p250"/>
          <p:cNvSpPr txBox="1">
            <a:spLocks noGrp="1"/>
          </p:cNvSpPr>
          <p:nvPr>
            <p:ph type="title"/>
          </p:nvPr>
        </p:nvSpPr>
        <p:spPr>
          <a:xfrm>
            <a:off x="4904971" y="252080"/>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LDTR</a:t>
            </a:r>
            <a:endParaRPr b="1">
              <a:solidFill>
                <a:srgbClr val="2501BF"/>
              </a:solidFill>
              <a:latin typeface="Times New Roman"/>
              <a:ea typeface="Times New Roman"/>
              <a:cs typeface="Times New Roman"/>
              <a:sym typeface="Times New Roman"/>
            </a:endParaRPr>
          </a:p>
        </p:txBody>
      </p:sp>
      <p:pic>
        <p:nvPicPr>
          <p:cNvPr id="1940" name="Google Shape;1940;p250"/>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41" name="Google Shape;1941;p2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42" name="Google Shape;1942;p2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sp>
        <p:nvSpPr>
          <p:cNvPr id="1943" name="Google Shape;1943;p250"/>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944" name="Google Shape;1944;p250"/>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945" name="Google Shape;1945;p25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46" name="Google Shape;1946;p25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947" name="Google Shape;1947;p25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51"/>
          <p:cNvSpPr txBox="1">
            <a:spLocks noGrp="1"/>
          </p:cNvSpPr>
          <p:nvPr>
            <p:ph type="body" idx="1"/>
          </p:nvPr>
        </p:nvSpPr>
        <p:spPr>
          <a:xfrm>
            <a:off x="838200" y="1003259"/>
            <a:ext cx="11114314" cy="5107353"/>
          </a:xfrm>
          <a:prstGeom prst="rect">
            <a:avLst/>
          </a:prstGeom>
          <a:solidFill>
            <a:srgbClr val="FFF2CC"/>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28600" lvl="0" indent="-228600" algn="just" rtl="0">
              <a:lnSpc>
                <a:spcPct val="90000"/>
              </a:lnSpc>
              <a:spcBef>
                <a:spcPts val="1000"/>
              </a:spcBef>
              <a:spcAft>
                <a:spcPts val="0"/>
              </a:spcAft>
              <a:buClr>
                <a:schemeClr val="dk1"/>
              </a:buClr>
              <a:buSzPts val="3200"/>
              <a:buChar char="•"/>
            </a:pPr>
            <a:r>
              <a:rPr lang="en-US" sz="3200" b="1">
                <a:solidFill>
                  <a:schemeClr val="accent2"/>
                </a:solidFill>
                <a:latin typeface="Times New Roman"/>
                <a:ea typeface="Times New Roman"/>
                <a:cs typeface="Times New Roman"/>
                <a:sym typeface="Times New Roman"/>
              </a:rPr>
              <a:t>Task register holds </a:t>
            </a:r>
            <a:endParaRPr/>
          </a:p>
          <a:p>
            <a:pPr marL="914400" lvl="1" indent="-342900" algn="just" rtl="0">
              <a:lnSpc>
                <a:spcPct val="90000"/>
              </a:lnSpc>
              <a:spcBef>
                <a:spcPts val="1000"/>
              </a:spcBef>
              <a:spcAft>
                <a:spcPts val="0"/>
              </a:spcAft>
              <a:buClr>
                <a:schemeClr val="dk1"/>
              </a:buClr>
              <a:buSzPts val="3200"/>
              <a:buChar char="•"/>
            </a:pPr>
            <a:r>
              <a:rPr lang="en-US" sz="3200" b="1">
                <a:solidFill>
                  <a:srgbClr val="385623"/>
                </a:solidFill>
                <a:latin typeface="Times New Roman"/>
                <a:ea typeface="Times New Roman"/>
                <a:cs typeface="Times New Roman"/>
                <a:sym typeface="Times New Roman"/>
              </a:rPr>
              <a:t>16-bit</a:t>
            </a:r>
            <a:r>
              <a:rPr lang="en-US" sz="3200">
                <a:solidFill>
                  <a:srgbClr val="548135"/>
                </a:solidFill>
                <a:latin typeface="Times New Roman"/>
                <a:ea typeface="Times New Roman"/>
                <a:cs typeface="Times New Roman"/>
                <a:sym typeface="Times New Roman"/>
              </a:rPr>
              <a:t> segment selector</a:t>
            </a:r>
            <a:endParaRPr/>
          </a:p>
          <a:p>
            <a:pPr marL="914400" lvl="1" indent="-342900" algn="just" rtl="0">
              <a:lnSpc>
                <a:spcPct val="90000"/>
              </a:lnSpc>
              <a:spcBef>
                <a:spcPts val="1000"/>
              </a:spcBef>
              <a:spcAft>
                <a:spcPts val="0"/>
              </a:spcAft>
              <a:buClr>
                <a:schemeClr val="dk1"/>
              </a:buClr>
              <a:buSzPts val="3200"/>
              <a:buChar char="•"/>
            </a:pPr>
            <a:r>
              <a:rPr lang="en-US" sz="3200" b="1">
                <a:solidFill>
                  <a:srgbClr val="385623"/>
                </a:solidFill>
                <a:latin typeface="Times New Roman"/>
                <a:ea typeface="Times New Roman"/>
                <a:cs typeface="Times New Roman"/>
                <a:sym typeface="Times New Roman"/>
              </a:rPr>
              <a:t>32-bit</a:t>
            </a:r>
            <a:r>
              <a:rPr lang="en-US" sz="3200">
                <a:solidFill>
                  <a:srgbClr val="548135"/>
                </a:solidFill>
                <a:latin typeface="Times New Roman"/>
                <a:ea typeface="Times New Roman"/>
                <a:cs typeface="Times New Roman"/>
                <a:sym typeface="Times New Roman"/>
              </a:rPr>
              <a:t> base address</a:t>
            </a:r>
            <a:endParaRPr/>
          </a:p>
          <a:p>
            <a:pPr marL="914400" lvl="1" indent="-342900" algn="just" rtl="0">
              <a:lnSpc>
                <a:spcPct val="90000"/>
              </a:lnSpc>
              <a:spcBef>
                <a:spcPts val="1000"/>
              </a:spcBef>
              <a:spcAft>
                <a:spcPts val="0"/>
              </a:spcAft>
              <a:buClr>
                <a:schemeClr val="dk1"/>
              </a:buClr>
              <a:buSzPts val="3200"/>
              <a:buChar char="•"/>
            </a:pPr>
            <a:r>
              <a:rPr lang="en-US" sz="3200" b="1">
                <a:solidFill>
                  <a:srgbClr val="385623"/>
                </a:solidFill>
                <a:latin typeface="Times New Roman"/>
                <a:ea typeface="Times New Roman"/>
                <a:cs typeface="Times New Roman"/>
                <a:sym typeface="Times New Roman"/>
              </a:rPr>
              <a:t>16-bit</a:t>
            </a:r>
            <a:r>
              <a:rPr lang="en-US" sz="3200">
                <a:solidFill>
                  <a:srgbClr val="548135"/>
                </a:solidFill>
                <a:latin typeface="Times New Roman"/>
                <a:ea typeface="Times New Roman"/>
                <a:cs typeface="Times New Roman"/>
                <a:sym typeface="Times New Roman"/>
              </a:rPr>
              <a:t> segment limit, </a:t>
            </a:r>
            <a:endParaRPr/>
          </a:p>
          <a:p>
            <a:pPr marL="914400" lvl="1" indent="-342900" algn="just" rtl="0">
              <a:lnSpc>
                <a:spcPct val="90000"/>
              </a:lnSpc>
              <a:spcBef>
                <a:spcPts val="1000"/>
              </a:spcBef>
              <a:spcAft>
                <a:spcPts val="0"/>
              </a:spcAft>
              <a:buClr>
                <a:schemeClr val="dk1"/>
              </a:buClr>
              <a:buSzPts val="3200"/>
              <a:buChar char="•"/>
            </a:pPr>
            <a:r>
              <a:rPr lang="en-US" sz="3200">
                <a:solidFill>
                  <a:srgbClr val="548135"/>
                </a:solidFill>
                <a:latin typeface="Times New Roman"/>
                <a:ea typeface="Times New Roman"/>
                <a:cs typeface="Times New Roman"/>
                <a:sym typeface="Times New Roman"/>
              </a:rPr>
              <a:t>Descriptor attributes for the </a:t>
            </a:r>
            <a:r>
              <a:rPr lang="en-US" sz="3200" b="1">
                <a:solidFill>
                  <a:srgbClr val="548135"/>
                </a:solidFill>
                <a:latin typeface="Times New Roman"/>
                <a:ea typeface="Times New Roman"/>
                <a:cs typeface="Times New Roman"/>
                <a:sym typeface="Times New Roman"/>
              </a:rPr>
              <a:t>TSS</a:t>
            </a:r>
            <a:r>
              <a:rPr lang="en-US" sz="3200">
                <a:solidFill>
                  <a:srgbClr val="548135"/>
                </a:solidFill>
                <a:latin typeface="Times New Roman"/>
                <a:ea typeface="Times New Roman"/>
                <a:cs typeface="Times New Roman"/>
                <a:sym typeface="Times New Roman"/>
              </a:rPr>
              <a:t> of the current task. </a:t>
            </a:r>
            <a:endParaRPr/>
          </a:p>
          <a:p>
            <a:pPr marL="228600" lvl="0" indent="-228600" algn="just" rtl="0">
              <a:lnSpc>
                <a:spcPct val="90000"/>
              </a:lnSpc>
              <a:spcBef>
                <a:spcPts val="1000"/>
              </a:spcBef>
              <a:spcAft>
                <a:spcPts val="0"/>
              </a:spcAft>
              <a:buClr>
                <a:schemeClr val="dk1"/>
              </a:buClr>
              <a:buSzPts val="3200"/>
              <a:buChar char="•"/>
            </a:pPr>
            <a:r>
              <a:rPr lang="en-US" sz="3200" b="1">
                <a:solidFill>
                  <a:srgbClr val="385623"/>
                </a:solidFill>
                <a:latin typeface="Times New Roman"/>
                <a:ea typeface="Times New Roman"/>
                <a:cs typeface="Times New Roman"/>
                <a:sym typeface="Times New Roman"/>
              </a:rPr>
              <a:t>Base address </a:t>
            </a:r>
            <a:r>
              <a:rPr lang="en-US" sz="3200">
                <a:solidFill>
                  <a:srgbClr val="0070C0"/>
                </a:solidFill>
                <a:latin typeface="Times New Roman"/>
                <a:ea typeface="Times New Roman"/>
                <a:cs typeface="Times New Roman"/>
                <a:sym typeface="Times New Roman"/>
              </a:rPr>
              <a:t>specifies the linear address of </a:t>
            </a:r>
            <a:r>
              <a:rPr lang="en-US" sz="3200" b="1">
                <a:solidFill>
                  <a:srgbClr val="0070C0"/>
                </a:solidFill>
                <a:latin typeface="Times New Roman"/>
                <a:ea typeface="Times New Roman"/>
                <a:cs typeface="Times New Roman"/>
                <a:sym typeface="Times New Roman"/>
              </a:rPr>
              <a:t>byte 0</a:t>
            </a:r>
            <a:r>
              <a:rPr lang="en-US" sz="3200">
                <a:solidFill>
                  <a:srgbClr val="0070C0"/>
                </a:solidFill>
                <a:latin typeface="Times New Roman"/>
                <a:ea typeface="Times New Roman"/>
                <a:cs typeface="Times New Roman"/>
                <a:sym typeface="Times New Roman"/>
              </a:rPr>
              <a:t> of the </a:t>
            </a:r>
            <a:r>
              <a:rPr lang="en-US" sz="3200" b="1">
                <a:solidFill>
                  <a:srgbClr val="0070C0"/>
                </a:solidFill>
                <a:latin typeface="Times New Roman"/>
                <a:ea typeface="Times New Roman"/>
                <a:cs typeface="Times New Roman"/>
                <a:sym typeface="Times New Roman"/>
              </a:rPr>
              <a:t>TSS</a:t>
            </a:r>
            <a:endParaRPr/>
          </a:p>
          <a:p>
            <a:pPr marL="228600" lvl="0" indent="-228600" algn="just" rtl="0">
              <a:lnSpc>
                <a:spcPct val="90000"/>
              </a:lnSpc>
              <a:spcBef>
                <a:spcPts val="1000"/>
              </a:spcBef>
              <a:spcAft>
                <a:spcPts val="0"/>
              </a:spcAft>
              <a:buClr>
                <a:schemeClr val="dk1"/>
              </a:buClr>
              <a:buSzPts val="3200"/>
              <a:buChar char="•"/>
            </a:pPr>
            <a:r>
              <a:rPr lang="en-US" sz="3200" b="1">
                <a:solidFill>
                  <a:srgbClr val="0070C0"/>
                </a:solidFill>
                <a:latin typeface="Times New Roman"/>
                <a:ea typeface="Times New Roman"/>
                <a:cs typeface="Times New Roman"/>
                <a:sym typeface="Times New Roman"/>
              </a:rPr>
              <a:t>Segment limit </a:t>
            </a:r>
            <a:r>
              <a:rPr lang="en-US" sz="3200">
                <a:solidFill>
                  <a:srgbClr val="0070C0"/>
                </a:solidFill>
                <a:latin typeface="Times New Roman"/>
                <a:ea typeface="Times New Roman"/>
                <a:cs typeface="Times New Roman"/>
                <a:sym typeface="Times New Roman"/>
              </a:rPr>
              <a:t>specifies the </a:t>
            </a:r>
            <a:r>
              <a:rPr lang="en-US" sz="3200" b="1">
                <a:solidFill>
                  <a:srgbClr val="385623"/>
                </a:solidFill>
                <a:latin typeface="Times New Roman"/>
                <a:ea typeface="Times New Roman"/>
                <a:cs typeface="Times New Roman"/>
                <a:sym typeface="Times New Roman"/>
              </a:rPr>
              <a:t>number of bytes </a:t>
            </a:r>
            <a:r>
              <a:rPr lang="en-US" sz="3200">
                <a:solidFill>
                  <a:srgbClr val="0070C0"/>
                </a:solidFill>
                <a:latin typeface="Times New Roman"/>
                <a:ea typeface="Times New Roman"/>
                <a:cs typeface="Times New Roman"/>
                <a:sym typeface="Times New Roman"/>
              </a:rPr>
              <a:t>in the TSS.  </a:t>
            </a:r>
            <a:endParaRPr/>
          </a:p>
          <a:p>
            <a:pPr marL="228600" lvl="0" indent="-228600" algn="just" rtl="0">
              <a:lnSpc>
                <a:spcPct val="90000"/>
              </a:lnSpc>
              <a:spcBef>
                <a:spcPts val="1000"/>
              </a:spcBef>
              <a:spcAft>
                <a:spcPts val="0"/>
              </a:spcAft>
              <a:buClr>
                <a:schemeClr val="dk1"/>
              </a:buClr>
              <a:buSzPts val="3200"/>
              <a:buChar char="•"/>
            </a:pPr>
            <a:r>
              <a:rPr lang="en-US" sz="3200" b="1">
                <a:solidFill>
                  <a:srgbClr val="C00000"/>
                </a:solidFill>
                <a:latin typeface="Times New Roman"/>
                <a:ea typeface="Times New Roman"/>
                <a:cs typeface="Times New Roman"/>
                <a:sym typeface="Times New Roman"/>
              </a:rPr>
              <a:t>LTR</a:t>
            </a:r>
            <a:r>
              <a:rPr lang="en-US" sz="3200" b="1">
                <a:solidFill>
                  <a:schemeClr val="accent2"/>
                </a:solidFill>
                <a:latin typeface="Times New Roman"/>
                <a:ea typeface="Times New Roman"/>
                <a:cs typeface="Times New Roman"/>
                <a:sym typeface="Times New Roman"/>
              </a:rPr>
              <a:t> and </a:t>
            </a:r>
            <a:r>
              <a:rPr lang="en-US" sz="3200" b="1">
                <a:solidFill>
                  <a:srgbClr val="C00000"/>
                </a:solidFill>
                <a:latin typeface="Times New Roman"/>
                <a:ea typeface="Times New Roman"/>
                <a:cs typeface="Times New Roman"/>
                <a:sym typeface="Times New Roman"/>
              </a:rPr>
              <a:t>STR</a:t>
            </a:r>
            <a:r>
              <a:rPr lang="en-US" sz="3200" b="1">
                <a:solidFill>
                  <a:schemeClr val="accent2"/>
                </a:solidFill>
                <a:latin typeface="Times New Roman"/>
                <a:ea typeface="Times New Roman"/>
                <a:cs typeface="Times New Roman"/>
                <a:sym typeface="Times New Roman"/>
              </a:rPr>
              <a:t> instructions </a:t>
            </a:r>
            <a:r>
              <a:rPr lang="en-US" sz="3200" b="1">
                <a:latin typeface="Times New Roman"/>
                <a:ea typeface="Times New Roman"/>
                <a:cs typeface="Times New Roman"/>
                <a:sym typeface="Times New Roman"/>
              </a:rPr>
              <a:t>load</a:t>
            </a:r>
            <a:r>
              <a:rPr lang="en-US" sz="3200" b="1">
                <a:solidFill>
                  <a:schemeClr val="accent2"/>
                </a:solidFill>
                <a:latin typeface="Times New Roman"/>
                <a:ea typeface="Times New Roman"/>
                <a:cs typeface="Times New Roman"/>
                <a:sym typeface="Times New Roman"/>
              </a:rPr>
              <a:t> and </a:t>
            </a:r>
            <a:r>
              <a:rPr lang="en-US" sz="3200" b="1">
                <a:latin typeface="Times New Roman"/>
                <a:ea typeface="Times New Roman"/>
                <a:cs typeface="Times New Roman"/>
                <a:sym typeface="Times New Roman"/>
              </a:rPr>
              <a:t>store</a:t>
            </a:r>
            <a:r>
              <a:rPr lang="en-US" sz="3200" b="1">
                <a:solidFill>
                  <a:schemeClr val="accent2"/>
                </a:solidFill>
                <a:latin typeface="Times New Roman"/>
                <a:ea typeface="Times New Roman"/>
                <a:cs typeface="Times New Roman"/>
                <a:sym typeface="Times New Roman"/>
              </a:rPr>
              <a:t> the segment selector part of the </a:t>
            </a:r>
            <a:r>
              <a:rPr lang="en-US" sz="4000" b="1">
                <a:solidFill>
                  <a:schemeClr val="accent2"/>
                </a:solidFill>
                <a:latin typeface="Times New Roman"/>
                <a:ea typeface="Times New Roman"/>
                <a:cs typeface="Times New Roman"/>
                <a:sym typeface="Times New Roman"/>
              </a:rPr>
              <a:t>task register</a:t>
            </a:r>
            <a:endParaRPr sz="4000" b="1">
              <a:solidFill>
                <a:schemeClr val="accent2"/>
              </a:solidFill>
              <a:latin typeface="Times New Roman"/>
              <a:ea typeface="Times New Roman"/>
              <a:cs typeface="Times New Roman"/>
              <a:sym typeface="Times New Roman"/>
            </a:endParaRPr>
          </a:p>
        </p:txBody>
      </p:sp>
      <p:sp>
        <p:nvSpPr>
          <p:cNvPr id="1953" name="Google Shape;1953;p251"/>
          <p:cNvSpPr txBox="1">
            <a:spLocks noGrp="1"/>
          </p:cNvSpPr>
          <p:nvPr>
            <p:ph type="title"/>
          </p:nvPr>
        </p:nvSpPr>
        <p:spPr>
          <a:xfrm>
            <a:off x="2037806" y="151594"/>
            <a:ext cx="6260275"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600" b="1">
                <a:solidFill>
                  <a:srgbClr val="2501BF"/>
                </a:solidFill>
                <a:latin typeface="Times New Roman"/>
                <a:ea typeface="Times New Roman"/>
                <a:cs typeface="Times New Roman"/>
                <a:sym typeface="Times New Roman"/>
              </a:rPr>
              <a:t>Task Register </a:t>
            </a:r>
            <a:endParaRPr sz="6600" b="1">
              <a:solidFill>
                <a:srgbClr val="2501BF"/>
              </a:solidFill>
              <a:latin typeface="Times New Roman"/>
              <a:ea typeface="Times New Roman"/>
              <a:cs typeface="Times New Roman"/>
              <a:sym typeface="Times New Roman"/>
            </a:endParaRPr>
          </a:p>
        </p:txBody>
      </p:sp>
      <p:pic>
        <p:nvPicPr>
          <p:cNvPr id="1954" name="Google Shape;1954;p251"/>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55" name="Google Shape;1955;p2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56" name="Google Shape;1956;p2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111</a:t>
            </a:fld>
            <a:endParaRPr/>
          </a:p>
        </p:txBody>
      </p:sp>
      <p:sp>
        <p:nvSpPr>
          <p:cNvPr id="1957" name="Google Shape;1957;p251"/>
          <p:cNvSpPr txBox="1">
            <a:spLocks noGrp="1"/>
          </p:cNvSpPr>
          <p:nvPr>
            <p:ph type="ftr" idx="11"/>
          </p:nvPr>
        </p:nvSpPr>
        <p:spPr>
          <a:xfrm>
            <a:off x="3180873" y="6448424"/>
            <a:ext cx="631582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958" name="Google Shape;1958;p251"/>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959" name="Google Shape;1959;p25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60" name="Google Shape;1960;p25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961" name="Google Shape;1961;p25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52">
                                            <p:txEl>
                                              <p:pRg st="0" end="0"/>
                                            </p:txEl>
                                          </p:spTgt>
                                        </p:tgtEl>
                                        <p:attrNameLst>
                                          <p:attrName>style.visibility</p:attrName>
                                        </p:attrNameLst>
                                      </p:cBhvr>
                                      <p:to>
                                        <p:strVal val="visible"/>
                                      </p:to>
                                    </p:set>
                                    <p:anim calcmode="lin" valueType="num">
                                      <p:cBhvr additive="base">
                                        <p:cTn id="7" dur="500"/>
                                        <p:tgtEl>
                                          <p:spTgt spid="1952">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952">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952">
                                            <p:txEl>
                                              <p:pRg st="1" end="1"/>
                                            </p:txEl>
                                          </p:spTgt>
                                        </p:tgtEl>
                                        <p:attrNameLst>
                                          <p:attrName>style.visibility</p:attrName>
                                        </p:attrNameLst>
                                      </p:cBhvr>
                                      <p:to>
                                        <p:strVal val="visible"/>
                                      </p:to>
                                    </p:set>
                                    <p:anim calcmode="lin" valueType="num">
                                      <p:cBhvr additive="base">
                                        <p:cTn id="13" dur="500"/>
                                        <p:tgtEl>
                                          <p:spTgt spid="1952">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952">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952">
                                            <p:txEl>
                                              <p:pRg st="2" end="2"/>
                                            </p:txEl>
                                          </p:spTgt>
                                        </p:tgtEl>
                                        <p:attrNameLst>
                                          <p:attrName>style.visibility</p:attrName>
                                        </p:attrNameLst>
                                      </p:cBhvr>
                                      <p:to>
                                        <p:strVal val="visible"/>
                                      </p:to>
                                    </p:set>
                                    <p:anim calcmode="lin" valueType="num">
                                      <p:cBhvr additive="base">
                                        <p:cTn id="19" dur="500"/>
                                        <p:tgtEl>
                                          <p:spTgt spid="1952">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1952">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952">
                                            <p:txEl>
                                              <p:pRg st="3" end="3"/>
                                            </p:txEl>
                                          </p:spTgt>
                                        </p:tgtEl>
                                        <p:attrNameLst>
                                          <p:attrName>style.visibility</p:attrName>
                                        </p:attrNameLst>
                                      </p:cBhvr>
                                      <p:to>
                                        <p:strVal val="visible"/>
                                      </p:to>
                                    </p:set>
                                    <p:anim calcmode="lin" valueType="num">
                                      <p:cBhvr additive="base">
                                        <p:cTn id="25" dur="500"/>
                                        <p:tgtEl>
                                          <p:spTgt spid="1952">
                                            <p:txEl>
                                              <p:pRg st="3" end="3"/>
                                            </p:txEl>
                                          </p:spTgt>
                                        </p:tgtEl>
                                        <p:attrNameLst>
                                          <p:attrName>ppt_w</p:attrName>
                                        </p:attrNameLst>
                                      </p:cBhvr>
                                      <p:tavLst>
                                        <p:tav tm="0">
                                          <p:val>
                                            <p:strVal val="0"/>
                                          </p:val>
                                        </p:tav>
                                        <p:tav tm="100000">
                                          <p:val>
                                            <p:strVal val="#ppt_w"/>
                                          </p:val>
                                        </p:tav>
                                      </p:tavLst>
                                    </p:anim>
                                    <p:anim calcmode="lin" valueType="num">
                                      <p:cBhvr additive="base">
                                        <p:cTn id="26" dur="500"/>
                                        <p:tgtEl>
                                          <p:spTgt spid="1952">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952">
                                            <p:txEl>
                                              <p:pRg st="4" end="4"/>
                                            </p:txEl>
                                          </p:spTgt>
                                        </p:tgtEl>
                                        <p:attrNameLst>
                                          <p:attrName>style.visibility</p:attrName>
                                        </p:attrNameLst>
                                      </p:cBhvr>
                                      <p:to>
                                        <p:strVal val="visible"/>
                                      </p:to>
                                    </p:set>
                                    <p:anim calcmode="lin" valueType="num">
                                      <p:cBhvr additive="base">
                                        <p:cTn id="31" dur="500"/>
                                        <p:tgtEl>
                                          <p:spTgt spid="1952">
                                            <p:txEl>
                                              <p:pRg st="4" end="4"/>
                                            </p:txEl>
                                          </p:spTgt>
                                        </p:tgtEl>
                                        <p:attrNameLst>
                                          <p:attrName>ppt_w</p:attrName>
                                        </p:attrNameLst>
                                      </p:cBhvr>
                                      <p:tavLst>
                                        <p:tav tm="0">
                                          <p:val>
                                            <p:strVal val="0"/>
                                          </p:val>
                                        </p:tav>
                                        <p:tav tm="100000">
                                          <p:val>
                                            <p:strVal val="#ppt_w"/>
                                          </p:val>
                                        </p:tav>
                                      </p:tavLst>
                                    </p:anim>
                                    <p:anim calcmode="lin" valueType="num">
                                      <p:cBhvr additive="base">
                                        <p:cTn id="32" dur="500"/>
                                        <p:tgtEl>
                                          <p:spTgt spid="1952">
                                            <p:txEl>
                                              <p:pRg st="4" end="4"/>
                                            </p:txEl>
                                          </p:spTgt>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952">
                                            <p:txEl>
                                              <p:pRg st="5" end="5"/>
                                            </p:txEl>
                                          </p:spTgt>
                                        </p:tgtEl>
                                        <p:attrNameLst>
                                          <p:attrName>style.visibility</p:attrName>
                                        </p:attrNameLst>
                                      </p:cBhvr>
                                      <p:to>
                                        <p:strVal val="visible"/>
                                      </p:to>
                                    </p:set>
                                    <p:anim calcmode="lin" valueType="num">
                                      <p:cBhvr additive="base">
                                        <p:cTn id="37" dur="500"/>
                                        <p:tgtEl>
                                          <p:spTgt spid="1952">
                                            <p:txEl>
                                              <p:pRg st="5" end="5"/>
                                            </p:txEl>
                                          </p:spTgt>
                                        </p:tgtEl>
                                        <p:attrNameLst>
                                          <p:attrName>ppt_w</p:attrName>
                                        </p:attrNameLst>
                                      </p:cBhvr>
                                      <p:tavLst>
                                        <p:tav tm="0">
                                          <p:val>
                                            <p:strVal val="0"/>
                                          </p:val>
                                        </p:tav>
                                        <p:tav tm="100000">
                                          <p:val>
                                            <p:strVal val="#ppt_w"/>
                                          </p:val>
                                        </p:tav>
                                      </p:tavLst>
                                    </p:anim>
                                    <p:anim calcmode="lin" valueType="num">
                                      <p:cBhvr additive="base">
                                        <p:cTn id="38" dur="500"/>
                                        <p:tgtEl>
                                          <p:spTgt spid="1952">
                                            <p:txEl>
                                              <p:pRg st="5" end="5"/>
                                            </p:txEl>
                                          </p:spTgt>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952">
                                            <p:txEl>
                                              <p:pRg st="6" end="6"/>
                                            </p:txEl>
                                          </p:spTgt>
                                        </p:tgtEl>
                                        <p:attrNameLst>
                                          <p:attrName>style.visibility</p:attrName>
                                        </p:attrNameLst>
                                      </p:cBhvr>
                                      <p:to>
                                        <p:strVal val="visible"/>
                                      </p:to>
                                    </p:set>
                                    <p:anim calcmode="lin" valueType="num">
                                      <p:cBhvr additive="base">
                                        <p:cTn id="43" dur="500"/>
                                        <p:tgtEl>
                                          <p:spTgt spid="1952">
                                            <p:txEl>
                                              <p:pRg st="6" end="6"/>
                                            </p:txEl>
                                          </p:spTgt>
                                        </p:tgtEl>
                                        <p:attrNameLst>
                                          <p:attrName>ppt_w</p:attrName>
                                        </p:attrNameLst>
                                      </p:cBhvr>
                                      <p:tavLst>
                                        <p:tav tm="0">
                                          <p:val>
                                            <p:strVal val="0"/>
                                          </p:val>
                                        </p:tav>
                                        <p:tav tm="100000">
                                          <p:val>
                                            <p:strVal val="#ppt_w"/>
                                          </p:val>
                                        </p:tav>
                                      </p:tavLst>
                                    </p:anim>
                                    <p:anim calcmode="lin" valueType="num">
                                      <p:cBhvr additive="base">
                                        <p:cTn id="44" dur="500"/>
                                        <p:tgtEl>
                                          <p:spTgt spid="1952">
                                            <p:txEl>
                                              <p:pRg st="6" end="6"/>
                                            </p:txEl>
                                          </p:spTgt>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952">
                                            <p:txEl>
                                              <p:pRg st="7" end="7"/>
                                            </p:txEl>
                                          </p:spTgt>
                                        </p:tgtEl>
                                        <p:attrNameLst>
                                          <p:attrName>style.visibility</p:attrName>
                                        </p:attrNameLst>
                                      </p:cBhvr>
                                      <p:to>
                                        <p:strVal val="visible"/>
                                      </p:to>
                                    </p:set>
                                    <p:anim calcmode="lin" valueType="num">
                                      <p:cBhvr additive="base">
                                        <p:cTn id="49" dur="500"/>
                                        <p:tgtEl>
                                          <p:spTgt spid="1952">
                                            <p:txEl>
                                              <p:pRg st="7" end="7"/>
                                            </p:txEl>
                                          </p:spTgt>
                                        </p:tgtEl>
                                        <p:attrNameLst>
                                          <p:attrName>ppt_w</p:attrName>
                                        </p:attrNameLst>
                                      </p:cBhvr>
                                      <p:tavLst>
                                        <p:tav tm="0">
                                          <p:val>
                                            <p:strVal val="0"/>
                                          </p:val>
                                        </p:tav>
                                        <p:tav tm="100000">
                                          <p:val>
                                            <p:strVal val="#ppt_w"/>
                                          </p:val>
                                        </p:tav>
                                      </p:tavLst>
                                    </p:anim>
                                    <p:anim calcmode="lin" valueType="num">
                                      <p:cBhvr additive="base">
                                        <p:cTn id="50" dur="500"/>
                                        <p:tgtEl>
                                          <p:spTgt spid="1952">
                                            <p:txEl>
                                              <p:pRg st="7" end="7"/>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252"/>
          <p:cNvSpPr txBox="1">
            <a:spLocks noGrp="1"/>
          </p:cNvSpPr>
          <p:nvPr>
            <p:ph type="title"/>
          </p:nvPr>
        </p:nvSpPr>
        <p:spPr>
          <a:xfrm>
            <a:off x="4084320" y="119864"/>
            <a:ext cx="5921829"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2501BF"/>
                </a:solidFill>
                <a:latin typeface="Times New Roman"/>
                <a:ea typeface="Times New Roman"/>
                <a:cs typeface="Times New Roman"/>
                <a:sym typeface="Times New Roman"/>
              </a:rPr>
              <a:t>Control Registers </a:t>
            </a:r>
            <a:endParaRPr sz="5400" b="1">
              <a:solidFill>
                <a:srgbClr val="2501BF"/>
              </a:solidFill>
              <a:latin typeface="Times New Roman"/>
              <a:ea typeface="Times New Roman"/>
              <a:cs typeface="Times New Roman"/>
              <a:sym typeface="Times New Roman"/>
            </a:endParaRPr>
          </a:p>
        </p:txBody>
      </p:sp>
      <p:pic>
        <p:nvPicPr>
          <p:cNvPr id="1967" name="Google Shape;1967;p252"/>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68" name="Google Shape;1968;p2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69" name="Google Shape;1969;p2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112</a:t>
            </a:fld>
            <a:endParaRPr/>
          </a:p>
        </p:txBody>
      </p:sp>
      <p:sp>
        <p:nvSpPr>
          <p:cNvPr id="1970" name="Google Shape;1970;p252"/>
          <p:cNvSpPr txBox="1">
            <a:spLocks noGrp="1"/>
          </p:cNvSpPr>
          <p:nvPr>
            <p:ph type="ftr" idx="11"/>
          </p:nvPr>
        </p:nvSpPr>
        <p:spPr>
          <a:xfrm>
            <a:off x="3907835" y="6448767"/>
            <a:ext cx="505097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971" name="Google Shape;1971;p252"/>
          <p:cNvPicPr preferRelativeResize="0">
            <a:picLocks noGrp="1"/>
          </p:cNvPicPr>
          <p:nvPr>
            <p:ph type="body" idx="1"/>
          </p:nvPr>
        </p:nvPicPr>
        <p:blipFill rotWithShape="1">
          <a:blip r:embed="rId4">
            <a:alphaModFix/>
          </a:blip>
          <a:srcRect/>
          <a:stretch/>
        </p:blipFill>
        <p:spPr>
          <a:xfrm>
            <a:off x="4572875" y="1076325"/>
            <a:ext cx="7484141" cy="5072063"/>
          </a:xfrm>
          <a:prstGeom prst="rect">
            <a:avLst/>
          </a:prstGeom>
          <a:noFill/>
          <a:ln w="38100" cap="flat" cmpd="sng">
            <a:solidFill>
              <a:srgbClr val="2501BF"/>
            </a:solidFill>
            <a:prstDash val="solid"/>
            <a:round/>
            <a:headEnd type="none" w="sm" len="sm"/>
            <a:tailEnd type="none" w="sm" len="sm"/>
          </a:ln>
        </p:spPr>
      </p:pic>
      <p:sp>
        <p:nvSpPr>
          <p:cNvPr id="1972" name="Google Shape;1972;p252"/>
          <p:cNvSpPr/>
          <p:nvPr/>
        </p:nvSpPr>
        <p:spPr>
          <a:xfrm>
            <a:off x="838200" y="814199"/>
            <a:ext cx="3430905" cy="5469743"/>
          </a:xfrm>
          <a:prstGeom prst="round2DiagRect">
            <a:avLst>
              <a:gd name="adj1" fmla="val 16667"/>
              <a:gd name="adj2" fmla="val 0"/>
            </a:avLst>
          </a:prstGeom>
          <a:solidFill>
            <a:srgbClr val="FFF2CC"/>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1" i="0" u="none" strike="noStrike" cap="none">
                <a:solidFill>
                  <a:srgbClr val="0070C0"/>
                </a:solidFill>
                <a:latin typeface="Times New Roman"/>
                <a:ea typeface="Times New Roman"/>
                <a:cs typeface="Times New Roman"/>
                <a:sym typeface="Times New Roman"/>
              </a:rPr>
              <a:t>Control Registers </a:t>
            </a:r>
            <a:r>
              <a:rPr lang="en-US" sz="3200" b="1" i="0" u="none" strike="noStrike" cap="none">
                <a:solidFill>
                  <a:schemeClr val="dk1"/>
                </a:solidFill>
                <a:latin typeface="Times New Roman"/>
                <a:ea typeface="Times New Roman"/>
                <a:cs typeface="Times New Roman"/>
                <a:sym typeface="Times New Roman"/>
              </a:rPr>
              <a:t>(CR0, CR1, CR2, CR3, and CR4) </a:t>
            </a:r>
            <a:r>
              <a:rPr lang="en-US" sz="3200" b="1" i="0" u="none" strike="noStrike" cap="none">
                <a:solidFill>
                  <a:srgbClr val="0070C0"/>
                </a:solidFill>
                <a:latin typeface="Times New Roman"/>
                <a:ea typeface="Times New Roman"/>
                <a:cs typeface="Times New Roman"/>
                <a:sym typeface="Times New Roman"/>
              </a:rPr>
              <a:t>determine </a:t>
            </a:r>
            <a:r>
              <a:rPr lang="en-US" sz="3200" b="1" i="0" u="none" strike="noStrike" cap="none">
                <a:solidFill>
                  <a:srgbClr val="C00000"/>
                </a:solidFill>
                <a:latin typeface="Times New Roman"/>
                <a:ea typeface="Times New Roman"/>
                <a:cs typeface="Times New Roman"/>
                <a:sym typeface="Times New Roman"/>
              </a:rPr>
              <a:t>operating mode </a:t>
            </a:r>
            <a:r>
              <a:rPr lang="en-US" sz="3200" b="1" i="0" u="none" strike="noStrike" cap="none">
                <a:solidFill>
                  <a:srgbClr val="0070C0"/>
                </a:solidFill>
                <a:latin typeface="Times New Roman"/>
                <a:ea typeface="Times New Roman"/>
                <a:cs typeface="Times New Roman"/>
                <a:sym typeface="Times New Roman"/>
              </a:rPr>
              <a:t>of the processor and the </a:t>
            </a:r>
            <a:r>
              <a:rPr lang="en-US" sz="3200" b="1" i="0" u="none" strike="noStrike" cap="none">
                <a:solidFill>
                  <a:schemeClr val="dk1"/>
                </a:solidFill>
                <a:latin typeface="Times New Roman"/>
                <a:ea typeface="Times New Roman"/>
                <a:cs typeface="Times New Roman"/>
                <a:sym typeface="Times New Roman"/>
              </a:rPr>
              <a:t>characteristics</a:t>
            </a:r>
            <a:r>
              <a:rPr lang="en-US" sz="3200" b="1" i="0" u="none" strike="noStrike" cap="none">
                <a:solidFill>
                  <a:srgbClr val="0070C0"/>
                </a:solidFill>
                <a:latin typeface="Times New Roman"/>
                <a:ea typeface="Times New Roman"/>
                <a:cs typeface="Times New Roman"/>
                <a:sym typeface="Times New Roman"/>
              </a:rPr>
              <a:t> of the currently executing task</a:t>
            </a:r>
            <a:endParaRPr sz="32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1973" name="Google Shape;1973;p252"/>
          <p:cNvCxnSpPr/>
          <p:nvPr/>
        </p:nvCxnSpPr>
        <p:spPr>
          <a:xfrm rot="10800000" flipH="1">
            <a:off x="-10316" y="786490"/>
            <a:ext cx="12192000" cy="27709"/>
          </a:xfrm>
          <a:prstGeom prst="straightConnector1">
            <a:avLst/>
          </a:prstGeom>
          <a:noFill/>
          <a:ln w="9525" cap="flat" cmpd="sng">
            <a:solidFill>
              <a:srgbClr val="00B050"/>
            </a:solidFill>
            <a:prstDash val="solid"/>
            <a:round/>
            <a:headEnd type="none" w="sm" len="sm"/>
            <a:tailEnd type="none" w="sm" len="sm"/>
          </a:ln>
        </p:spPr>
      </p:cxnSp>
      <p:sp>
        <p:nvSpPr>
          <p:cNvPr id="1974" name="Google Shape;1974;p25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75" name="Google Shape;1975;p25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976" name="Google Shape;1976;p25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72"/>
                                        </p:tgtEl>
                                        <p:attrNameLst>
                                          <p:attrName>style.visibility</p:attrName>
                                        </p:attrNameLst>
                                      </p:cBhvr>
                                      <p:to>
                                        <p:strVal val="visible"/>
                                      </p:to>
                                    </p:set>
                                    <p:anim calcmode="lin" valueType="num">
                                      <p:cBhvr additive="base">
                                        <p:cTn id="7" dur="500"/>
                                        <p:tgtEl>
                                          <p:spTgt spid="1972"/>
                                        </p:tgtEl>
                                        <p:attrNameLst>
                                          <p:attrName>ppt_w</p:attrName>
                                        </p:attrNameLst>
                                      </p:cBhvr>
                                      <p:tavLst>
                                        <p:tav tm="0">
                                          <p:val>
                                            <p:strVal val="0"/>
                                          </p:val>
                                        </p:tav>
                                        <p:tav tm="100000">
                                          <p:val>
                                            <p:strVal val="#ppt_w"/>
                                          </p:val>
                                        </p:tav>
                                      </p:tavLst>
                                    </p:anim>
                                    <p:anim calcmode="lin" valueType="num">
                                      <p:cBhvr additive="base">
                                        <p:cTn id="8" dur="500"/>
                                        <p:tgtEl>
                                          <p:spTgt spid="197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71"/>
                                        </p:tgtEl>
                                        <p:attrNameLst>
                                          <p:attrName>style.visibility</p:attrName>
                                        </p:attrNameLst>
                                      </p:cBhvr>
                                      <p:to>
                                        <p:strVal val="visible"/>
                                      </p:to>
                                    </p:set>
                                    <p:anim calcmode="lin" valueType="num">
                                      <p:cBhvr additive="base">
                                        <p:cTn id="13" dur="500"/>
                                        <p:tgtEl>
                                          <p:spTgt spid="19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53"/>
          <p:cNvSpPr txBox="1">
            <a:spLocks noGrp="1"/>
          </p:cNvSpPr>
          <p:nvPr>
            <p:ph type="title"/>
          </p:nvPr>
        </p:nvSpPr>
        <p:spPr>
          <a:xfrm>
            <a:off x="4084320" y="278440"/>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Control Registers </a:t>
            </a:r>
            <a:endParaRPr b="1">
              <a:solidFill>
                <a:srgbClr val="2501BF"/>
              </a:solidFill>
              <a:latin typeface="Times New Roman"/>
              <a:ea typeface="Times New Roman"/>
              <a:cs typeface="Times New Roman"/>
              <a:sym typeface="Times New Roman"/>
            </a:endParaRPr>
          </a:p>
        </p:txBody>
      </p:sp>
      <p:pic>
        <p:nvPicPr>
          <p:cNvPr id="1982" name="Google Shape;1982;p253"/>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83" name="Google Shape;1983;p2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84" name="Google Shape;1984;p2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113</a:t>
            </a:fld>
            <a:endParaRPr/>
          </a:p>
        </p:txBody>
      </p:sp>
      <p:sp>
        <p:nvSpPr>
          <p:cNvPr id="1985" name="Google Shape;1985;p253"/>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986" name="Google Shape;1986;p253"/>
          <p:cNvSpPr txBox="1">
            <a:spLocks noGrp="1"/>
          </p:cNvSpPr>
          <p:nvPr>
            <p:ph type="body" idx="1"/>
          </p:nvPr>
        </p:nvSpPr>
        <p:spPr>
          <a:xfrm>
            <a:off x="882061" y="1085036"/>
            <a:ext cx="11205754" cy="5005388"/>
          </a:xfrm>
          <a:prstGeom prst="rect">
            <a:avLst/>
          </a:prstGeom>
          <a:solidFill>
            <a:srgbClr val="FFF2CC"/>
          </a:solidFill>
          <a:ln w="57150" cap="flat" cmpd="sng">
            <a:solidFill>
              <a:srgbClr val="00B050"/>
            </a:solidFill>
            <a:prstDash val="solid"/>
            <a:round/>
            <a:headEnd type="none" w="sm" len="sm"/>
            <a:tailEnd type="none" w="sm" len="sm"/>
          </a:ln>
        </p:spPr>
        <p:txBody>
          <a:bodyPr spcFirstLastPara="1" wrap="square" lIns="91425" tIns="45700" rIns="91425" bIns="45700" anchor="t" anchorCtr="0">
            <a:normAutofit lnSpcReduction="10000"/>
          </a:bodyPr>
          <a:lstStyle/>
          <a:p>
            <a:pPr marL="571500" lvl="0" indent="-571500" algn="just" rtl="0">
              <a:lnSpc>
                <a:spcPct val="90000"/>
              </a:lnSpc>
              <a:spcBef>
                <a:spcPts val="1000"/>
              </a:spcBef>
              <a:spcAft>
                <a:spcPts val="0"/>
              </a:spcAft>
              <a:buClr>
                <a:srgbClr val="2501BF"/>
              </a:buClr>
              <a:buSzPts val="2800"/>
              <a:buFont typeface="Noto Sans Symbols"/>
              <a:buChar char="⮚"/>
            </a:pPr>
            <a:r>
              <a:rPr lang="en-US" sz="4000" b="1">
                <a:solidFill>
                  <a:srgbClr val="2501BF"/>
                </a:solidFill>
                <a:latin typeface="Times New Roman"/>
                <a:ea typeface="Times New Roman"/>
                <a:cs typeface="Times New Roman"/>
                <a:sym typeface="Times New Roman"/>
              </a:rPr>
              <a:t>CR0</a:t>
            </a:r>
            <a:r>
              <a:rPr lang="en-US" sz="4000">
                <a:latin typeface="Times New Roman"/>
                <a:ea typeface="Times New Roman"/>
                <a:cs typeface="Times New Roman"/>
                <a:sym typeface="Times New Roman"/>
              </a:rPr>
              <a:t> – Defines </a:t>
            </a:r>
            <a:r>
              <a:rPr lang="en-US" sz="4000">
                <a:solidFill>
                  <a:srgbClr val="C00000"/>
                </a:solidFill>
                <a:latin typeface="Times New Roman"/>
                <a:ea typeface="Times New Roman"/>
                <a:cs typeface="Times New Roman"/>
                <a:sym typeface="Times New Roman"/>
              </a:rPr>
              <a:t>paging</a:t>
            </a:r>
            <a:r>
              <a:rPr lang="en-US" sz="4000">
                <a:latin typeface="Times New Roman"/>
                <a:ea typeface="Times New Roman"/>
                <a:cs typeface="Times New Roman"/>
                <a:sym typeface="Times New Roman"/>
              </a:rPr>
              <a:t>, </a:t>
            </a:r>
            <a:r>
              <a:rPr lang="en-US" sz="4000" b="1">
                <a:latin typeface="Times New Roman"/>
                <a:ea typeface="Times New Roman"/>
                <a:cs typeface="Times New Roman"/>
                <a:sym typeface="Times New Roman"/>
              </a:rPr>
              <a:t>protection</a:t>
            </a:r>
            <a:r>
              <a:rPr lang="en-US" sz="4000">
                <a:latin typeface="Times New Roman"/>
                <a:ea typeface="Times New Roman"/>
                <a:cs typeface="Times New Roman"/>
                <a:sym typeface="Times New Roman"/>
              </a:rPr>
              <a:t>, </a:t>
            </a:r>
            <a:r>
              <a:rPr lang="en-US" sz="4000" b="1">
                <a:solidFill>
                  <a:srgbClr val="C00000"/>
                </a:solidFill>
                <a:latin typeface="Times New Roman"/>
                <a:ea typeface="Times New Roman"/>
                <a:cs typeface="Times New Roman"/>
                <a:sym typeface="Times New Roman"/>
              </a:rPr>
              <a:t>extension type</a:t>
            </a:r>
            <a:r>
              <a:rPr lang="en-US" sz="4000">
                <a:latin typeface="Times New Roman"/>
                <a:ea typeface="Times New Roman"/>
                <a:cs typeface="Times New Roman"/>
                <a:sym typeface="Times New Roman"/>
              </a:rPr>
              <a:t>, </a:t>
            </a:r>
            <a:r>
              <a:rPr lang="en-US" sz="4000" b="1">
                <a:latin typeface="Times New Roman"/>
                <a:ea typeface="Times New Roman"/>
                <a:cs typeface="Times New Roman"/>
                <a:sym typeface="Times New Roman"/>
              </a:rPr>
              <a:t>task switched </a:t>
            </a:r>
            <a:r>
              <a:rPr lang="en-US" sz="4000">
                <a:latin typeface="Times New Roman"/>
                <a:ea typeface="Times New Roman"/>
                <a:cs typeface="Times New Roman"/>
                <a:sym typeface="Times New Roman"/>
              </a:rPr>
              <a:t>etc. </a:t>
            </a:r>
            <a:endParaRPr/>
          </a:p>
          <a:p>
            <a:pPr marL="571500" lvl="0" indent="-571500" algn="just" rtl="0">
              <a:lnSpc>
                <a:spcPct val="90000"/>
              </a:lnSpc>
              <a:spcBef>
                <a:spcPts val="1000"/>
              </a:spcBef>
              <a:spcAft>
                <a:spcPts val="0"/>
              </a:spcAft>
              <a:buClr>
                <a:srgbClr val="2501BF"/>
              </a:buClr>
              <a:buSzPts val="2800"/>
              <a:buFont typeface="Noto Sans Symbols"/>
              <a:buChar char="⮚"/>
            </a:pPr>
            <a:r>
              <a:rPr lang="en-US" sz="4000" b="1">
                <a:solidFill>
                  <a:srgbClr val="2501BF"/>
                </a:solidFill>
                <a:latin typeface="Times New Roman"/>
                <a:ea typeface="Times New Roman"/>
                <a:cs typeface="Times New Roman"/>
                <a:sym typeface="Times New Roman"/>
              </a:rPr>
              <a:t>CR1</a:t>
            </a:r>
            <a:r>
              <a:rPr lang="en-US" sz="4000">
                <a:latin typeface="Times New Roman"/>
                <a:ea typeface="Times New Roman"/>
                <a:cs typeface="Times New Roman"/>
                <a:sym typeface="Times New Roman"/>
              </a:rPr>
              <a:t> – </a:t>
            </a:r>
            <a:r>
              <a:rPr lang="en-US" sz="4000" b="1">
                <a:latin typeface="Times New Roman"/>
                <a:ea typeface="Times New Roman"/>
                <a:cs typeface="Times New Roman"/>
                <a:sym typeface="Times New Roman"/>
              </a:rPr>
              <a:t>Reserved </a:t>
            </a:r>
            <a:endParaRPr/>
          </a:p>
          <a:p>
            <a:pPr marL="457200" lvl="0" indent="-342900" algn="just" rtl="0">
              <a:lnSpc>
                <a:spcPct val="90000"/>
              </a:lnSpc>
              <a:spcBef>
                <a:spcPts val="1000"/>
              </a:spcBef>
              <a:spcAft>
                <a:spcPts val="0"/>
              </a:spcAft>
              <a:buClr>
                <a:srgbClr val="2501BF"/>
              </a:buClr>
              <a:buSzPts val="2800"/>
              <a:buFont typeface="Noto Sans Symbols"/>
              <a:buChar char="⮚"/>
            </a:pPr>
            <a:r>
              <a:rPr lang="en-US" sz="4000" b="1">
                <a:solidFill>
                  <a:srgbClr val="2501BF"/>
                </a:solidFill>
                <a:latin typeface="Times New Roman"/>
                <a:ea typeface="Times New Roman"/>
                <a:cs typeface="Times New Roman"/>
                <a:sym typeface="Times New Roman"/>
              </a:rPr>
              <a:t>CR2</a:t>
            </a:r>
            <a:r>
              <a:rPr lang="en-US" sz="4000">
                <a:latin typeface="Times New Roman"/>
                <a:ea typeface="Times New Roman"/>
                <a:cs typeface="Times New Roman"/>
                <a:sym typeface="Times New Roman"/>
              </a:rPr>
              <a:t> - Contains the </a:t>
            </a:r>
            <a:r>
              <a:rPr lang="en-US" sz="4400" b="1">
                <a:solidFill>
                  <a:srgbClr val="C00000"/>
                </a:solidFill>
                <a:latin typeface="Times New Roman"/>
                <a:ea typeface="Times New Roman"/>
                <a:cs typeface="Times New Roman"/>
                <a:sym typeface="Times New Roman"/>
              </a:rPr>
              <a:t>Page Fault Linear Address</a:t>
            </a:r>
            <a:endParaRPr/>
          </a:p>
          <a:p>
            <a:pPr marL="457200" lvl="0" indent="-342900" algn="just" rtl="0">
              <a:lnSpc>
                <a:spcPct val="90000"/>
              </a:lnSpc>
              <a:spcBef>
                <a:spcPts val="1000"/>
              </a:spcBef>
              <a:spcAft>
                <a:spcPts val="0"/>
              </a:spcAft>
              <a:buClr>
                <a:srgbClr val="2501BF"/>
              </a:buClr>
              <a:buSzPts val="2800"/>
              <a:buFont typeface="Noto Sans Symbols"/>
              <a:buChar char="⮚"/>
            </a:pPr>
            <a:r>
              <a:rPr lang="en-US" sz="4000" b="1">
                <a:solidFill>
                  <a:srgbClr val="2501BF"/>
                </a:solidFill>
                <a:latin typeface="Times New Roman"/>
                <a:ea typeface="Times New Roman"/>
                <a:cs typeface="Times New Roman"/>
                <a:sym typeface="Times New Roman"/>
              </a:rPr>
              <a:t>CR3</a:t>
            </a:r>
            <a:r>
              <a:rPr lang="en-US" sz="4000">
                <a:latin typeface="Times New Roman"/>
                <a:ea typeface="Times New Roman"/>
                <a:cs typeface="Times New Roman"/>
                <a:sym typeface="Times New Roman"/>
              </a:rPr>
              <a:t> - Contains </a:t>
            </a:r>
            <a:r>
              <a:rPr lang="en-US" sz="4000" b="1">
                <a:latin typeface="Times New Roman"/>
                <a:ea typeface="Times New Roman"/>
                <a:cs typeface="Times New Roman"/>
                <a:sym typeface="Times New Roman"/>
              </a:rPr>
              <a:t>Physical address of base of Paging </a:t>
            </a:r>
            <a:r>
              <a:rPr lang="en-US" sz="4000" b="1">
                <a:solidFill>
                  <a:srgbClr val="C00000"/>
                </a:solidFill>
                <a:latin typeface="Times New Roman"/>
                <a:ea typeface="Times New Roman"/>
                <a:cs typeface="Times New Roman"/>
                <a:sym typeface="Times New Roman"/>
              </a:rPr>
              <a:t>(PDBR) </a:t>
            </a:r>
            <a:r>
              <a:rPr lang="en-US" sz="4000">
                <a:latin typeface="Times New Roman"/>
                <a:ea typeface="Times New Roman"/>
                <a:cs typeface="Times New Roman"/>
                <a:sym typeface="Times New Roman"/>
              </a:rPr>
              <a:t>Mechanism, </a:t>
            </a:r>
            <a:r>
              <a:rPr lang="en-US" sz="4000" b="1">
                <a:latin typeface="Times New Roman"/>
                <a:ea typeface="Times New Roman"/>
                <a:cs typeface="Times New Roman"/>
                <a:sym typeface="Times New Roman"/>
              </a:rPr>
              <a:t>MSB 20 bits </a:t>
            </a:r>
            <a:r>
              <a:rPr lang="en-US" sz="4000">
                <a:latin typeface="Times New Roman"/>
                <a:ea typeface="Times New Roman"/>
                <a:cs typeface="Times New Roman"/>
                <a:sym typeface="Times New Roman"/>
              </a:rPr>
              <a:t>are specified and </a:t>
            </a:r>
            <a:r>
              <a:rPr lang="en-US" sz="4000" b="1">
                <a:latin typeface="Times New Roman"/>
                <a:ea typeface="Times New Roman"/>
                <a:cs typeface="Times New Roman"/>
                <a:sym typeface="Times New Roman"/>
              </a:rPr>
              <a:t>LSB 12 are </a:t>
            </a:r>
            <a:r>
              <a:rPr lang="en-US" sz="4000">
                <a:latin typeface="Times New Roman"/>
                <a:ea typeface="Times New Roman"/>
                <a:cs typeface="Times New Roman"/>
                <a:sym typeface="Times New Roman"/>
              </a:rPr>
              <a:t>assumed </a:t>
            </a:r>
            <a:r>
              <a:rPr lang="en-US" sz="4000" b="1">
                <a:solidFill>
                  <a:srgbClr val="C00000"/>
                </a:solidFill>
                <a:latin typeface="Times New Roman"/>
                <a:ea typeface="Times New Roman"/>
                <a:cs typeface="Times New Roman"/>
                <a:sym typeface="Times New Roman"/>
              </a:rPr>
              <a:t>0</a:t>
            </a:r>
            <a:r>
              <a:rPr lang="en-US" sz="4000">
                <a:latin typeface="Times New Roman"/>
                <a:ea typeface="Times New Roman"/>
                <a:cs typeface="Times New Roman"/>
                <a:sym typeface="Times New Roman"/>
              </a:rPr>
              <a:t>. </a:t>
            </a:r>
            <a:endParaRPr/>
          </a:p>
          <a:p>
            <a:pPr marL="571500" lvl="0" indent="-571500" algn="just" rtl="0">
              <a:lnSpc>
                <a:spcPct val="90000"/>
              </a:lnSpc>
              <a:spcBef>
                <a:spcPts val="1000"/>
              </a:spcBef>
              <a:spcAft>
                <a:spcPts val="0"/>
              </a:spcAft>
              <a:buClr>
                <a:srgbClr val="2501BF"/>
              </a:buClr>
              <a:buSzPts val="2800"/>
              <a:buFont typeface="Noto Sans Symbols"/>
              <a:buChar char="⮚"/>
            </a:pPr>
            <a:r>
              <a:rPr lang="en-US" sz="4000" b="1">
                <a:solidFill>
                  <a:srgbClr val="2501BF"/>
                </a:solidFill>
                <a:latin typeface="Times New Roman"/>
                <a:ea typeface="Times New Roman"/>
                <a:cs typeface="Times New Roman"/>
                <a:sym typeface="Times New Roman"/>
              </a:rPr>
              <a:t>CR4</a:t>
            </a:r>
            <a:r>
              <a:rPr lang="en-US" sz="4000">
                <a:latin typeface="Times New Roman"/>
                <a:ea typeface="Times New Roman"/>
                <a:cs typeface="Times New Roman"/>
                <a:sym typeface="Times New Roman"/>
              </a:rPr>
              <a:t> - </a:t>
            </a:r>
            <a:r>
              <a:rPr lang="en-US" sz="4000" b="1">
                <a:latin typeface="Times New Roman"/>
                <a:ea typeface="Times New Roman"/>
                <a:cs typeface="Times New Roman"/>
                <a:sym typeface="Times New Roman"/>
              </a:rPr>
              <a:t>Additional</a:t>
            </a:r>
            <a:r>
              <a:rPr lang="en-US" sz="4000">
                <a:latin typeface="Times New Roman"/>
                <a:ea typeface="Times New Roman"/>
                <a:cs typeface="Times New Roman"/>
                <a:sym typeface="Times New Roman"/>
              </a:rPr>
              <a:t> control bits</a:t>
            </a:r>
            <a:endParaRPr sz="4000">
              <a:latin typeface="Times New Roman"/>
              <a:ea typeface="Times New Roman"/>
              <a:cs typeface="Times New Roman"/>
              <a:sym typeface="Times New Roman"/>
            </a:endParaRPr>
          </a:p>
        </p:txBody>
      </p:sp>
      <p:cxnSp>
        <p:nvCxnSpPr>
          <p:cNvPr id="1987" name="Google Shape;1987;p253"/>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988" name="Google Shape;1988;p25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89" name="Google Shape;1989;p25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990" name="Google Shape;1990;p25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86">
                                            <p:txEl>
                                              <p:pRg st="0" end="0"/>
                                            </p:txEl>
                                          </p:spTgt>
                                        </p:tgtEl>
                                        <p:attrNameLst>
                                          <p:attrName>style.visibility</p:attrName>
                                        </p:attrNameLst>
                                      </p:cBhvr>
                                      <p:to>
                                        <p:strVal val="visible"/>
                                      </p:to>
                                    </p:set>
                                    <p:anim calcmode="lin" valueType="num">
                                      <p:cBhvr additive="base">
                                        <p:cTn id="7" dur="500"/>
                                        <p:tgtEl>
                                          <p:spTgt spid="19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86">
                                            <p:txEl>
                                              <p:pRg st="1" end="1"/>
                                            </p:txEl>
                                          </p:spTgt>
                                        </p:tgtEl>
                                        <p:attrNameLst>
                                          <p:attrName>style.visibility</p:attrName>
                                        </p:attrNameLst>
                                      </p:cBhvr>
                                      <p:to>
                                        <p:strVal val="visible"/>
                                      </p:to>
                                    </p:set>
                                    <p:anim calcmode="lin" valueType="num">
                                      <p:cBhvr additive="base">
                                        <p:cTn id="12" dur="500"/>
                                        <p:tgtEl>
                                          <p:spTgt spid="19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86">
                                            <p:txEl>
                                              <p:pRg st="2" end="2"/>
                                            </p:txEl>
                                          </p:spTgt>
                                        </p:tgtEl>
                                        <p:attrNameLst>
                                          <p:attrName>style.visibility</p:attrName>
                                        </p:attrNameLst>
                                      </p:cBhvr>
                                      <p:to>
                                        <p:strVal val="visible"/>
                                      </p:to>
                                    </p:set>
                                    <p:anim calcmode="lin" valueType="num">
                                      <p:cBhvr additive="base">
                                        <p:cTn id="17" dur="500"/>
                                        <p:tgtEl>
                                          <p:spTgt spid="19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86">
                                            <p:txEl>
                                              <p:pRg st="3" end="3"/>
                                            </p:txEl>
                                          </p:spTgt>
                                        </p:tgtEl>
                                        <p:attrNameLst>
                                          <p:attrName>style.visibility</p:attrName>
                                        </p:attrNameLst>
                                      </p:cBhvr>
                                      <p:to>
                                        <p:strVal val="visible"/>
                                      </p:to>
                                    </p:set>
                                    <p:anim calcmode="lin" valueType="num">
                                      <p:cBhvr additive="base">
                                        <p:cTn id="22" dur="500"/>
                                        <p:tgtEl>
                                          <p:spTgt spid="19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86">
                                            <p:txEl>
                                              <p:pRg st="4" end="4"/>
                                            </p:txEl>
                                          </p:spTgt>
                                        </p:tgtEl>
                                        <p:attrNameLst>
                                          <p:attrName>style.visibility</p:attrName>
                                        </p:attrNameLst>
                                      </p:cBhvr>
                                      <p:to>
                                        <p:strVal val="visible"/>
                                      </p:to>
                                    </p:set>
                                    <p:anim calcmode="lin" valueType="num">
                                      <p:cBhvr additive="base">
                                        <p:cTn id="27" dur="500"/>
                                        <p:tgtEl>
                                          <p:spTgt spid="198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1995" name="Google Shape;1995;p254"/>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996" name="Google Shape;1996;p2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997" name="Google Shape;1997;p2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114</a:t>
            </a:fld>
            <a:endParaRPr/>
          </a:p>
        </p:txBody>
      </p:sp>
      <p:sp>
        <p:nvSpPr>
          <p:cNvPr id="1998" name="Google Shape;1998;p254"/>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999" name="Google Shape;1999;p254"/>
          <p:cNvSpPr txBox="1">
            <a:spLocks noGrp="1"/>
          </p:cNvSpPr>
          <p:nvPr>
            <p:ph type="body" idx="1"/>
          </p:nvPr>
        </p:nvSpPr>
        <p:spPr>
          <a:xfrm>
            <a:off x="773905" y="1092953"/>
            <a:ext cx="11192691" cy="4795838"/>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4000" b="1">
                <a:solidFill>
                  <a:srgbClr val="C00000"/>
                </a:solidFill>
                <a:latin typeface="Times New Roman"/>
                <a:ea typeface="Times New Roman"/>
                <a:cs typeface="Times New Roman"/>
                <a:sym typeface="Times New Roman"/>
              </a:rPr>
              <a:t>PG</a:t>
            </a:r>
            <a:r>
              <a:rPr lang="en-US" sz="3600">
                <a:solidFill>
                  <a:srgbClr val="C00000"/>
                </a:solidFill>
                <a:latin typeface="Times New Roman"/>
                <a:ea typeface="Times New Roman"/>
                <a:cs typeface="Times New Roman"/>
                <a:sym typeface="Times New Roman"/>
              </a:rPr>
              <a:t> – </a:t>
            </a:r>
            <a:r>
              <a:rPr lang="en-US" sz="3600">
                <a:latin typeface="Times New Roman"/>
                <a:ea typeface="Times New Roman"/>
                <a:cs typeface="Times New Roman"/>
                <a:sym typeface="Times New Roman"/>
              </a:rPr>
              <a:t>Paging Bit </a:t>
            </a:r>
            <a:r>
              <a:rPr lang="en-US" sz="3600">
                <a:solidFill>
                  <a:schemeClr val="accent2"/>
                </a:solidFill>
                <a:latin typeface="Times New Roman"/>
                <a:ea typeface="Times New Roman"/>
                <a:cs typeface="Times New Roman"/>
                <a:sym typeface="Times New Roman"/>
              </a:rPr>
              <a:t>31</a:t>
            </a:r>
            <a:r>
              <a:rPr lang="en-US" sz="3600">
                <a:solidFill>
                  <a:srgbClr val="C00000"/>
                </a:solidFill>
                <a:latin typeface="Times New Roman"/>
                <a:ea typeface="Times New Roman"/>
                <a:cs typeface="Times New Roman"/>
                <a:sym typeface="Times New Roman"/>
              </a:rPr>
              <a:t> of </a:t>
            </a:r>
            <a:r>
              <a:rPr lang="en-US" sz="3600">
                <a:latin typeface="Times New Roman"/>
                <a:ea typeface="Times New Roman"/>
                <a:cs typeface="Times New Roman"/>
                <a:sym typeface="Times New Roman"/>
              </a:rPr>
              <a:t>CR0</a:t>
            </a:r>
            <a:r>
              <a:rPr lang="en-US" sz="3600">
                <a:solidFill>
                  <a:srgbClr val="C00000"/>
                </a:solidFill>
                <a:latin typeface="Times New Roman"/>
                <a:ea typeface="Times New Roman"/>
                <a:cs typeface="Times New Roman"/>
                <a:sym typeface="Times New Roman"/>
              </a:rPr>
              <a:t> – for </a:t>
            </a:r>
            <a:r>
              <a:rPr lang="en-US" sz="3600">
                <a:solidFill>
                  <a:srgbClr val="385623"/>
                </a:solidFill>
                <a:latin typeface="Times New Roman"/>
                <a:ea typeface="Times New Roman"/>
                <a:cs typeface="Times New Roman"/>
                <a:sym typeface="Times New Roman"/>
              </a:rPr>
              <a:t>enabling</a:t>
            </a:r>
            <a:r>
              <a:rPr lang="en-US" sz="3600">
                <a:solidFill>
                  <a:srgbClr val="C00000"/>
                </a:solidFill>
                <a:latin typeface="Times New Roman"/>
                <a:ea typeface="Times New Roman"/>
                <a:cs typeface="Times New Roman"/>
                <a:sym typeface="Times New Roman"/>
              </a:rPr>
              <a:t> and </a:t>
            </a:r>
            <a:r>
              <a:rPr lang="en-US" sz="3600">
                <a:solidFill>
                  <a:srgbClr val="385623"/>
                </a:solidFill>
                <a:latin typeface="Times New Roman"/>
                <a:ea typeface="Times New Roman"/>
                <a:cs typeface="Times New Roman"/>
                <a:sym typeface="Times New Roman"/>
              </a:rPr>
              <a:t>disabling </a:t>
            </a:r>
            <a:r>
              <a:rPr lang="en-US" sz="3600">
                <a:latin typeface="Times New Roman"/>
                <a:ea typeface="Times New Roman"/>
                <a:cs typeface="Times New Roman"/>
                <a:sym typeface="Times New Roman"/>
              </a:rPr>
              <a:t>paging mechanism </a:t>
            </a:r>
            <a:endParaRPr/>
          </a:p>
          <a:p>
            <a:pPr marL="571500" lvl="0" indent="-457200" algn="l" rtl="0">
              <a:lnSpc>
                <a:spcPct val="90000"/>
              </a:lnSpc>
              <a:spcBef>
                <a:spcPts val="1000"/>
              </a:spcBef>
              <a:spcAft>
                <a:spcPts val="0"/>
              </a:spcAft>
              <a:buSzPts val="1800"/>
              <a:buFont typeface="Noto Sans Symbols"/>
              <a:buNone/>
            </a:pPr>
            <a:endParaRPr sz="3600">
              <a:solidFill>
                <a:srgbClr val="C00000"/>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4000" b="1">
                <a:solidFill>
                  <a:srgbClr val="C00000"/>
                </a:solidFill>
                <a:latin typeface="Times New Roman"/>
                <a:ea typeface="Times New Roman"/>
                <a:cs typeface="Times New Roman"/>
                <a:sym typeface="Times New Roman"/>
              </a:rPr>
              <a:t>PE</a:t>
            </a:r>
            <a:r>
              <a:rPr lang="en-US" sz="3600">
                <a:solidFill>
                  <a:srgbClr val="0070C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Protection Enable </a:t>
            </a:r>
            <a:r>
              <a:rPr lang="en-US" sz="3600" b="1">
                <a:solidFill>
                  <a:srgbClr val="0070C0"/>
                </a:solidFill>
                <a:latin typeface="Times New Roman"/>
                <a:ea typeface="Times New Roman"/>
                <a:cs typeface="Times New Roman"/>
                <a:sym typeface="Times New Roman"/>
              </a:rPr>
              <a:t>bit 0</a:t>
            </a:r>
            <a:r>
              <a:rPr lang="en-US" sz="3600">
                <a:solidFill>
                  <a:srgbClr val="0070C0"/>
                </a:solidFill>
                <a:latin typeface="Times New Roman"/>
                <a:ea typeface="Times New Roman"/>
                <a:cs typeface="Times New Roman"/>
                <a:sym typeface="Times New Roman"/>
              </a:rPr>
              <a:t> of </a:t>
            </a:r>
            <a:r>
              <a:rPr lang="en-US" sz="3600">
                <a:solidFill>
                  <a:srgbClr val="385623"/>
                </a:solidFill>
                <a:latin typeface="Times New Roman"/>
                <a:ea typeface="Times New Roman"/>
                <a:cs typeface="Times New Roman"/>
                <a:sym typeface="Times New Roman"/>
              </a:rPr>
              <a:t>CR0</a:t>
            </a:r>
            <a:r>
              <a:rPr lang="en-US" sz="3600">
                <a:solidFill>
                  <a:srgbClr val="0070C0"/>
                </a:solidFill>
                <a:latin typeface="Times New Roman"/>
                <a:ea typeface="Times New Roman"/>
                <a:cs typeface="Times New Roman"/>
                <a:sym typeface="Times New Roman"/>
              </a:rPr>
              <a:t> – </a:t>
            </a:r>
            <a:r>
              <a:rPr lang="en-US" sz="3600" b="1">
                <a:solidFill>
                  <a:srgbClr val="0070C0"/>
                </a:solidFill>
                <a:latin typeface="Times New Roman"/>
                <a:ea typeface="Times New Roman"/>
                <a:cs typeface="Times New Roman"/>
                <a:sym typeface="Times New Roman"/>
              </a:rPr>
              <a:t>enables</a:t>
            </a:r>
            <a:r>
              <a:rPr lang="en-US" sz="3600">
                <a:solidFill>
                  <a:srgbClr val="0070C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protected mode</a:t>
            </a:r>
            <a:endParaRPr/>
          </a:p>
          <a:p>
            <a:pPr marL="571500" lvl="0" indent="-457200" algn="l" rtl="0">
              <a:lnSpc>
                <a:spcPct val="90000"/>
              </a:lnSpc>
              <a:spcBef>
                <a:spcPts val="1000"/>
              </a:spcBef>
              <a:spcAft>
                <a:spcPts val="0"/>
              </a:spcAft>
              <a:buSzPts val="1800"/>
              <a:buFont typeface="Noto Sans Symbols"/>
              <a:buNone/>
            </a:pPr>
            <a:endParaRPr sz="3600">
              <a:solidFill>
                <a:srgbClr val="0070C0"/>
              </a:solidFill>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Font typeface="Noto Sans Symbols"/>
              <a:buChar char="⮚"/>
            </a:pPr>
            <a:r>
              <a:rPr lang="en-US" sz="3600" b="1">
                <a:solidFill>
                  <a:srgbClr val="C00000"/>
                </a:solidFill>
                <a:latin typeface="Times New Roman"/>
                <a:ea typeface="Times New Roman"/>
                <a:cs typeface="Times New Roman"/>
                <a:sym typeface="Times New Roman"/>
              </a:rPr>
              <a:t>VME</a:t>
            </a:r>
            <a:r>
              <a:rPr lang="en-US" sz="3600">
                <a:solidFill>
                  <a:srgbClr val="C00000"/>
                </a:solidFill>
                <a:latin typeface="Times New Roman"/>
                <a:ea typeface="Times New Roman"/>
                <a:cs typeface="Times New Roman"/>
                <a:sym typeface="Times New Roman"/>
              </a:rPr>
              <a:t>- </a:t>
            </a:r>
            <a:r>
              <a:rPr lang="en-US" sz="3600">
                <a:latin typeface="Times New Roman"/>
                <a:ea typeface="Times New Roman"/>
                <a:cs typeface="Times New Roman"/>
                <a:sym typeface="Times New Roman"/>
              </a:rPr>
              <a:t>Virtual 8086 Modes Extension </a:t>
            </a:r>
            <a:r>
              <a:rPr lang="en-US" sz="3600">
                <a:solidFill>
                  <a:srgbClr val="C00000"/>
                </a:solidFill>
                <a:latin typeface="Times New Roman"/>
                <a:ea typeface="Times New Roman"/>
                <a:cs typeface="Times New Roman"/>
                <a:sym typeface="Times New Roman"/>
              </a:rPr>
              <a:t>– </a:t>
            </a:r>
            <a:r>
              <a:rPr lang="en-US" sz="3600">
                <a:solidFill>
                  <a:srgbClr val="0070C0"/>
                </a:solidFill>
                <a:latin typeface="Times New Roman"/>
                <a:ea typeface="Times New Roman"/>
                <a:cs typeface="Times New Roman"/>
                <a:sym typeface="Times New Roman"/>
              </a:rPr>
              <a:t>bit 0</a:t>
            </a:r>
            <a:r>
              <a:rPr lang="en-US" sz="3600">
                <a:solidFill>
                  <a:srgbClr val="C00000"/>
                </a:solidFill>
                <a:latin typeface="Times New Roman"/>
                <a:ea typeface="Times New Roman"/>
                <a:cs typeface="Times New Roman"/>
                <a:sym typeface="Times New Roman"/>
              </a:rPr>
              <a:t> of </a:t>
            </a:r>
            <a:r>
              <a:rPr lang="en-US" sz="3600">
                <a:latin typeface="Times New Roman"/>
                <a:ea typeface="Times New Roman"/>
                <a:cs typeface="Times New Roman"/>
                <a:sym typeface="Times New Roman"/>
              </a:rPr>
              <a:t>CR4</a:t>
            </a:r>
            <a:r>
              <a:rPr lang="en-US" sz="3600">
                <a:solidFill>
                  <a:srgbClr val="C00000"/>
                </a:solidFill>
                <a:latin typeface="Times New Roman"/>
                <a:ea typeface="Times New Roman"/>
                <a:cs typeface="Times New Roman"/>
                <a:sym typeface="Times New Roman"/>
              </a:rPr>
              <a:t>- </a:t>
            </a:r>
            <a:r>
              <a:rPr lang="en-US" sz="3600">
                <a:solidFill>
                  <a:srgbClr val="FF0000"/>
                </a:solidFill>
                <a:latin typeface="Times New Roman"/>
                <a:ea typeface="Times New Roman"/>
                <a:cs typeface="Times New Roman"/>
                <a:sym typeface="Times New Roman"/>
              </a:rPr>
              <a:t>enable</a:t>
            </a:r>
            <a:r>
              <a:rPr lang="en-US" sz="3600">
                <a:solidFill>
                  <a:srgbClr val="002060"/>
                </a:solidFill>
                <a:latin typeface="Times New Roman"/>
                <a:ea typeface="Times New Roman"/>
                <a:cs typeface="Times New Roman"/>
                <a:sym typeface="Times New Roman"/>
              </a:rPr>
              <a:t> </a:t>
            </a:r>
            <a:r>
              <a:rPr lang="en-US" sz="3600" b="1">
                <a:solidFill>
                  <a:srgbClr val="002060"/>
                </a:solidFill>
                <a:latin typeface="Times New Roman"/>
                <a:ea typeface="Times New Roman"/>
                <a:cs typeface="Times New Roman"/>
                <a:sym typeface="Times New Roman"/>
              </a:rPr>
              <a:t>interrupt</a:t>
            </a:r>
            <a:r>
              <a:rPr lang="en-US" sz="3600">
                <a:solidFill>
                  <a:srgbClr val="002060"/>
                </a:solidFill>
                <a:latin typeface="Times New Roman"/>
                <a:ea typeface="Times New Roman"/>
                <a:cs typeface="Times New Roman"/>
                <a:sym typeface="Times New Roman"/>
              </a:rPr>
              <a:t> and </a:t>
            </a:r>
            <a:r>
              <a:rPr lang="en-US" sz="3600" b="1">
                <a:solidFill>
                  <a:srgbClr val="002060"/>
                </a:solidFill>
                <a:latin typeface="Times New Roman"/>
                <a:ea typeface="Times New Roman"/>
                <a:cs typeface="Times New Roman"/>
                <a:sym typeface="Times New Roman"/>
              </a:rPr>
              <a:t>exception</a:t>
            </a:r>
            <a:r>
              <a:rPr lang="en-US" sz="3600">
                <a:solidFill>
                  <a:srgbClr val="002060"/>
                </a:solidFill>
                <a:latin typeface="Times New Roman"/>
                <a:ea typeface="Times New Roman"/>
                <a:cs typeface="Times New Roman"/>
                <a:sym typeface="Times New Roman"/>
              </a:rPr>
              <a:t> handling in virtual 8086 mode</a:t>
            </a:r>
            <a:endParaRPr/>
          </a:p>
          <a:p>
            <a:pPr marL="457200" lvl="0" indent="-228600" algn="just" rtl="0">
              <a:lnSpc>
                <a:spcPct val="90000"/>
              </a:lnSpc>
              <a:spcBef>
                <a:spcPts val="1000"/>
              </a:spcBef>
              <a:spcAft>
                <a:spcPts val="0"/>
              </a:spcAft>
              <a:buSzPts val="1800"/>
              <a:buNone/>
            </a:pPr>
            <a:endParaRPr sz="3600">
              <a:solidFill>
                <a:srgbClr val="C00000"/>
              </a:solidFill>
              <a:latin typeface="Times New Roman"/>
              <a:ea typeface="Times New Roman"/>
              <a:cs typeface="Times New Roman"/>
              <a:sym typeface="Times New Roman"/>
            </a:endParaRPr>
          </a:p>
        </p:txBody>
      </p:sp>
      <p:sp>
        <p:nvSpPr>
          <p:cNvPr id="2000" name="Google Shape;2000;p254"/>
          <p:cNvSpPr/>
          <p:nvPr/>
        </p:nvSpPr>
        <p:spPr>
          <a:xfrm>
            <a:off x="994567" y="13063"/>
            <a:ext cx="10500747" cy="1000125"/>
          </a:xfrm>
          <a:prstGeom prst="ellipse">
            <a:avLst/>
          </a:prstGeom>
          <a:solidFill>
            <a:srgbClr val="54813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Times New Roman"/>
                <a:ea typeface="Times New Roman"/>
                <a:cs typeface="Times New Roman"/>
                <a:sym typeface="Times New Roman"/>
              </a:rPr>
              <a:t>Important bits of Control Registers </a:t>
            </a:r>
            <a:endParaRPr sz="4000" b="0" i="0" u="none" strike="noStrike" cap="none">
              <a:solidFill>
                <a:schemeClr val="lt1"/>
              </a:solidFill>
              <a:latin typeface="Times New Roman"/>
              <a:ea typeface="Times New Roman"/>
              <a:cs typeface="Times New Roman"/>
              <a:sym typeface="Times New Roman"/>
            </a:endParaRPr>
          </a:p>
        </p:txBody>
      </p:sp>
      <p:cxnSp>
        <p:nvCxnSpPr>
          <p:cNvPr id="2001" name="Google Shape;2001;p254"/>
          <p:cNvCxnSpPr/>
          <p:nvPr/>
        </p:nvCxnSpPr>
        <p:spPr>
          <a:xfrm rot="10800000" flipH="1">
            <a:off x="42160" y="1092953"/>
            <a:ext cx="12192000" cy="27709"/>
          </a:xfrm>
          <a:prstGeom prst="straightConnector1">
            <a:avLst/>
          </a:prstGeom>
          <a:noFill/>
          <a:ln w="9525" cap="flat" cmpd="sng">
            <a:solidFill>
              <a:srgbClr val="00B050"/>
            </a:solidFill>
            <a:prstDash val="solid"/>
            <a:round/>
            <a:headEnd type="none" w="sm" len="sm"/>
            <a:tailEnd type="none" w="sm" len="sm"/>
          </a:ln>
        </p:spPr>
      </p:cxnSp>
      <p:sp>
        <p:nvSpPr>
          <p:cNvPr id="2002" name="Google Shape;2002;p25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03" name="Google Shape;2003;p25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04" name="Google Shape;2004;p25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9">
                                            <p:txEl>
                                              <p:pRg st="0" end="0"/>
                                            </p:txEl>
                                          </p:spTgt>
                                        </p:tgtEl>
                                        <p:attrNameLst>
                                          <p:attrName>style.visibility</p:attrName>
                                        </p:attrNameLst>
                                      </p:cBhvr>
                                      <p:to>
                                        <p:strVal val="visible"/>
                                      </p:to>
                                    </p:set>
                                    <p:animEffect transition="in" filter="fade">
                                      <p:cBhvr>
                                        <p:cTn id="7" dur="1000"/>
                                        <p:tgtEl>
                                          <p:spTgt spid="19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9">
                                            <p:txEl>
                                              <p:pRg st="1" end="1"/>
                                            </p:txEl>
                                          </p:spTgt>
                                        </p:tgtEl>
                                        <p:attrNameLst>
                                          <p:attrName>style.visibility</p:attrName>
                                        </p:attrNameLst>
                                      </p:cBhvr>
                                      <p:to>
                                        <p:strVal val="visible"/>
                                      </p:to>
                                    </p:set>
                                    <p:animEffect transition="in" filter="fade">
                                      <p:cBhvr>
                                        <p:cTn id="12" dur="1000"/>
                                        <p:tgtEl>
                                          <p:spTgt spid="19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9">
                                            <p:txEl>
                                              <p:pRg st="2" end="2"/>
                                            </p:txEl>
                                          </p:spTgt>
                                        </p:tgtEl>
                                        <p:attrNameLst>
                                          <p:attrName>style.visibility</p:attrName>
                                        </p:attrNameLst>
                                      </p:cBhvr>
                                      <p:to>
                                        <p:strVal val="visible"/>
                                      </p:to>
                                    </p:set>
                                    <p:animEffect transition="in" filter="fade">
                                      <p:cBhvr>
                                        <p:cTn id="17" dur="1000"/>
                                        <p:tgtEl>
                                          <p:spTgt spid="19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9">
                                            <p:txEl>
                                              <p:pRg st="3" end="3"/>
                                            </p:txEl>
                                          </p:spTgt>
                                        </p:tgtEl>
                                        <p:attrNameLst>
                                          <p:attrName>style.visibility</p:attrName>
                                        </p:attrNameLst>
                                      </p:cBhvr>
                                      <p:to>
                                        <p:strVal val="visible"/>
                                      </p:to>
                                    </p:set>
                                    <p:animEffect transition="in" filter="fade">
                                      <p:cBhvr>
                                        <p:cTn id="22" dur="1000"/>
                                        <p:tgtEl>
                                          <p:spTgt spid="19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9">
                                            <p:txEl>
                                              <p:pRg st="4" end="4"/>
                                            </p:txEl>
                                          </p:spTgt>
                                        </p:tgtEl>
                                        <p:attrNameLst>
                                          <p:attrName>style.visibility</p:attrName>
                                        </p:attrNameLst>
                                      </p:cBhvr>
                                      <p:to>
                                        <p:strVal val="visible"/>
                                      </p:to>
                                    </p:set>
                                    <p:animEffect transition="in" filter="fade">
                                      <p:cBhvr>
                                        <p:cTn id="27" dur="1000"/>
                                        <p:tgtEl>
                                          <p:spTgt spid="19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9">
                                            <p:txEl>
                                              <p:pRg st="5" end="5"/>
                                            </p:txEl>
                                          </p:spTgt>
                                        </p:tgtEl>
                                        <p:attrNameLst>
                                          <p:attrName>style.visibility</p:attrName>
                                        </p:attrNameLst>
                                      </p:cBhvr>
                                      <p:to>
                                        <p:strVal val="visible"/>
                                      </p:to>
                                    </p:set>
                                    <p:animEffect transition="in" filter="fade">
                                      <p:cBhvr>
                                        <p:cTn id="32" dur="1000"/>
                                        <p:tgtEl>
                                          <p:spTgt spid="19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55"/>
          <p:cNvSpPr txBox="1">
            <a:spLocks noGrp="1"/>
          </p:cNvSpPr>
          <p:nvPr>
            <p:ph type="title"/>
          </p:nvPr>
        </p:nvSpPr>
        <p:spPr>
          <a:xfrm>
            <a:off x="944560" y="151594"/>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Debug Registers</a:t>
            </a:r>
            <a:endParaRPr b="1">
              <a:solidFill>
                <a:srgbClr val="2501BF"/>
              </a:solidFill>
              <a:latin typeface="Times New Roman"/>
              <a:ea typeface="Times New Roman"/>
              <a:cs typeface="Times New Roman"/>
              <a:sym typeface="Times New Roman"/>
            </a:endParaRPr>
          </a:p>
        </p:txBody>
      </p:sp>
      <p:pic>
        <p:nvPicPr>
          <p:cNvPr id="2010" name="Google Shape;2010;p255"/>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011" name="Google Shape;2011;p2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12" name="Google Shape;2012;p2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115</a:t>
            </a:fld>
            <a:endParaRPr/>
          </a:p>
        </p:txBody>
      </p:sp>
      <p:sp>
        <p:nvSpPr>
          <p:cNvPr id="2013" name="Google Shape;2013;p255"/>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014" name="Google Shape;2014;p255"/>
          <p:cNvSpPr txBox="1">
            <a:spLocks noGrp="1"/>
          </p:cNvSpPr>
          <p:nvPr>
            <p:ph type="body" idx="1"/>
          </p:nvPr>
        </p:nvSpPr>
        <p:spPr>
          <a:xfrm>
            <a:off x="773904" y="906811"/>
            <a:ext cx="4825857" cy="5128865"/>
          </a:xfrm>
          <a:prstGeom prst="rect">
            <a:avLst/>
          </a:prstGeom>
          <a:solidFill>
            <a:srgbClr val="F7CAAC"/>
          </a:solidFill>
          <a:ln w="19050" cap="flat" cmpd="sng">
            <a:solidFill>
              <a:srgbClr val="002060"/>
            </a:solidFill>
            <a:prstDash val="solid"/>
            <a:round/>
            <a:headEnd type="none" w="sm" len="sm"/>
            <a:tailEnd type="none" w="sm" len="sm"/>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3100">
                <a:solidFill>
                  <a:srgbClr val="C00000"/>
                </a:solidFill>
                <a:latin typeface="Times New Roman"/>
                <a:ea typeface="Times New Roman"/>
                <a:cs typeface="Times New Roman"/>
                <a:sym typeface="Times New Roman"/>
              </a:rPr>
              <a:t>DR0 </a:t>
            </a:r>
            <a:r>
              <a:rPr lang="en-US" sz="3100">
                <a:solidFill>
                  <a:srgbClr val="BF9000"/>
                </a:solidFill>
                <a:latin typeface="Times New Roman"/>
                <a:ea typeface="Times New Roman"/>
                <a:cs typeface="Times New Roman"/>
                <a:sym typeface="Times New Roman"/>
              </a:rPr>
              <a:t>through</a:t>
            </a:r>
            <a:r>
              <a:rPr lang="en-US" sz="3100">
                <a:solidFill>
                  <a:srgbClr val="C00000"/>
                </a:solidFill>
                <a:latin typeface="Times New Roman"/>
                <a:ea typeface="Times New Roman"/>
                <a:cs typeface="Times New Roman"/>
                <a:sym typeface="Times New Roman"/>
              </a:rPr>
              <a:t> DR7 </a:t>
            </a:r>
            <a:r>
              <a:rPr lang="en-US" sz="3100">
                <a:latin typeface="Times New Roman"/>
                <a:ea typeface="Times New Roman"/>
                <a:cs typeface="Times New Roman"/>
                <a:sym typeface="Times New Roman"/>
              </a:rPr>
              <a:t>are available for </a:t>
            </a:r>
            <a:r>
              <a:rPr lang="en-US" sz="3100" b="1">
                <a:latin typeface="Times New Roman"/>
                <a:ea typeface="Times New Roman"/>
                <a:cs typeface="Times New Roman"/>
                <a:sym typeface="Times New Roman"/>
              </a:rPr>
              <a:t>debugging </a:t>
            </a:r>
            <a:r>
              <a:rPr lang="en-US" sz="3100">
                <a:latin typeface="Times New Roman"/>
                <a:ea typeface="Times New Roman"/>
                <a:cs typeface="Times New Roman"/>
                <a:sym typeface="Times New Roman"/>
              </a:rPr>
              <a:t>and performance monitoring.</a:t>
            </a:r>
            <a:endParaRPr sz="3100">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3100" b="1">
                <a:latin typeface="Times New Roman"/>
                <a:ea typeface="Times New Roman"/>
                <a:cs typeface="Times New Roman"/>
                <a:sym typeface="Times New Roman"/>
              </a:rPr>
              <a:t>Holds</a:t>
            </a:r>
            <a:r>
              <a:rPr lang="en-US" sz="3100">
                <a:latin typeface="Times New Roman"/>
                <a:ea typeface="Times New Roman"/>
                <a:cs typeface="Times New Roman"/>
                <a:sym typeface="Times New Roman"/>
              </a:rPr>
              <a:t> address of memory or IO location called </a:t>
            </a:r>
            <a:r>
              <a:rPr lang="en-US" sz="3100" b="1">
                <a:solidFill>
                  <a:srgbClr val="C00000"/>
                </a:solidFill>
                <a:latin typeface="Times New Roman"/>
                <a:ea typeface="Times New Roman"/>
                <a:cs typeface="Times New Roman"/>
                <a:sym typeface="Times New Roman"/>
              </a:rPr>
              <a:t>Breakpoints</a:t>
            </a:r>
            <a:endParaRPr/>
          </a:p>
          <a:p>
            <a:pPr marL="457200" lvl="0" indent="-342900" algn="l" rtl="0">
              <a:lnSpc>
                <a:spcPct val="90000"/>
              </a:lnSpc>
              <a:spcBef>
                <a:spcPts val="1000"/>
              </a:spcBef>
              <a:spcAft>
                <a:spcPts val="0"/>
              </a:spcAft>
              <a:buSzPts val="1800"/>
              <a:buFont typeface="Noto Sans Symbols"/>
              <a:buChar char="⮚"/>
            </a:pPr>
            <a:r>
              <a:rPr lang="en-US" sz="3100">
                <a:latin typeface="Times New Roman"/>
                <a:ea typeface="Times New Roman"/>
                <a:cs typeface="Times New Roman"/>
                <a:sym typeface="Times New Roman"/>
              </a:rPr>
              <a:t>A debug exception occurs (#DB) when a </a:t>
            </a:r>
            <a:r>
              <a:rPr lang="en-US" sz="3100" b="1">
                <a:latin typeface="Times New Roman"/>
                <a:ea typeface="Times New Roman"/>
                <a:cs typeface="Times New Roman"/>
                <a:sym typeface="Times New Roman"/>
              </a:rPr>
              <a:t>memory or IO access</a:t>
            </a:r>
            <a:r>
              <a:rPr lang="en-US" sz="3100">
                <a:latin typeface="Times New Roman"/>
                <a:ea typeface="Times New Roman"/>
                <a:cs typeface="Times New Roman"/>
                <a:sym typeface="Times New Roman"/>
              </a:rPr>
              <a:t> is made to a breakpoint address. </a:t>
            </a:r>
            <a:endParaRPr/>
          </a:p>
          <a:p>
            <a:pPr marL="0" lvl="0" indent="0" algn="l" rtl="0">
              <a:lnSpc>
                <a:spcPct val="90000"/>
              </a:lnSpc>
              <a:spcBef>
                <a:spcPts val="1000"/>
              </a:spcBef>
              <a:spcAft>
                <a:spcPts val="0"/>
              </a:spcAft>
              <a:buSzPts val="1800"/>
              <a:buNone/>
            </a:pPr>
            <a:endParaRPr sz="3200">
              <a:latin typeface="Times New Roman"/>
              <a:ea typeface="Times New Roman"/>
              <a:cs typeface="Times New Roman"/>
              <a:sym typeface="Times New Roman"/>
            </a:endParaRPr>
          </a:p>
        </p:txBody>
      </p:sp>
      <p:pic>
        <p:nvPicPr>
          <p:cNvPr id="2015" name="Google Shape;2015;p255"/>
          <p:cNvPicPr preferRelativeResize="0"/>
          <p:nvPr/>
        </p:nvPicPr>
        <p:blipFill rotWithShape="1">
          <a:blip r:embed="rId4">
            <a:alphaModFix/>
          </a:blip>
          <a:srcRect/>
          <a:stretch/>
        </p:blipFill>
        <p:spPr>
          <a:xfrm>
            <a:off x="5820424" y="61717"/>
            <a:ext cx="5161901" cy="6431158"/>
          </a:xfrm>
          <a:prstGeom prst="rect">
            <a:avLst/>
          </a:prstGeom>
          <a:noFill/>
          <a:ln w="38100" cap="flat" cmpd="sng">
            <a:solidFill>
              <a:srgbClr val="002060"/>
            </a:solidFill>
            <a:prstDash val="solid"/>
            <a:round/>
            <a:headEnd type="none" w="sm" len="sm"/>
            <a:tailEnd type="none" w="sm" len="sm"/>
          </a:ln>
        </p:spPr>
      </p:pic>
      <p:sp>
        <p:nvSpPr>
          <p:cNvPr id="2016" name="Google Shape;2016;p255"/>
          <p:cNvSpPr/>
          <p:nvPr/>
        </p:nvSpPr>
        <p:spPr>
          <a:xfrm>
            <a:off x="6457950" y="3095625"/>
            <a:ext cx="3476625" cy="310515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7" name="Google Shape;2017;p255"/>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018" name="Google Shape;2018;p25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9" name="Google Shape;2019;p25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20" name="Google Shape;2020;p25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16"/>
                                        </p:tgtEl>
                                        <p:attrNameLst>
                                          <p:attrName>style.visibility</p:attrName>
                                        </p:attrNameLst>
                                      </p:cBhvr>
                                      <p:to>
                                        <p:strVal val="visible"/>
                                      </p:to>
                                    </p:set>
                                    <p:anim calcmode="lin" valueType="num">
                                      <p:cBhvr additive="base">
                                        <p:cTn id="7" dur="500"/>
                                        <p:tgtEl>
                                          <p:spTgt spid="2016"/>
                                        </p:tgtEl>
                                        <p:attrNameLst>
                                          <p:attrName>ppt_w</p:attrName>
                                        </p:attrNameLst>
                                      </p:cBhvr>
                                      <p:tavLst>
                                        <p:tav tm="0">
                                          <p:val>
                                            <p:strVal val="0"/>
                                          </p:val>
                                        </p:tav>
                                        <p:tav tm="100000">
                                          <p:val>
                                            <p:strVal val="#ppt_w"/>
                                          </p:val>
                                        </p:tav>
                                      </p:tavLst>
                                    </p:anim>
                                    <p:anim calcmode="lin" valueType="num">
                                      <p:cBhvr additive="base">
                                        <p:cTn id="8" dur="500"/>
                                        <p:tgtEl>
                                          <p:spTgt spid="201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15"/>
                                        </p:tgtEl>
                                        <p:attrNameLst>
                                          <p:attrName>style.visibility</p:attrName>
                                        </p:attrNameLst>
                                      </p:cBhvr>
                                      <p:to>
                                        <p:strVal val="visible"/>
                                      </p:to>
                                    </p:set>
                                    <p:anim calcmode="lin" valueType="num">
                                      <p:cBhvr additive="base">
                                        <p:cTn id="11" dur="500"/>
                                        <p:tgtEl>
                                          <p:spTgt spid="2015"/>
                                        </p:tgtEl>
                                        <p:attrNameLst>
                                          <p:attrName>ppt_w</p:attrName>
                                        </p:attrNameLst>
                                      </p:cBhvr>
                                      <p:tavLst>
                                        <p:tav tm="0">
                                          <p:val>
                                            <p:strVal val="0"/>
                                          </p:val>
                                        </p:tav>
                                        <p:tav tm="100000">
                                          <p:val>
                                            <p:strVal val="#ppt_w"/>
                                          </p:val>
                                        </p:tav>
                                      </p:tavLst>
                                    </p:anim>
                                    <p:anim calcmode="lin" valueType="num">
                                      <p:cBhvr additive="base">
                                        <p:cTn id="12" dur="500"/>
                                        <p:tgtEl>
                                          <p:spTgt spid="201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1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1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1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256"/>
          <p:cNvSpPr txBox="1">
            <a:spLocks noGrp="1"/>
          </p:cNvSpPr>
          <p:nvPr>
            <p:ph type="title"/>
          </p:nvPr>
        </p:nvSpPr>
        <p:spPr>
          <a:xfrm>
            <a:off x="4043524" y="85895"/>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2501BF"/>
                </a:solidFill>
                <a:latin typeface="Times New Roman"/>
                <a:ea typeface="Times New Roman"/>
                <a:cs typeface="Times New Roman"/>
                <a:sym typeface="Times New Roman"/>
              </a:rPr>
              <a:t>Data Types </a:t>
            </a:r>
            <a:endParaRPr sz="6000" b="1">
              <a:solidFill>
                <a:srgbClr val="2501BF"/>
              </a:solidFill>
              <a:latin typeface="Times New Roman"/>
              <a:ea typeface="Times New Roman"/>
              <a:cs typeface="Times New Roman"/>
              <a:sym typeface="Times New Roman"/>
            </a:endParaRPr>
          </a:p>
        </p:txBody>
      </p:sp>
      <p:pic>
        <p:nvPicPr>
          <p:cNvPr id="2026" name="Google Shape;2026;p256"/>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027" name="Google Shape;2027;p2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28" name="Google Shape;2028;p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116</a:t>
            </a:fld>
            <a:endParaRPr/>
          </a:p>
        </p:txBody>
      </p:sp>
      <p:sp>
        <p:nvSpPr>
          <p:cNvPr id="2029" name="Google Shape;2029;p256"/>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030" name="Google Shape;2030;p256"/>
          <p:cNvSpPr txBox="1">
            <a:spLocks noGrp="1"/>
          </p:cNvSpPr>
          <p:nvPr>
            <p:ph type="body" idx="1"/>
          </p:nvPr>
        </p:nvSpPr>
        <p:spPr>
          <a:xfrm>
            <a:off x="773905" y="816816"/>
            <a:ext cx="5129281" cy="5539534"/>
          </a:xfrm>
          <a:prstGeom prst="rect">
            <a:avLst/>
          </a:prstGeom>
          <a:noFill/>
          <a:ln w="19050" cap="flat" cmpd="sng">
            <a:solidFill>
              <a:srgbClr val="2501BF"/>
            </a:solidFill>
            <a:prstDash val="solid"/>
            <a:round/>
            <a:headEnd type="none" w="sm" len="sm"/>
            <a:tailEnd type="none" w="sm" len="sm"/>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000">
                <a:solidFill>
                  <a:srgbClr val="548135"/>
                </a:solidFill>
                <a:latin typeface="Times New Roman"/>
                <a:ea typeface="Times New Roman"/>
                <a:cs typeface="Times New Roman"/>
                <a:sym typeface="Times New Roman"/>
              </a:rPr>
              <a:t>Byte, word, doubleword and quadword are principal data types i.e </a:t>
            </a:r>
            <a:r>
              <a:rPr lang="en-US" sz="3000" b="1">
                <a:solidFill>
                  <a:srgbClr val="C00000"/>
                </a:solidFill>
                <a:latin typeface="Times New Roman"/>
                <a:ea typeface="Times New Roman"/>
                <a:cs typeface="Times New Roman"/>
                <a:sym typeface="Times New Roman"/>
              </a:rPr>
              <a:t>8 bit, 16, 32 and 64 bits.</a:t>
            </a:r>
            <a:endParaRPr/>
          </a:p>
          <a:p>
            <a:pPr marL="457200" lvl="0" indent="-342900" algn="just" rtl="0">
              <a:lnSpc>
                <a:spcPct val="90000"/>
              </a:lnSpc>
              <a:spcBef>
                <a:spcPts val="1000"/>
              </a:spcBef>
              <a:spcAft>
                <a:spcPts val="0"/>
              </a:spcAft>
              <a:buSzPts val="1800"/>
              <a:buChar char="•"/>
            </a:pPr>
            <a:r>
              <a:rPr lang="en-US" sz="3000">
                <a:latin typeface="Times New Roman"/>
                <a:ea typeface="Times New Roman"/>
                <a:cs typeface="Times New Roman"/>
                <a:sym typeface="Times New Roman"/>
              </a:rPr>
              <a:t>In case of any size, </a:t>
            </a:r>
            <a:r>
              <a:rPr lang="en-US" sz="3000" b="1">
                <a:latin typeface="Times New Roman"/>
                <a:ea typeface="Times New Roman"/>
                <a:cs typeface="Times New Roman"/>
                <a:sym typeface="Times New Roman"/>
              </a:rPr>
              <a:t>the lowest address</a:t>
            </a:r>
            <a:r>
              <a:rPr lang="en-US" sz="3000">
                <a:latin typeface="Times New Roman"/>
                <a:ea typeface="Times New Roman"/>
                <a:cs typeface="Times New Roman"/>
                <a:sym typeface="Times New Roman"/>
              </a:rPr>
              <a:t> is refereed always. </a:t>
            </a:r>
            <a:r>
              <a:rPr lang="en-US" sz="3000" b="1">
                <a:latin typeface="Times New Roman"/>
                <a:ea typeface="Times New Roman"/>
                <a:cs typeface="Times New Roman"/>
                <a:sym typeface="Times New Roman"/>
              </a:rPr>
              <a:t>Higher address </a:t>
            </a:r>
            <a:r>
              <a:rPr lang="en-US" sz="3000">
                <a:latin typeface="Times New Roman"/>
                <a:ea typeface="Times New Roman"/>
                <a:cs typeface="Times New Roman"/>
                <a:sym typeface="Times New Roman"/>
              </a:rPr>
              <a:t>are only used when </a:t>
            </a:r>
            <a:r>
              <a:rPr lang="en-US" sz="3000">
                <a:solidFill>
                  <a:srgbClr val="C00000"/>
                </a:solidFill>
                <a:latin typeface="Times New Roman"/>
                <a:ea typeface="Times New Roman"/>
                <a:cs typeface="Times New Roman"/>
                <a:sym typeface="Times New Roman"/>
              </a:rPr>
              <a:t>upper byte/word/double/quad</a:t>
            </a:r>
            <a:r>
              <a:rPr lang="en-US" sz="3000">
                <a:latin typeface="Times New Roman"/>
                <a:ea typeface="Times New Roman"/>
                <a:cs typeface="Times New Roman"/>
                <a:sym typeface="Times New Roman"/>
              </a:rPr>
              <a:t> is accessed </a:t>
            </a:r>
            <a:r>
              <a:rPr lang="en-US" sz="3000" b="1">
                <a:latin typeface="Times New Roman"/>
                <a:ea typeface="Times New Roman"/>
                <a:cs typeface="Times New Roman"/>
                <a:sym typeface="Times New Roman"/>
              </a:rPr>
              <a:t>separately</a:t>
            </a:r>
            <a:r>
              <a:rPr lang="en-US" sz="3000">
                <a:latin typeface="Times New Roman"/>
                <a:ea typeface="Times New Roman"/>
                <a:cs typeface="Times New Roman"/>
                <a:sym typeface="Times New Roman"/>
              </a:rPr>
              <a:t> from the lower or when individual bytes are being accessed. </a:t>
            </a:r>
            <a:endParaRPr/>
          </a:p>
          <a:p>
            <a:pPr marL="457200" lvl="0" indent="-228600" algn="just" rtl="0">
              <a:lnSpc>
                <a:spcPct val="90000"/>
              </a:lnSpc>
              <a:spcBef>
                <a:spcPts val="1000"/>
              </a:spcBef>
              <a:spcAft>
                <a:spcPts val="0"/>
              </a:spcAft>
              <a:buSzPts val="1800"/>
              <a:buNone/>
            </a:pPr>
            <a:endParaRPr sz="32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2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200">
              <a:latin typeface="Times New Roman"/>
              <a:ea typeface="Times New Roman"/>
              <a:cs typeface="Times New Roman"/>
              <a:sym typeface="Times New Roman"/>
            </a:endParaRPr>
          </a:p>
        </p:txBody>
      </p:sp>
      <p:pic>
        <p:nvPicPr>
          <p:cNvPr id="2031" name="Google Shape;2031;p256"/>
          <p:cNvPicPr preferRelativeResize="0"/>
          <p:nvPr/>
        </p:nvPicPr>
        <p:blipFill rotWithShape="1">
          <a:blip r:embed="rId4">
            <a:alphaModFix/>
          </a:blip>
          <a:srcRect/>
          <a:stretch/>
        </p:blipFill>
        <p:spPr>
          <a:xfrm>
            <a:off x="6085684" y="1068923"/>
            <a:ext cx="6059941" cy="5103278"/>
          </a:xfrm>
          <a:prstGeom prst="rect">
            <a:avLst/>
          </a:prstGeom>
          <a:noFill/>
          <a:ln w="190500" cap="sq" cmpd="sng">
            <a:solidFill>
              <a:srgbClr val="C55A11"/>
            </a:solidFill>
            <a:prstDash val="solid"/>
            <a:miter lim="800000"/>
            <a:headEnd type="none" w="sm" len="sm"/>
            <a:tailEnd type="none" w="sm" len="sm"/>
          </a:ln>
          <a:effectLst>
            <a:outerShdw blurRad="254000" algn="bl" rotWithShape="0">
              <a:srgbClr val="000000">
                <a:alpha val="42745"/>
              </a:srgbClr>
            </a:outerShdw>
          </a:effectLst>
        </p:spPr>
      </p:pic>
      <p:cxnSp>
        <p:nvCxnSpPr>
          <p:cNvPr id="2032" name="Google Shape;2032;p256"/>
          <p:cNvCxnSpPr/>
          <p:nvPr/>
        </p:nvCxnSpPr>
        <p:spPr>
          <a:xfrm rot="10800000" flipH="1">
            <a:off x="-23949" y="886040"/>
            <a:ext cx="12192000" cy="27709"/>
          </a:xfrm>
          <a:prstGeom prst="straightConnector1">
            <a:avLst/>
          </a:prstGeom>
          <a:noFill/>
          <a:ln w="9525" cap="flat" cmpd="sng">
            <a:solidFill>
              <a:srgbClr val="00B050"/>
            </a:solidFill>
            <a:prstDash val="solid"/>
            <a:round/>
            <a:headEnd type="none" w="sm" len="sm"/>
            <a:tailEnd type="none" w="sm" len="sm"/>
          </a:ln>
        </p:spPr>
      </p:cxnSp>
      <p:sp>
        <p:nvSpPr>
          <p:cNvPr id="2033" name="Google Shape;2033;p25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4" name="Google Shape;2034;p25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35" name="Google Shape;2035;p25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57"/>
          <p:cNvSpPr txBox="1">
            <a:spLocks noGrp="1"/>
          </p:cNvSpPr>
          <p:nvPr>
            <p:ph type="title"/>
          </p:nvPr>
        </p:nvSpPr>
        <p:spPr>
          <a:xfrm>
            <a:off x="944560" y="108753"/>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2501BF"/>
                </a:solidFill>
                <a:latin typeface="Times New Roman"/>
                <a:ea typeface="Times New Roman"/>
                <a:cs typeface="Times New Roman"/>
                <a:sym typeface="Times New Roman"/>
              </a:rPr>
              <a:t>Data Types </a:t>
            </a:r>
            <a:endParaRPr sz="6000" b="1">
              <a:solidFill>
                <a:srgbClr val="2501BF"/>
              </a:solidFill>
              <a:latin typeface="Times New Roman"/>
              <a:ea typeface="Times New Roman"/>
              <a:cs typeface="Times New Roman"/>
              <a:sym typeface="Times New Roman"/>
            </a:endParaRPr>
          </a:p>
        </p:txBody>
      </p:sp>
      <p:pic>
        <p:nvPicPr>
          <p:cNvPr id="2041" name="Google Shape;2041;p257"/>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042" name="Google Shape;2042;p2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43" name="Google Shape;2043;p2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117</a:t>
            </a:fld>
            <a:endParaRPr/>
          </a:p>
        </p:txBody>
      </p:sp>
      <p:sp>
        <p:nvSpPr>
          <p:cNvPr id="2044" name="Google Shape;2044;p257"/>
          <p:cNvSpPr txBox="1">
            <a:spLocks noGrp="1"/>
          </p:cNvSpPr>
          <p:nvPr>
            <p:ph type="ftr" idx="11"/>
          </p:nvPr>
        </p:nvSpPr>
        <p:spPr>
          <a:xfrm>
            <a:off x="3092162" y="6402387"/>
            <a:ext cx="533835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045" name="Google Shape;2045;p257"/>
          <p:cNvSpPr txBox="1">
            <a:spLocks noGrp="1"/>
          </p:cNvSpPr>
          <p:nvPr>
            <p:ph type="body" idx="1"/>
          </p:nvPr>
        </p:nvSpPr>
        <p:spPr>
          <a:xfrm>
            <a:off x="933674" y="952886"/>
            <a:ext cx="3575189" cy="3953965"/>
          </a:xfrm>
          <a:prstGeom prst="rect">
            <a:avLst/>
          </a:prstGeom>
          <a:noFill/>
          <a:ln w="571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4000"/>
              <a:t>Bytes, </a:t>
            </a:r>
            <a:endParaRPr sz="4000"/>
          </a:p>
          <a:p>
            <a:pPr marL="457200" lvl="0" indent="-342900" algn="l" rtl="0">
              <a:lnSpc>
                <a:spcPct val="90000"/>
              </a:lnSpc>
              <a:spcBef>
                <a:spcPts val="1000"/>
              </a:spcBef>
              <a:spcAft>
                <a:spcPts val="0"/>
              </a:spcAft>
              <a:buClr>
                <a:schemeClr val="dk1"/>
              </a:buClr>
              <a:buSzPts val="1800"/>
              <a:buChar char="•"/>
            </a:pPr>
            <a:r>
              <a:rPr lang="en-US" sz="4000"/>
              <a:t>Words,</a:t>
            </a:r>
            <a:endParaRPr/>
          </a:p>
          <a:p>
            <a:pPr marL="457200" lvl="0" indent="-342900" algn="l" rtl="0">
              <a:lnSpc>
                <a:spcPct val="90000"/>
              </a:lnSpc>
              <a:spcBef>
                <a:spcPts val="1000"/>
              </a:spcBef>
              <a:spcAft>
                <a:spcPts val="0"/>
              </a:spcAft>
              <a:buClr>
                <a:schemeClr val="dk1"/>
              </a:buClr>
              <a:buSzPts val="1800"/>
              <a:buChar char="•"/>
            </a:pPr>
            <a:r>
              <a:rPr lang="en-US" sz="4000"/>
              <a:t>Doublewords</a:t>
            </a:r>
            <a:endParaRPr/>
          </a:p>
          <a:p>
            <a:pPr marL="457200" lvl="0" indent="-342900" algn="l" rtl="0">
              <a:lnSpc>
                <a:spcPct val="90000"/>
              </a:lnSpc>
              <a:spcBef>
                <a:spcPts val="1000"/>
              </a:spcBef>
              <a:spcAft>
                <a:spcPts val="0"/>
              </a:spcAft>
              <a:buClr>
                <a:schemeClr val="dk1"/>
              </a:buClr>
              <a:buSzPts val="1800"/>
              <a:buChar char="•"/>
            </a:pPr>
            <a:r>
              <a:rPr lang="en-US" sz="4000"/>
              <a:t>Quadwords storage in Memory</a:t>
            </a:r>
            <a:endParaRPr sz="4000"/>
          </a:p>
        </p:txBody>
      </p:sp>
      <p:pic>
        <p:nvPicPr>
          <p:cNvPr id="2046" name="Google Shape;2046;p257"/>
          <p:cNvPicPr preferRelativeResize="0"/>
          <p:nvPr/>
        </p:nvPicPr>
        <p:blipFill rotWithShape="1">
          <a:blip r:embed="rId4">
            <a:alphaModFix/>
          </a:blip>
          <a:srcRect/>
          <a:stretch/>
        </p:blipFill>
        <p:spPr>
          <a:xfrm>
            <a:off x="4554583" y="146422"/>
            <a:ext cx="7552344" cy="6063448"/>
          </a:xfrm>
          <a:prstGeom prst="rect">
            <a:avLst/>
          </a:prstGeom>
          <a:noFill/>
          <a:ln w="19050" cap="flat" cmpd="sng">
            <a:solidFill>
              <a:srgbClr val="00B0F0"/>
            </a:solidFill>
            <a:prstDash val="solid"/>
            <a:round/>
            <a:headEnd type="none" w="sm" len="sm"/>
            <a:tailEnd type="none" w="sm" len="sm"/>
          </a:ln>
        </p:spPr>
      </p:pic>
      <p:cxnSp>
        <p:nvCxnSpPr>
          <p:cNvPr id="2047" name="Google Shape;2047;p257"/>
          <p:cNvCxnSpPr/>
          <p:nvPr/>
        </p:nvCxnSpPr>
        <p:spPr>
          <a:xfrm rot="10800000" flipH="1">
            <a:off x="45720" y="755712"/>
            <a:ext cx="12192000" cy="27709"/>
          </a:xfrm>
          <a:prstGeom prst="straightConnector1">
            <a:avLst/>
          </a:prstGeom>
          <a:noFill/>
          <a:ln w="9525" cap="flat" cmpd="sng">
            <a:solidFill>
              <a:srgbClr val="00B050"/>
            </a:solidFill>
            <a:prstDash val="solid"/>
            <a:round/>
            <a:headEnd type="none" w="sm" len="sm"/>
            <a:tailEnd type="none" w="sm" len="sm"/>
          </a:ln>
        </p:spPr>
      </p:cxnSp>
      <p:sp>
        <p:nvSpPr>
          <p:cNvPr id="2048" name="Google Shape;2048;p25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49" name="Google Shape;2049;p25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50" name="Google Shape;2050;p25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258"/>
          <p:cNvSpPr txBox="1">
            <a:spLocks noGrp="1"/>
          </p:cNvSpPr>
          <p:nvPr>
            <p:ph type="title"/>
          </p:nvPr>
        </p:nvSpPr>
        <p:spPr>
          <a:xfrm>
            <a:off x="4084320" y="278440"/>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Data Types </a:t>
            </a:r>
            <a:endParaRPr b="1">
              <a:solidFill>
                <a:srgbClr val="2501BF"/>
              </a:solidFill>
              <a:latin typeface="Times New Roman"/>
              <a:ea typeface="Times New Roman"/>
              <a:cs typeface="Times New Roman"/>
              <a:sym typeface="Times New Roman"/>
            </a:endParaRPr>
          </a:p>
        </p:txBody>
      </p:sp>
      <p:pic>
        <p:nvPicPr>
          <p:cNvPr id="2056" name="Google Shape;2056;p258"/>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057" name="Google Shape;2057;p2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58" name="Google Shape;2058;p2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118</a:t>
            </a:fld>
            <a:endParaRPr/>
          </a:p>
        </p:txBody>
      </p:sp>
      <p:sp>
        <p:nvSpPr>
          <p:cNvPr id="2059" name="Google Shape;2059;p258"/>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060" name="Google Shape;2060;p258"/>
          <p:cNvSpPr txBox="1">
            <a:spLocks noGrp="1"/>
          </p:cNvSpPr>
          <p:nvPr>
            <p:ph type="body" idx="1"/>
          </p:nvPr>
        </p:nvSpPr>
        <p:spPr>
          <a:xfrm>
            <a:off x="781049" y="1003259"/>
            <a:ext cx="10848975" cy="5167801"/>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just" rtl="0">
              <a:lnSpc>
                <a:spcPct val="90000"/>
              </a:lnSpc>
              <a:spcBef>
                <a:spcPts val="1000"/>
              </a:spcBef>
              <a:spcAft>
                <a:spcPts val="0"/>
              </a:spcAft>
              <a:buSzPct val="69498"/>
              <a:buChar char="•"/>
            </a:pPr>
            <a:r>
              <a:rPr lang="en-US" b="1">
                <a:latin typeface="Times New Roman"/>
                <a:ea typeface="Times New Roman"/>
                <a:cs typeface="Times New Roman"/>
                <a:sym typeface="Times New Roman"/>
              </a:rPr>
              <a:t>Integer -</a:t>
            </a:r>
            <a:r>
              <a:rPr lang="en-US">
                <a:solidFill>
                  <a:srgbClr val="C55A11"/>
                </a:solidFill>
                <a:latin typeface="Times New Roman"/>
                <a:ea typeface="Times New Roman"/>
                <a:cs typeface="Times New Roman"/>
                <a:sym typeface="Times New Roman"/>
              </a:rPr>
              <a:t> All operations assume a two's complement representation. </a:t>
            </a:r>
            <a:r>
              <a:rPr lang="en-US">
                <a:latin typeface="Times New Roman"/>
                <a:ea typeface="Times New Roman"/>
                <a:cs typeface="Times New Roman"/>
                <a:sym typeface="Times New Roman"/>
              </a:rPr>
              <a:t>MSB is used as sign bit. </a:t>
            </a:r>
            <a:r>
              <a:rPr lang="en-US">
                <a:solidFill>
                  <a:srgbClr val="C55A11"/>
                </a:solidFill>
                <a:latin typeface="Times New Roman"/>
                <a:ea typeface="Times New Roman"/>
                <a:cs typeface="Times New Roman"/>
                <a:sym typeface="Times New Roman"/>
              </a:rPr>
              <a:t>The value of an </a:t>
            </a:r>
            <a:r>
              <a:rPr lang="en-US">
                <a:solidFill>
                  <a:srgbClr val="C00000"/>
                </a:solidFill>
                <a:latin typeface="Times New Roman"/>
                <a:ea typeface="Times New Roman"/>
                <a:cs typeface="Times New Roman"/>
                <a:sym typeface="Times New Roman"/>
              </a:rPr>
              <a:t>8-bit integer </a:t>
            </a:r>
            <a:r>
              <a:rPr lang="en-US">
                <a:solidFill>
                  <a:srgbClr val="C55A11"/>
                </a:solidFill>
                <a:latin typeface="Times New Roman"/>
                <a:ea typeface="Times New Roman"/>
                <a:cs typeface="Times New Roman"/>
                <a:sym typeface="Times New Roman"/>
              </a:rPr>
              <a:t>is from </a:t>
            </a:r>
            <a:r>
              <a:rPr lang="en-US" b="1">
                <a:solidFill>
                  <a:srgbClr val="C00000"/>
                </a:solidFill>
                <a:latin typeface="Times New Roman"/>
                <a:ea typeface="Times New Roman"/>
                <a:cs typeface="Times New Roman"/>
                <a:sym typeface="Times New Roman"/>
              </a:rPr>
              <a:t>–128 to +127</a:t>
            </a:r>
            <a:r>
              <a:rPr lang="en-US">
                <a:solidFill>
                  <a:srgbClr val="C55A11"/>
                </a:solidFill>
                <a:latin typeface="Times New Roman"/>
                <a:ea typeface="Times New Roman"/>
                <a:cs typeface="Times New Roman"/>
                <a:sym typeface="Times New Roman"/>
              </a:rPr>
              <a:t>; a </a:t>
            </a:r>
            <a:r>
              <a:rPr lang="en-US">
                <a:solidFill>
                  <a:srgbClr val="C00000"/>
                </a:solidFill>
                <a:latin typeface="Times New Roman"/>
                <a:ea typeface="Times New Roman"/>
                <a:cs typeface="Times New Roman"/>
                <a:sym typeface="Times New Roman"/>
              </a:rPr>
              <a:t>16-bit integer</a:t>
            </a:r>
            <a:r>
              <a:rPr lang="en-US">
                <a:solidFill>
                  <a:srgbClr val="C55A11"/>
                </a:solidFill>
                <a:latin typeface="Times New Roman"/>
                <a:ea typeface="Times New Roman"/>
                <a:cs typeface="Times New Roman"/>
                <a:sym typeface="Times New Roman"/>
              </a:rPr>
              <a:t> from </a:t>
            </a:r>
            <a:r>
              <a:rPr lang="en-US" b="1">
                <a:solidFill>
                  <a:srgbClr val="C00000"/>
                </a:solidFill>
                <a:latin typeface="Times New Roman"/>
                <a:ea typeface="Times New Roman"/>
                <a:cs typeface="Times New Roman"/>
                <a:sym typeface="Times New Roman"/>
              </a:rPr>
              <a:t>–32,768 to +32,767</a:t>
            </a:r>
            <a:r>
              <a:rPr lang="en-US">
                <a:solidFill>
                  <a:srgbClr val="C55A11"/>
                </a:solidFill>
                <a:latin typeface="Times New Roman"/>
                <a:ea typeface="Times New Roman"/>
                <a:cs typeface="Times New Roman"/>
                <a:sym typeface="Times New Roman"/>
              </a:rPr>
              <a:t>; a </a:t>
            </a:r>
            <a:r>
              <a:rPr lang="en-US">
                <a:solidFill>
                  <a:srgbClr val="C00000"/>
                </a:solidFill>
                <a:latin typeface="Times New Roman"/>
                <a:ea typeface="Times New Roman"/>
                <a:cs typeface="Times New Roman"/>
                <a:sym typeface="Times New Roman"/>
              </a:rPr>
              <a:t>32-bit integer </a:t>
            </a:r>
            <a:r>
              <a:rPr lang="en-US" b="1">
                <a:solidFill>
                  <a:srgbClr val="C00000"/>
                </a:solidFill>
                <a:latin typeface="Times New Roman"/>
                <a:ea typeface="Times New Roman"/>
                <a:cs typeface="Times New Roman"/>
                <a:sym typeface="Times New Roman"/>
              </a:rPr>
              <a:t>from –231 to +231 –1</a:t>
            </a:r>
            <a:endParaRPr/>
          </a:p>
          <a:p>
            <a:pPr marL="457200" lvl="0" indent="-342900" algn="just" rtl="0">
              <a:lnSpc>
                <a:spcPct val="90000"/>
              </a:lnSpc>
              <a:spcBef>
                <a:spcPts val="1000"/>
              </a:spcBef>
              <a:spcAft>
                <a:spcPts val="0"/>
              </a:spcAft>
              <a:buSzPct val="69498"/>
              <a:buChar char="•"/>
            </a:pPr>
            <a:r>
              <a:rPr lang="en-US" b="1">
                <a:latin typeface="Times New Roman"/>
                <a:ea typeface="Times New Roman"/>
                <a:cs typeface="Times New Roman"/>
                <a:sym typeface="Times New Roman"/>
              </a:rPr>
              <a:t>Ordinal:</a:t>
            </a:r>
            <a:r>
              <a:rPr lang="en-US">
                <a:solidFill>
                  <a:srgbClr val="2E75B5"/>
                </a:solidFill>
                <a:latin typeface="Times New Roman"/>
                <a:ea typeface="Times New Roman"/>
                <a:cs typeface="Times New Roman"/>
                <a:sym typeface="Times New Roman"/>
              </a:rPr>
              <a:t> An </a:t>
            </a:r>
            <a:r>
              <a:rPr lang="en-US" b="1">
                <a:solidFill>
                  <a:srgbClr val="7F6000"/>
                </a:solidFill>
                <a:latin typeface="Times New Roman"/>
                <a:ea typeface="Times New Roman"/>
                <a:cs typeface="Times New Roman"/>
                <a:sym typeface="Times New Roman"/>
              </a:rPr>
              <a:t>unsigned</a:t>
            </a:r>
            <a:r>
              <a:rPr lang="en-US">
                <a:solidFill>
                  <a:srgbClr val="2E75B5"/>
                </a:solidFill>
                <a:latin typeface="Times New Roman"/>
                <a:ea typeface="Times New Roman"/>
                <a:cs typeface="Times New Roman"/>
                <a:sym typeface="Times New Roman"/>
              </a:rPr>
              <a:t> binary number contained the value of an </a:t>
            </a:r>
            <a:r>
              <a:rPr lang="en-US" b="1">
                <a:solidFill>
                  <a:srgbClr val="2E75B5"/>
                </a:solidFill>
                <a:latin typeface="Times New Roman"/>
                <a:ea typeface="Times New Roman"/>
                <a:cs typeface="Times New Roman"/>
                <a:sym typeface="Times New Roman"/>
              </a:rPr>
              <a:t>8-bit </a:t>
            </a:r>
            <a:r>
              <a:rPr lang="en-US">
                <a:solidFill>
                  <a:srgbClr val="2E75B5"/>
                </a:solidFill>
                <a:latin typeface="Times New Roman"/>
                <a:ea typeface="Times New Roman"/>
                <a:cs typeface="Times New Roman"/>
                <a:sym typeface="Times New Roman"/>
              </a:rPr>
              <a:t>ordinal is from </a:t>
            </a:r>
            <a:r>
              <a:rPr lang="en-US" b="1">
                <a:solidFill>
                  <a:srgbClr val="7F6000"/>
                </a:solidFill>
                <a:latin typeface="Times New Roman"/>
                <a:ea typeface="Times New Roman"/>
                <a:cs typeface="Times New Roman"/>
                <a:sym typeface="Times New Roman"/>
              </a:rPr>
              <a:t>0 to 255; </a:t>
            </a:r>
            <a:r>
              <a:rPr lang="en-US">
                <a:solidFill>
                  <a:srgbClr val="2E75B5"/>
                </a:solidFill>
                <a:latin typeface="Times New Roman"/>
                <a:ea typeface="Times New Roman"/>
                <a:cs typeface="Times New Roman"/>
                <a:sym typeface="Times New Roman"/>
              </a:rPr>
              <a:t>a </a:t>
            </a:r>
            <a:r>
              <a:rPr lang="en-US" b="1">
                <a:solidFill>
                  <a:srgbClr val="2E75B5"/>
                </a:solidFill>
                <a:latin typeface="Times New Roman"/>
                <a:ea typeface="Times New Roman"/>
                <a:cs typeface="Times New Roman"/>
                <a:sym typeface="Times New Roman"/>
              </a:rPr>
              <a:t>16-bit</a:t>
            </a:r>
            <a:r>
              <a:rPr lang="en-US">
                <a:solidFill>
                  <a:srgbClr val="2E75B5"/>
                </a:solidFill>
                <a:latin typeface="Times New Roman"/>
                <a:ea typeface="Times New Roman"/>
                <a:cs typeface="Times New Roman"/>
                <a:sym typeface="Times New Roman"/>
              </a:rPr>
              <a:t> ordinal from </a:t>
            </a:r>
            <a:r>
              <a:rPr lang="en-US" b="1">
                <a:solidFill>
                  <a:srgbClr val="7F6000"/>
                </a:solidFill>
                <a:latin typeface="Times New Roman"/>
                <a:ea typeface="Times New Roman"/>
                <a:cs typeface="Times New Roman"/>
                <a:sym typeface="Times New Roman"/>
              </a:rPr>
              <a:t>0 to 65,535</a:t>
            </a:r>
            <a:r>
              <a:rPr lang="en-US">
                <a:solidFill>
                  <a:srgbClr val="2E75B5"/>
                </a:solidFill>
                <a:latin typeface="Times New Roman"/>
                <a:ea typeface="Times New Roman"/>
                <a:cs typeface="Times New Roman"/>
                <a:sym typeface="Times New Roman"/>
              </a:rPr>
              <a:t>; a </a:t>
            </a:r>
            <a:r>
              <a:rPr lang="en-US" b="1">
                <a:solidFill>
                  <a:srgbClr val="2E75B5"/>
                </a:solidFill>
                <a:latin typeface="Times New Roman"/>
                <a:ea typeface="Times New Roman"/>
                <a:cs typeface="Times New Roman"/>
                <a:sym typeface="Times New Roman"/>
              </a:rPr>
              <a:t>32-bit</a:t>
            </a:r>
            <a:r>
              <a:rPr lang="en-US">
                <a:solidFill>
                  <a:srgbClr val="2E75B5"/>
                </a:solidFill>
                <a:latin typeface="Times New Roman"/>
                <a:ea typeface="Times New Roman"/>
                <a:cs typeface="Times New Roman"/>
                <a:sym typeface="Times New Roman"/>
              </a:rPr>
              <a:t> ordinal from </a:t>
            </a:r>
            <a:r>
              <a:rPr lang="en-US" b="1">
                <a:solidFill>
                  <a:srgbClr val="7F6000"/>
                </a:solidFill>
                <a:latin typeface="Times New Roman"/>
                <a:ea typeface="Times New Roman"/>
                <a:cs typeface="Times New Roman"/>
                <a:sym typeface="Times New Roman"/>
              </a:rPr>
              <a:t>0 to 2^32 – 1.</a:t>
            </a:r>
            <a:r>
              <a:rPr lang="en-US">
                <a:solidFill>
                  <a:srgbClr val="2E75B5"/>
                </a:solidFill>
                <a:latin typeface="Times New Roman"/>
                <a:ea typeface="Times New Roman"/>
                <a:cs typeface="Times New Roman"/>
                <a:sym typeface="Times New Roman"/>
              </a:rPr>
              <a:t> This is sometimes referred to as an </a:t>
            </a:r>
            <a:r>
              <a:rPr lang="en-US" b="1">
                <a:solidFill>
                  <a:srgbClr val="2E75B5"/>
                </a:solidFill>
                <a:latin typeface="Times New Roman"/>
                <a:ea typeface="Times New Roman"/>
                <a:cs typeface="Times New Roman"/>
                <a:sym typeface="Times New Roman"/>
              </a:rPr>
              <a:t>unsigned integer.</a:t>
            </a:r>
            <a:endParaRPr b="1">
              <a:solidFill>
                <a:srgbClr val="2E75B5"/>
              </a:solidFill>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ct val="69498"/>
              <a:buChar char="•"/>
            </a:pPr>
            <a:r>
              <a:rPr lang="en-US" b="1">
                <a:latin typeface="Times New Roman"/>
                <a:ea typeface="Times New Roman"/>
                <a:cs typeface="Times New Roman"/>
                <a:sym typeface="Times New Roman"/>
              </a:rPr>
              <a:t>BCD Integer: </a:t>
            </a:r>
            <a:r>
              <a:rPr lang="en-US">
                <a:solidFill>
                  <a:srgbClr val="C55A11"/>
                </a:solidFill>
                <a:latin typeface="Times New Roman"/>
                <a:ea typeface="Times New Roman"/>
                <a:cs typeface="Times New Roman"/>
                <a:sym typeface="Times New Roman"/>
              </a:rPr>
              <a:t>A representation of a binary-coded decimal (BCD) digit in the range </a:t>
            </a:r>
            <a:r>
              <a:rPr lang="en-US" b="1">
                <a:solidFill>
                  <a:srgbClr val="7F6000"/>
                </a:solidFill>
                <a:latin typeface="Times New Roman"/>
                <a:ea typeface="Times New Roman"/>
                <a:cs typeface="Times New Roman"/>
                <a:sym typeface="Times New Roman"/>
              </a:rPr>
              <a:t>0 through 9</a:t>
            </a:r>
            <a:r>
              <a:rPr lang="en-US">
                <a:solidFill>
                  <a:srgbClr val="C55A11"/>
                </a:solidFill>
                <a:latin typeface="Times New Roman"/>
                <a:ea typeface="Times New Roman"/>
                <a:cs typeface="Times New Roman"/>
                <a:sym typeface="Times New Roman"/>
              </a:rPr>
              <a:t>. Unpacked decimal numbers are stored as unsigned byte quantities.</a:t>
            </a:r>
            <a:endParaRPr/>
          </a:p>
          <a:p>
            <a:pPr marL="457200" lvl="0" indent="-342900" algn="just" rtl="0">
              <a:lnSpc>
                <a:spcPct val="90000"/>
              </a:lnSpc>
              <a:spcBef>
                <a:spcPts val="1000"/>
              </a:spcBef>
              <a:spcAft>
                <a:spcPts val="0"/>
              </a:spcAft>
              <a:buSzPct val="69498"/>
              <a:buChar char="•"/>
            </a:pPr>
            <a:r>
              <a:rPr lang="en-US" b="1">
                <a:latin typeface="Times New Roman"/>
                <a:ea typeface="Times New Roman"/>
                <a:cs typeface="Times New Roman"/>
                <a:sym typeface="Times New Roman"/>
              </a:rPr>
              <a:t>Packed BCD Integer: </a:t>
            </a:r>
            <a:r>
              <a:rPr lang="en-US">
                <a:solidFill>
                  <a:srgbClr val="2E75B5"/>
                </a:solidFill>
                <a:latin typeface="Times New Roman"/>
                <a:ea typeface="Times New Roman"/>
                <a:cs typeface="Times New Roman"/>
                <a:sym typeface="Times New Roman"/>
              </a:rPr>
              <a:t>A representation of binary-coded decimal digits, each in the range </a:t>
            </a:r>
            <a:r>
              <a:rPr lang="en-US" b="1">
                <a:solidFill>
                  <a:srgbClr val="7F6000"/>
                </a:solidFill>
                <a:latin typeface="Times New Roman"/>
                <a:ea typeface="Times New Roman"/>
                <a:cs typeface="Times New Roman"/>
                <a:sym typeface="Times New Roman"/>
              </a:rPr>
              <a:t>0 to 9. </a:t>
            </a:r>
            <a:r>
              <a:rPr lang="en-US">
                <a:solidFill>
                  <a:srgbClr val="2E75B5"/>
                </a:solidFill>
                <a:latin typeface="Times New Roman"/>
                <a:ea typeface="Times New Roman"/>
                <a:cs typeface="Times New Roman"/>
                <a:sym typeface="Times New Roman"/>
              </a:rPr>
              <a:t>One digit is stored in each </a:t>
            </a:r>
            <a:r>
              <a:rPr lang="en-US" b="1">
                <a:solidFill>
                  <a:srgbClr val="2E75B5"/>
                </a:solidFill>
                <a:latin typeface="Times New Roman"/>
                <a:ea typeface="Times New Roman"/>
                <a:cs typeface="Times New Roman"/>
                <a:sym typeface="Times New Roman"/>
              </a:rPr>
              <a:t>half-byte</a:t>
            </a:r>
            <a:r>
              <a:rPr lang="en-US">
                <a:solidFill>
                  <a:srgbClr val="2E75B5"/>
                </a:solidFill>
                <a:latin typeface="Times New Roman"/>
                <a:ea typeface="Times New Roman"/>
                <a:cs typeface="Times New Roman"/>
                <a:sym typeface="Times New Roman"/>
              </a:rPr>
              <a:t>, two digits in each byte. The digit in bits </a:t>
            </a:r>
            <a:r>
              <a:rPr lang="en-US" b="1">
                <a:solidFill>
                  <a:srgbClr val="C00000"/>
                </a:solidFill>
                <a:latin typeface="Times New Roman"/>
                <a:ea typeface="Times New Roman"/>
                <a:cs typeface="Times New Roman"/>
                <a:sym typeface="Times New Roman"/>
              </a:rPr>
              <a:t>4 to 7 </a:t>
            </a:r>
            <a:r>
              <a:rPr lang="en-US">
                <a:solidFill>
                  <a:srgbClr val="2E75B5"/>
                </a:solidFill>
                <a:latin typeface="Times New Roman"/>
                <a:ea typeface="Times New Roman"/>
                <a:cs typeface="Times New Roman"/>
                <a:sym typeface="Times New Roman"/>
              </a:rPr>
              <a:t>is </a:t>
            </a:r>
            <a:r>
              <a:rPr lang="en-US" b="1">
                <a:solidFill>
                  <a:srgbClr val="C00000"/>
                </a:solidFill>
                <a:latin typeface="Times New Roman"/>
                <a:ea typeface="Times New Roman"/>
                <a:cs typeface="Times New Roman"/>
                <a:sym typeface="Times New Roman"/>
              </a:rPr>
              <a:t>more significant </a:t>
            </a:r>
            <a:r>
              <a:rPr lang="en-US">
                <a:solidFill>
                  <a:srgbClr val="2E75B5"/>
                </a:solidFill>
                <a:latin typeface="Times New Roman"/>
                <a:ea typeface="Times New Roman"/>
                <a:cs typeface="Times New Roman"/>
                <a:sym typeface="Times New Roman"/>
              </a:rPr>
              <a:t>than the digit in bits 0 to 3. Values </a:t>
            </a:r>
            <a:r>
              <a:rPr lang="en-US" b="1">
                <a:solidFill>
                  <a:srgbClr val="2E75B5"/>
                </a:solidFill>
                <a:latin typeface="Times New Roman"/>
                <a:ea typeface="Times New Roman"/>
                <a:cs typeface="Times New Roman"/>
                <a:sym typeface="Times New Roman"/>
              </a:rPr>
              <a:t>0 to 9 are valid for a digit.</a:t>
            </a:r>
            <a:endParaRPr b="1">
              <a:solidFill>
                <a:srgbClr val="2E75B5"/>
              </a:solidFill>
              <a:latin typeface="Times New Roman"/>
              <a:ea typeface="Times New Roman"/>
              <a:cs typeface="Times New Roman"/>
              <a:sym typeface="Times New Roman"/>
            </a:endParaRPr>
          </a:p>
        </p:txBody>
      </p:sp>
      <p:cxnSp>
        <p:nvCxnSpPr>
          <p:cNvPr id="2061" name="Google Shape;2061;p258"/>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062" name="Google Shape;2062;p25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63" name="Google Shape;2063;p25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64" name="Google Shape;2064;p25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59"/>
          <p:cNvSpPr txBox="1">
            <a:spLocks noGrp="1"/>
          </p:cNvSpPr>
          <p:nvPr>
            <p:ph type="title"/>
          </p:nvPr>
        </p:nvSpPr>
        <p:spPr>
          <a:xfrm>
            <a:off x="4084320" y="278440"/>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Data Types </a:t>
            </a:r>
            <a:endParaRPr b="1">
              <a:solidFill>
                <a:srgbClr val="2501BF"/>
              </a:solidFill>
              <a:latin typeface="Times New Roman"/>
              <a:ea typeface="Times New Roman"/>
              <a:cs typeface="Times New Roman"/>
              <a:sym typeface="Times New Roman"/>
            </a:endParaRPr>
          </a:p>
        </p:txBody>
      </p:sp>
      <p:pic>
        <p:nvPicPr>
          <p:cNvPr id="2070" name="Google Shape;2070;p259"/>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071" name="Google Shape;2071;p2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72" name="Google Shape;2072;p2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119</a:t>
            </a:fld>
            <a:endParaRPr/>
          </a:p>
        </p:txBody>
      </p:sp>
      <p:sp>
        <p:nvSpPr>
          <p:cNvPr id="2073" name="Google Shape;2073;p259"/>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074" name="Google Shape;2074;p259"/>
          <p:cNvSpPr txBox="1">
            <a:spLocks noGrp="1"/>
          </p:cNvSpPr>
          <p:nvPr>
            <p:ph type="body" idx="1"/>
          </p:nvPr>
        </p:nvSpPr>
        <p:spPr>
          <a:xfrm>
            <a:off x="838200" y="984269"/>
            <a:ext cx="10515600" cy="5148263"/>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sz="2600" b="1">
                <a:latin typeface="Times New Roman"/>
                <a:ea typeface="Times New Roman"/>
                <a:cs typeface="Times New Roman"/>
                <a:sym typeface="Times New Roman"/>
              </a:rPr>
              <a:t>Near Pointer: </a:t>
            </a:r>
            <a:r>
              <a:rPr lang="en-US" sz="2600">
                <a:solidFill>
                  <a:srgbClr val="C55A11"/>
                </a:solidFill>
                <a:latin typeface="Times New Roman"/>
                <a:ea typeface="Times New Roman"/>
                <a:cs typeface="Times New Roman"/>
                <a:sym typeface="Times New Roman"/>
              </a:rPr>
              <a:t>A 32-bit effective address. A near pointer is an offset within a segment. Near pointers are used for all pointers in a </a:t>
            </a:r>
            <a:r>
              <a:rPr lang="en-US" sz="2600" b="1">
                <a:solidFill>
                  <a:srgbClr val="548135"/>
                </a:solidFill>
                <a:latin typeface="Times New Roman"/>
                <a:ea typeface="Times New Roman"/>
                <a:cs typeface="Times New Roman"/>
                <a:sym typeface="Times New Roman"/>
              </a:rPr>
              <a:t>flat memory model</a:t>
            </a:r>
            <a:r>
              <a:rPr lang="en-US" sz="2600">
                <a:solidFill>
                  <a:srgbClr val="C55A11"/>
                </a:solidFill>
                <a:latin typeface="Times New Roman"/>
                <a:ea typeface="Times New Roman"/>
                <a:cs typeface="Times New Roman"/>
                <a:sym typeface="Times New Roman"/>
              </a:rPr>
              <a:t>, or for references within a segment in a segmented model. </a:t>
            </a:r>
            <a:endParaRPr/>
          </a:p>
          <a:p>
            <a:pPr marL="457200" lvl="0" indent="-342900" algn="just" rtl="0">
              <a:lnSpc>
                <a:spcPct val="90000"/>
              </a:lnSpc>
              <a:spcBef>
                <a:spcPts val="1000"/>
              </a:spcBef>
              <a:spcAft>
                <a:spcPts val="0"/>
              </a:spcAft>
              <a:buSzPts val="1800"/>
              <a:buChar char="•"/>
            </a:pPr>
            <a:r>
              <a:rPr lang="en-US" sz="2600" b="1">
                <a:latin typeface="Times New Roman"/>
                <a:ea typeface="Times New Roman"/>
                <a:cs typeface="Times New Roman"/>
                <a:sym typeface="Times New Roman"/>
              </a:rPr>
              <a:t>Far Pointer: </a:t>
            </a:r>
            <a:r>
              <a:rPr lang="en-US" b="1">
                <a:solidFill>
                  <a:srgbClr val="C00000"/>
                </a:solidFill>
                <a:latin typeface="Times New Roman"/>
                <a:ea typeface="Times New Roman"/>
                <a:cs typeface="Times New Roman"/>
                <a:sym typeface="Times New Roman"/>
              </a:rPr>
              <a:t>A 48-bit logical address </a:t>
            </a:r>
            <a:r>
              <a:rPr lang="en-US">
                <a:solidFill>
                  <a:srgbClr val="2E75B5"/>
                </a:solidFill>
                <a:latin typeface="Times New Roman"/>
                <a:ea typeface="Times New Roman"/>
                <a:cs typeface="Times New Roman"/>
                <a:sym typeface="Times New Roman"/>
              </a:rPr>
              <a:t>consisting of a </a:t>
            </a:r>
            <a:r>
              <a:rPr lang="en-US" b="1">
                <a:solidFill>
                  <a:srgbClr val="002060"/>
                </a:solidFill>
                <a:latin typeface="Times New Roman"/>
                <a:ea typeface="Times New Roman"/>
                <a:cs typeface="Times New Roman"/>
                <a:sym typeface="Times New Roman"/>
              </a:rPr>
              <a:t>16-bit segment selector </a:t>
            </a:r>
            <a:r>
              <a:rPr lang="en-US">
                <a:solidFill>
                  <a:srgbClr val="2E75B5"/>
                </a:solidFill>
                <a:latin typeface="Times New Roman"/>
                <a:ea typeface="Times New Roman"/>
                <a:cs typeface="Times New Roman"/>
                <a:sym typeface="Times New Roman"/>
              </a:rPr>
              <a:t>and a </a:t>
            </a:r>
            <a:r>
              <a:rPr lang="en-US" b="1">
                <a:solidFill>
                  <a:srgbClr val="548135"/>
                </a:solidFill>
                <a:latin typeface="Times New Roman"/>
                <a:ea typeface="Times New Roman"/>
                <a:cs typeface="Times New Roman"/>
                <a:sym typeface="Times New Roman"/>
              </a:rPr>
              <a:t>32-bit offset. </a:t>
            </a:r>
            <a:r>
              <a:rPr lang="en-US">
                <a:solidFill>
                  <a:srgbClr val="2E75B5"/>
                </a:solidFill>
                <a:latin typeface="Times New Roman"/>
                <a:ea typeface="Times New Roman"/>
                <a:cs typeface="Times New Roman"/>
                <a:sym typeface="Times New Roman"/>
              </a:rPr>
              <a:t>Far pointers are used in a </a:t>
            </a:r>
            <a:r>
              <a:rPr lang="en-US" b="1">
                <a:solidFill>
                  <a:srgbClr val="2E75B5"/>
                </a:solidFill>
                <a:latin typeface="Times New Roman"/>
                <a:ea typeface="Times New Roman"/>
                <a:cs typeface="Times New Roman"/>
                <a:sym typeface="Times New Roman"/>
              </a:rPr>
              <a:t>segmented memory model to access other segments. </a:t>
            </a:r>
            <a:endParaRPr/>
          </a:p>
          <a:p>
            <a:pPr marL="457200" lvl="0" indent="-342900" algn="just" rtl="0">
              <a:lnSpc>
                <a:spcPct val="90000"/>
              </a:lnSpc>
              <a:spcBef>
                <a:spcPts val="1000"/>
              </a:spcBef>
              <a:spcAft>
                <a:spcPts val="0"/>
              </a:spcAft>
              <a:buSzPts val="1800"/>
              <a:buChar char="•"/>
            </a:pPr>
            <a:r>
              <a:rPr lang="en-US" sz="2600" b="1">
                <a:latin typeface="Times New Roman"/>
                <a:ea typeface="Times New Roman"/>
                <a:cs typeface="Times New Roman"/>
                <a:sym typeface="Times New Roman"/>
              </a:rPr>
              <a:t>Bit Field: </a:t>
            </a:r>
            <a:r>
              <a:rPr lang="en-US" sz="2600">
                <a:solidFill>
                  <a:srgbClr val="C55A11"/>
                </a:solidFill>
                <a:latin typeface="Times New Roman"/>
                <a:ea typeface="Times New Roman"/>
                <a:cs typeface="Times New Roman"/>
                <a:sym typeface="Times New Roman"/>
              </a:rPr>
              <a:t>A contiguous sequence of bits. A bit field can begin at any bit position of any byte and can contain up to 32 bits. </a:t>
            </a:r>
            <a:endParaRPr/>
          </a:p>
          <a:p>
            <a:pPr marL="457200" lvl="0" indent="-342900" algn="just" rtl="0">
              <a:lnSpc>
                <a:spcPct val="90000"/>
              </a:lnSpc>
              <a:spcBef>
                <a:spcPts val="1000"/>
              </a:spcBef>
              <a:spcAft>
                <a:spcPts val="0"/>
              </a:spcAft>
              <a:buSzPts val="1800"/>
              <a:buChar char="•"/>
            </a:pPr>
            <a:r>
              <a:rPr lang="en-US" sz="2600" b="1">
                <a:latin typeface="Times New Roman"/>
                <a:ea typeface="Times New Roman"/>
                <a:cs typeface="Times New Roman"/>
                <a:sym typeface="Times New Roman"/>
              </a:rPr>
              <a:t>Bit String: </a:t>
            </a:r>
            <a:r>
              <a:rPr lang="en-US">
                <a:solidFill>
                  <a:srgbClr val="2E75B5"/>
                </a:solidFill>
                <a:latin typeface="Times New Roman"/>
                <a:ea typeface="Times New Roman"/>
                <a:cs typeface="Times New Roman"/>
                <a:sym typeface="Times New Roman"/>
              </a:rPr>
              <a:t>A contiguous sequence of bits. A bit string can begin at any bit position of any byte and can contain up to </a:t>
            </a:r>
            <a:r>
              <a:rPr lang="en-US" b="1">
                <a:solidFill>
                  <a:srgbClr val="2E75B5"/>
                </a:solidFill>
                <a:latin typeface="Times New Roman"/>
                <a:ea typeface="Times New Roman"/>
                <a:cs typeface="Times New Roman"/>
                <a:sym typeface="Times New Roman"/>
              </a:rPr>
              <a:t>23^2– 1 </a:t>
            </a:r>
            <a:r>
              <a:rPr lang="en-US">
                <a:solidFill>
                  <a:srgbClr val="2E75B5"/>
                </a:solidFill>
                <a:latin typeface="Times New Roman"/>
                <a:ea typeface="Times New Roman"/>
                <a:cs typeface="Times New Roman"/>
                <a:sym typeface="Times New Roman"/>
              </a:rPr>
              <a:t>bits.</a:t>
            </a:r>
            <a:endParaRPr/>
          </a:p>
          <a:p>
            <a:pPr marL="457200" lvl="0" indent="-342900" algn="just" rtl="0">
              <a:lnSpc>
                <a:spcPct val="90000"/>
              </a:lnSpc>
              <a:spcBef>
                <a:spcPts val="1000"/>
              </a:spcBef>
              <a:spcAft>
                <a:spcPts val="0"/>
              </a:spcAft>
              <a:buSzPts val="1800"/>
              <a:buChar char="•"/>
            </a:pPr>
            <a:r>
              <a:rPr lang="en-US" sz="2600" b="1">
                <a:latin typeface="Times New Roman"/>
                <a:ea typeface="Times New Roman"/>
                <a:cs typeface="Times New Roman"/>
                <a:sym typeface="Times New Roman"/>
              </a:rPr>
              <a:t>Byte String: </a:t>
            </a:r>
            <a:r>
              <a:rPr lang="en-US" sz="2600">
                <a:solidFill>
                  <a:srgbClr val="C55A11"/>
                </a:solidFill>
                <a:latin typeface="Times New Roman"/>
                <a:ea typeface="Times New Roman"/>
                <a:cs typeface="Times New Roman"/>
                <a:sym typeface="Times New Roman"/>
              </a:rPr>
              <a:t>A contiguous sequence of bytes, words, or doublewords. A string can contain from zero to 2^32 – 1 bytes (4 gigabytes). </a:t>
            </a:r>
            <a:endParaRPr sz="2600">
              <a:solidFill>
                <a:srgbClr val="C55A11"/>
              </a:solidFill>
              <a:latin typeface="Times New Roman"/>
              <a:ea typeface="Times New Roman"/>
              <a:cs typeface="Times New Roman"/>
              <a:sym typeface="Times New Roman"/>
            </a:endParaRPr>
          </a:p>
        </p:txBody>
      </p:sp>
      <p:cxnSp>
        <p:nvCxnSpPr>
          <p:cNvPr id="2075" name="Google Shape;2075;p259"/>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076" name="Google Shape;2076;p25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77" name="Google Shape;2077;p25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78" name="Google Shape;2078;p25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4">
                                            <p:txEl>
                                              <p:pRg st="0" end="0"/>
                                            </p:txEl>
                                          </p:spTgt>
                                        </p:tgtEl>
                                        <p:attrNameLst>
                                          <p:attrName>style.visibility</p:attrName>
                                        </p:attrNameLst>
                                      </p:cBhvr>
                                      <p:to>
                                        <p:strVal val="visible"/>
                                      </p:to>
                                    </p:set>
                                    <p:animEffect transition="in" filter="fade">
                                      <p:cBhvr>
                                        <p:cTn id="7" dur="1000"/>
                                        <p:tgtEl>
                                          <p:spTgt spid="2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4">
                                            <p:txEl>
                                              <p:pRg st="1" end="1"/>
                                            </p:txEl>
                                          </p:spTgt>
                                        </p:tgtEl>
                                        <p:attrNameLst>
                                          <p:attrName>style.visibility</p:attrName>
                                        </p:attrNameLst>
                                      </p:cBhvr>
                                      <p:to>
                                        <p:strVal val="visible"/>
                                      </p:to>
                                    </p:set>
                                    <p:animEffect transition="in" filter="fade">
                                      <p:cBhvr>
                                        <p:cTn id="12" dur="1000"/>
                                        <p:tgtEl>
                                          <p:spTgt spid="2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4">
                                            <p:txEl>
                                              <p:pRg st="2" end="2"/>
                                            </p:txEl>
                                          </p:spTgt>
                                        </p:tgtEl>
                                        <p:attrNameLst>
                                          <p:attrName>style.visibility</p:attrName>
                                        </p:attrNameLst>
                                      </p:cBhvr>
                                      <p:to>
                                        <p:strVal val="visible"/>
                                      </p:to>
                                    </p:set>
                                    <p:animEffect transition="in" filter="fade">
                                      <p:cBhvr>
                                        <p:cTn id="17" dur="1000"/>
                                        <p:tgtEl>
                                          <p:spTgt spid="2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4">
                                            <p:txEl>
                                              <p:pRg st="3" end="3"/>
                                            </p:txEl>
                                          </p:spTgt>
                                        </p:tgtEl>
                                        <p:attrNameLst>
                                          <p:attrName>style.visibility</p:attrName>
                                        </p:attrNameLst>
                                      </p:cBhvr>
                                      <p:to>
                                        <p:strVal val="visible"/>
                                      </p:to>
                                    </p:set>
                                    <p:animEffect transition="in" filter="fade">
                                      <p:cBhvr>
                                        <p:cTn id="22" dur="1000"/>
                                        <p:tgtEl>
                                          <p:spTgt spid="2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74">
                                            <p:txEl>
                                              <p:pRg st="4" end="4"/>
                                            </p:txEl>
                                          </p:spTgt>
                                        </p:tgtEl>
                                        <p:attrNameLst>
                                          <p:attrName>style.visibility</p:attrName>
                                        </p:attrNameLst>
                                      </p:cBhvr>
                                      <p:to>
                                        <p:strVal val="visible"/>
                                      </p:to>
                                    </p:set>
                                    <p:animEffect transition="in" filter="fade">
                                      <p:cBhvr>
                                        <p:cTn id="27" dur="1000"/>
                                        <p:tgtEl>
                                          <p:spTgt spid="20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51"/>
          <p:cNvSpPr txBox="1">
            <a:spLocks noGrp="1"/>
          </p:cNvSpPr>
          <p:nvPr>
            <p:ph type="title"/>
          </p:nvPr>
        </p:nvSpPr>
        <p:spPr>
          <a:xfrm>
            <a:off x="1244596" y="130996"/>
            <a:ext cx="9529763" cy="75287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33333"/>
              <a:buNone/>
            </a:pPr>
            <a:r>
              <a:rPr lang="en-US" sz="6000" b="1">
                <a:solidFill>
                  <a:srgbClr val="C00000"/>
                </a:solidFill>
                <a:latin typeface="Times New Roman"/>
                <a:ea typeface="Times New Roman"/>
                <a:cs typeface="Times New Roman"/>
                <a:sym typeface="Times New Roman"/>
              </a:rPr>
              <a:t>Pentium Processor</a:t>
            </a:r>
            <a:endParaRPr sz="6000" b="1">
              <a:solidFill>
                <a:srgbClr val="C00000"/>
              </a:solidFill>
              <a:latin typeface="Times New Roman"/>
              <a:ea typeface="Times New Roman"/>
              <a:cs typeface="Times New Roman"/>
              <a:sym typeface="Times New Roman"/>
            </a:endParaRPr>
          </a:p>
        </p:txBody>
      </p:sp>
      <p:sp>
        <p:nvSpPr>
          <p:cNvPr id="268" name="Google Shape;268;p151"/>
          <p:cNvSpPr txBox="1">
            <a:spLocks noGrp="1"/>
          </p:cNvSpPr>
          <p:nvPr>
            <p:ph type="body" idx="1"/>
          </p:nvPr>
        </p:nvSpPr>
        <p:spPr>
          <a:xfrm>
            <a:off x="830263" y="1435100"/>
            <a:ext cx="10503409" cy="4414761"/>
          </a:xfrm>
          <a:prstGeom prst="rect">
            <a:avLst/>
          </a:prstGeom>
          <a:noFill/>
          <a:ln>
            <a:noFill/>
          </a:ln>
        </p:spPr>
        <p:txBody>
          <a:bodyPr spcFirstLastPara="1" wrap="square" lIns="91425" tIns="45700" rIns="91425" bIns="45700" anchor="t" anchorCtr="0">
            <a:normAutofit/>
          </a:bodyPr>
          <a:lstStyle/>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a:p>
        </p:txBody>
      </p:sp>
      <p:sp>
        <p:nvSpPr>
          <p:cNvPr id="269" name="Google Shape;269;p151"/>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11/15/2021</a:t>
            </a:r>
            <a:endParaRPr sz="1050" b="1">
              <a:solidFill>
                <a:schemeClr val="dk1"/>
              </a:solidFill>
              <a:latin typeface="Times New Roman"/>
              <a:ea typeface="Times New Roman"/>
              <a:cs typeface="Times New Roman"/>
              <a:sym typeface="Times New Roman"/>
            </a:endParaRPr>
          </a:p>
        </p:txBody>
      </p:sp>
      <p:sp>
        <p:nvSpPr>
          <p:cNvPr id="270" name="Google Shape;270;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12</a:t>
            </a:fld>
            <a:endParaRPr sz="1200">
              <a:solidFill>
                <a:schemeClr val="dk1"/>
              </a:solidFill>
              <a:latin typeface="Times New Roman"/>
              <a:ea typeface="Times New Roman"/>
              <a:cs typeface="Times New Roman"/>
              <a:sym typeface="Times New Roman"/>
            </a:endParaRPr>
          </a:p>
        </p:txBody>
      </p:sp>
      <p:pic>
        <p:nvPicPr>
          <p:cNvPr id="271" name="Google Shape;271;p151"/>
          <p:cNvPicPr preferRelativeResize="0"/>
          <p:nvPr/>
        </p:nvPicPr>
        <p:blipFill rotWithShape="1">
          <a:blip r:embed="rId3">
            <a:alphaModFix/>
          </a:blip>
          <a:srcRect/>
          <a:stretch/>
        </p:blipFill>
        <p:spPr>
          <a:xfrm>
            <a:off x="31575" y="159419"/>
            <a:ext cx="724508" cy="654774"/>
          </a:xfrm>
          <a:prstGeom prst="rect">
            <a:avLst/>
          </a:prstGeom>
          <a:noFill/>
          <a:ln>
            <a:noFill/>
          </a:ln>
        </p:spPr>
      </p:pic>
      <p:sp>
        <p:nvSpPr>
          <p:cNvPr id="272" name="Google Shape;272;p151" descr="Intel Un-Discontinues Pentium G3420 'Haswell' CPU"/>
          <p:cNvSpPr/>
          <p:nvPr/>
        </p:nvSpPr>
        <p:spPr>
          <a:xfrm>
            <a:off x="1465263" y="2735215"/>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 name="Google Shape;273;p151" descr="Intel Un-Discontinues Pentium G3420 'Haswell' CPU"/>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74" name="Google Shape;274;p151"/>
          <p:cNvPicPr preferRelativeResize="0"/>
          <p:nvPr/>
        </p:nvPicPr>
        <p:blipFill rotWithShape="1">
          <a:blip r:embed="rId4">
            <a:alphaModFix/>
          </a:blip>
          <a:srcRect/>
          <a:stretch/>
        </p:blipFill>
        <p:spPr>
          <a:xfrm>
            <a:off x="1007683" y="1073322"/>
            <a:ext cx="4751672" cy="5073745"/>
          </a:xfrm>
          <a:prstGeom prst="rect">
            <a:avLst/>
          </a:prstGeom>
          <a:noFill/>
          <a:ln>
            <a:noFill/>
          </a:ln>
        </p:spPr>
      </p:pic>
      <p:pic>
        <p:nvPicPr>
          <p:cNvPr id="275" name="Google Shape;275;p151"/>
          <p:cNvPicPr preferRelativeResize="0"/>
          <p:nvPr/>
        </p:nvPicPr>
        <p:blipFill rotWithShape="1">
          <a:blip r:embed="rId5">
            <a:alphaModFix/>
          </a:blip>
          <a:srcRect/>
          <a:stretch/>
        </p:blipFill>
        <p:spPr>
          <a:xfrm>
            <a:off x="5966316" y="1073322"/>
            <a:ext cx="5756672" cy="5073745"/>
          </a:xfrm>
          <a:prstGeom prst="rect">
            <a:avLst/>
          </a:prstGeom>
          <a:noFill/>
          <a:ln>
            <a:noFill/>
          </a:ln>
        </p:spPr>
      </p:pic>
      <p:cxnSp>
        <p:nvCxnSpPr>
          <p:cNvPr id="276" name="Google Shape;276;p151"/>
          <p:cNvCxnSpPr/>
          <p:nvPr/>
        </p:nvCxnSpPr>
        <p:spPr>
          <a:xfrm rot="10800000" flipH="1">
            <a:off x="-18269" y="929903"/>
            <a:ext cx="12192000" cy="27709"/>
          </a:xfrm>
          <a:prstGeom prst="straightConnector1">
            <a:avLst/>
          </a:prstGeom>
          <a:noFill/>
          <a:ln w="9525" cap="flat" cmpd="sng">
            <a:solidFill>
              <a:srgbClr val="00B050"/>
            </a:solidFill>
            <a:prstDash val="solid"/>
            <a:round/>
            <a:headEnd type="none" w="sm" len="sm"/>
            <a:tailEnd type="none" w="sm" len="sm"/>
          </a:ln>
        </p:spPr>
      </p:cxnSp>
      <p:sp>
        <p:nvSpPr>
          <p:cNvPr id="277" name="Google Shape;277;p15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78" name="Google Shape;278;p15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79" name="Google Shape;279;p15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80" name="Google Shape;280;p151"/>
          <p:cNvSpPr txBox="1">
            <a:spLocks noGrp="1"/>
          </p:cNvSpPr>
          <p:nvPr>
            <p:ph type="ftr" idx="11"/>
          </p:nvPr>
        </p:nvSpPr>
        <p:spPr>
          <a:xfrm>
            <a:off x="3383519" y="6402387"/>
            <a:ext cx="56318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260"/>
          <p:cNvSpPr txBox="1">
            <a:spLocks noGrp="1"/>
          </p:cNvSpPr>
          <p:nvPr>
            <p:ph type="title"/>
          </p:nvPr>
        </p:nvSpPr>
        <p:spPr>
          <a:xfrm>
            <a:off x="4084320" y="278440"/>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Addressing Modes</a:t>
            </a:r>
            <a:endParaRPr b="1">
              <a:solidFill>
                <a:srgbClr val="2501BF"/>
              </a:solidFill>
              <a:latin typeface="Times New Roman"/>
              <a:ea typeface="Times New Roman"/>
              <a:cs typeface="Times New Roman"/>
              <a:sym typeface="Times New Roman"/>
            </a:endParaRPr>
          </a:p>
        </p:txBody>
      </p:sp>
      <p:pic>
        <p:nvPicPr>
          <p:cNvPr id="2084" name="Google Shape;2084;p260"/>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085" name="Google Shape;2085;p2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86" name="Google Shape;2086;p2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120</a:t>
            </a:fld>
            <a:endParaRPr/>
          </a:p>
        </p:txBody>
      </p:sp>
      <p:sp>
        <p:nvSpPr>
          <p:cNvPr id="2087" name="Google Shape;2087;p260"/>
          <p:cNvSpPr txBox="1">
            <a:spLocks noGrp="1"/>
          </p:cNvSpPr>
          <p:nvPr>
            <p:ph type="ftr" idx="11"/>
          </p:nvPr>
        </p:nvSpPr>
        <p:spPr>
          <a:xfrm>
            <a:off x="2682240" y="6356349"/>
            <a:ext cx="664899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2088" name="Google Shape;2088;p260"/>
          <p:cNvPicPr preferRelativeResize="0">
            <a:picLocks noGrp="1"/>
          </p:cNvPicPr>
          <p:nvPr>
            <p:ph type="body" idx="1"/>
          </p:nvPr>
        </p:nvPicPr>
        <p:blipFill rotWithShape="1">
          <a:blip r:embed="rId4">
            <a:alphaModFix/>
          </a:blip>
          <a:srcRect/>
          <a:stretch/>
        </p:blipFill>
        <p:spPr>
          <a:xfrm>
            <a:off x="1974671" y="983086"/>
            <a:ext cx="8334097" cy="5315929"/>
          </a:xfrm>
          <a:prstGeom prst="rect">
            <a:avLst/>
          </a:prstGeom>
          <a:noFill/>
          <a:ln w="57150" cap="flat" cmpd="sng">
            <a:solidFill>
              <a:srgbClr val="00B050"/>
            </a:solidFill>
            <a:prstDash val="solid"/>
            <a:round/>
            <a:headEnd type="none" w="sm" len="sm"/>
            <a:tailEnd type="none" w="sm" len="sm"/>
          </a:ln>
        </p:spPr>
      </p:pic>
      <p:cxnSp>
        <p:nvCxnSpPr>
          <p:cNvPr id="2089" name="Google Shape;2089;p260"/>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090" name="Google Shape;2090;p26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91" name="Google Shape;2091;p26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092" name="Google Shape;2092;p2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261"/>
          <p:cNvSpPr txBox="1">
            <a:spLocks noGrp="1"/>
          </p:cNvSpPr>
          <p:nvPr>
            <p:ph type="title"/>
          </p:nvPr>
        </p:nvSpPr>
        <p:spPr>
          <a:xfrm>
            <a:off x="838200" y="365125"/>
            <a:ext cx="10515600" cy="5717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50000"/>
              <a:buNone/>
            </a:pPr>
            <a:r>
              <a:rPr lang="en-US" sz="4000" b="1">
                <a:solidFill>
                  <a:srgbClr val="2501BF"/>
                </a:solidFill>
                <a:latin typeface="Times New Roman"/>
                <a:ea typeface="Times New Roman"/>
                <a:cs typeface="Times New Roman"/>
                <a:sym typeface="Times New Roman"/>
              </a:rPr>
              <a:t>Addressing Mode with Example </a:t>
            </a:r>
            <a:endParaRPr sz="4000" b="1">
              <a:solidFill>
                <a:srgbClr val="2501BF"/>
              </a:solidFill>
              <a:latin typeface="Times New Roman"/>
              <a:ea typeface="Times New Roman"/>
              <a:cs typeface="Times New Roman"/>
              <a:sym typeface="Times New Roman"/>
            </a:endParaRPr>
          </a:p>
        </p:txBody>
      </p:sp>
      <p:sp>
        <p:nvSpPr>
          <p:cNvPr id="2098" name="Google Shape;2098;p2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099" name="Google Shape;2099;p2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00" name="Google Shape;2100;p2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121</a:t>
            </a:fld>
            <a:endParaRPr/>
          </a:p>
        </p:txBody>
      </p:sp>
      <p:pic>
        <p:nvPicPr>
          <p:cNvPr id="2101" name="Google Shape;2101;p261"/>
          <p:cNvPicPr preferRelativeResize="0"/>
          <p:nvPr/>
        </p:nvPicPr>
        <p:blipFill rotWithShape="1">
          <a:blip r:embed="rId3">
            <a:alphaModFix/>
          </a:blip>
          <a:srcRect/>
          <a:stretch/>
        </p:blipFill>
        <p:spPr>
          <a:xfrm>
            <a:off x="0" y="0"/>
            <a:ext cx="838200" cy="757523"/>
          </a:xfrm>
          <a:prstGeom prst="rect">
            <a:avLst/>
          </a:prstGeom>
          <a:noFill/>
          <a:ln>
            <a:noFill/>
          </a:ln>
        </p:spPr>
      </p:pic>
      <p:pic>
        <p:nvPicPr>
          <p:cNvPr id="2102" name="Google Shape;2102;p261"/>
          <p:cNvPicPr preferRelativeResize="0">
            <a:picLocks noGrp="1"/>
          </p:cNvPicPr>
          <p:nvPr>
            <p:ph type="body" idx="1"/>
          </p:nvPr>
        </p:nvPicPr>
        <p:blipFill rotWithShape="1">
          <a:blip r:embed="rId4">
            <a:alphaModFix/>
          </a:blip>
          <a:srcRect/>
          <a:stretch/>
        </p:blipFill>
        <p:spPr>
          <a:xfrm>
            <a:off x="944560" y="1028303"/>
            <a:ext cx="10916514" cy="5143898"/>
          </a:xfrm>
          <a:prstGeom prst="rect">
            <a:avLst/>
          </a:prstGeom>
          <a:noFill/>
          <a:ln w="57150" cap="flat" cmpd="sng">
            <a:solidFill>
              <a:srgbClr val="C55A11"/>
            </a:solidFill>
            <a:prstDash val="solid"/>
            <a:round/>
            <a:headEnd type="none" w="sm" len="sm"/>
            <a:tailEnd type="none" w="sm" len="sm"/>
          </a:ln>
        </p:spPr>
      </p:pic>
      <p:cxnSp>
        <p:nvCxnSpPr>
          <p:cNvPr id="2103" name="Google Shape;2103;p261"/>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104" name="Google Shape;2104;p26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05" name="Google Shape;2105;p26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06" name="Google Shape;2106;p26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62"/>
          <p:cNvSpPr txBox="1">
            <a:spLocks noGrp="1"/>
          </p:cNvSpPr>
          <p:nvPr>
            <p:ph type="title"/>
          </p:nvPr>
        </p:nvSpPr>
        <p:spPr>
          <a:xfrm>
            <a:off x="838200" y="365125"/>
            <a:ext cx="10515600" cy="5717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r>
              <a:rPr lang="en-US" sz="4400" b="1">
                <a:solidFill>
                  <a:srgbClr val="2501BF"/>
                </a:solidFill>
                <a:latin typeface="Times New Roman"/>
                <a:ea typeface="Times New Roman"/>
                <a:cs typeface="Times New Roman"/>
                <a:sym typeface="Times New Roman"/>
              </a:rPr>
              <a:t>Addressing mode with example </a:t>
            </a:r>
            <a:endParaRPr/>
          </a:p>
        </p:txBody>
      </p:sp>
      <p:sp>
        <p:nvSpPr>
          <p:cNvPr id="2112" name="Google Shape;2112;p2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113" name="Google Shape;2113;p2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14" name="Google Shape;2114;p2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122</a:t>
            </a:fld>
            <a:endParaRPr/>
          </a:p>
        </p:txBody>
      </p:sp>
      <p:pic>
        <p:nvPicPr>
          <p:cNvPr id="2115" name="Google Shape;2115;p262"/>
          <p:cNvPicPr preferRelativeResize="0"/>
          <p:nvPr/>
        </p:nvPicPr>
        <p:blipFill rotWithShape="1">
          <a:blip r:embed="rId3">
            <a:alphaModFix/>
          </a:blip>
          <a:srcRect/>
          <a:stretch/>
        </p:blipFill>
        <p:spPr>
          <a:xfrm>
            <a:off x="0" y="0"/>
            <a:ext cx="838200" cy="757523"/>
          </a:xfrm>
          <a:prstGeom prst="rect">
            <a:avLst/>
          </a:prstGeom>
          <a:noFill/>
          <a:ln>
            <a:noFill/>
          </a:ln>
        </p:spPr>
      </p:pic>
      <p:pic>
        <p:nvPicPr>
          <p:cNvPr id="2116" name="Google Shape;2116;p262"/>
          <p:cNvPicPr preferRelativeResize="0">
            <a:picLocks noGrp="1"/>
          </p:cNvPicPr>
          <p:nvPr>
            <p:ph type="body" idx="1"/>
          </p:nvPr>
        </p:nvPicPr>
        <p:blipFill rotWithShape="1">
          <a:blip r:embed="rId4">
            <a:alphaModFix/>
          </a:blip>
          <a:srcRect/>
          <a:stretch/>
        </p:blipFill>
        <p:spPr>
          <a:xfrm>
            <a:off x="923924" y="1020762"/>
            <a:ext cx="10182225" cy="5518150"/>
          </a:xfrm>
          <a:prstGeom prst="rect">
            <a:avLst/>
          </a:prstGeom>
          <a:noFill/>
          <a:ln w="38100" cap="flat" cmpd="sng">
            <a:solidFill>
              <a:srgbClr val="7030A0"/>
            </a:solidFill>
            <a:prstDash val="solid"/>
            <a:round/>
            <a:headEnd type="none" w="sm" len="sm"/>
            <a:tailEnd type="none" w="sm" len="sm"/>
          </a:ln>
        </p:spPr>
      </p:pic>
      <p:cxnSp>
        <p:nvCxnSpPr>
          <p:cNvPr id="2117" name="Google Shape;2117;p262"/>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118" name="Google Shape;2118;p26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19" name="Google Shape;2119;p26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20" name="Google Shape;2120;p26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263"/>
          <p:cNvSpPr txBox="1">
            <a:spLocks noGrp="1"/>
          </p:cNvSpPr>
          <p:nvPr>
            <p:ph type="title"/>
          </p:nvPr>
        </p:nvSpPr>
        <p:spPr>
          <a:xfrm>
            <a:off x="4084320" y="278440"/>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Addressing Modes</a:t>
            </a:r>
            <a:endParaRPr b="1">
              <a:solidFill>
                <a:srgbClr val="2501BF"/>
              </a:solidFill>
              <a:latin typeface="Times New Roman"/>
              <a:ea typeface="Times New Roman"/>
              <a:cs typeface="Times New Roman"/>
              <a:sym typeface="Times New Roman"/>
            </a:endParaRPr>
          </a:p>
        </p:txBody>
      </p:sp>
      <p:pic>
        <p:nvPicPr>
          <p:cNvPr id="2126" name="Google Shape;2126;p263"/>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127" name="Google Shape;2127;p2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128" name="Google Shape;2128;p2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123</a:t>
            </a:fld>
            <a:endParaRPr/>
          </a:p>
        </p:txBody>
      </p:sp>
      <p:sp>
        <p:nvSpPr>
          <p:cNvPr id="2129" name="Google Shape;2129;p263"/>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30" name="Google Shape;2130;p263"/>
          <p:cNvSpPr txBox="1">
            <a:spLocks noGrp="1"/>
          </p:cNvSpPr>
          <p:nvPr>
            <p:ph type="body" idx="1"/>
          </p:nvPr>
        </p:nvSpPr>
        <p:spPr>
          <a:xfrm>
            <a:off x="838200" y="1049740"/>
            <a:ext cx="11341418" cy="5240661"/>
          </a:xfrm>
          <a:prstGeom prst="rect">
            <a:avLst/>
          </a:prstGeom>
          <a:noFill/>
          <a:ln w="57150" cap="flat" cmpd="sng">
            <a:solidFill>
              <a:srgbClr val="92D050"/>
            </a:solidFill>
            <a:prstDash val="solid"/>
            <a:round/>
            <a:headEnd type="none" w="sm" len="sm"/>
            <a:tailEnd type="none" w="sm" len="sm"/>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solidFill>
                  <a:srgbClr val="548135"/>
                </a:solidFill>
                <a:latin typeface="Times New Roman"/>
                <a:ea typeface="Times New Roman"/>
                <a:cs typeface="Times New Roman"/>
                <a:sym typeface="Times New Roman"/>
              </a:rPr>
              <a:t>Register Mode – </a:t>
            </a:r>
            <a:r>
              <a:rPr lang="en-US" sz="2600" b="1">
                <a:solidFill>
                  <a:schemeClr val="accent2"/>
                </a:solidFill>
                <a:latin typeface="Times New Roman"/>
                <a:ea typeface="Times New Roman"/>
                <a:cs typeface="Times New Roman"/>
                <a:sym typeface="Times New Roman"/>
              </a:rPr>
              <a:t>operand is located in one of the general purpose register </a:t>
            </a:r>
            <a:endParaRPr/>
          </a:p>
          <a:p>
            <a:pPr marL="914400" lvl="1" indent="-342900" algn="l" rtl="0">
              <a:lnSpc>
                <a:spcPct val="90000"/>
              </a:lnSpc>
              <a:spcBef>
                <a:spcPts val="500"/>
              </a:spcBef>
              <a:spcAft>
                <a:spcPts val="0"/>
              </a:spcAft>
              <a:buSzPts val="1800"/>
              <a:buChar char="•"/>
            </a:pPr>
            <a:r>
              <a:rPr lang="en-US" b="1">
                <a:solidFill>
                  <a:srgbClr val="C00000"/>
                </a:solidFill>
                <a:latin typeface="Times New Roman"/>
                <a:ea typeface="Times New Roman"/>
                <a:cs typeface="Times New Roman"/>
                <a:sym typeface="Times New Roman"/>
              </a:rPr>
              <a:t>Ex – MOV EAX, EBX</a:t>
            </a:r>
            <a:endParaRPr b="1">
              <a:solidFill>
                <a:srgbClr val="C00000"/>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1800"/>
              <a:buChar char="•"/>
            </a:pPr>
            <a:r>
              <a:rPr lang="en-US" b="1">
                <a:solidFill>
                  <a:schemeClr val="accent5"/>
                </a:solidFill>
                <a:latin typeface="Times New Roman"/>
                <a:ea typeface="Times New Roman"/>
                <a:cs typeface="Times New Roman"/>
                <a:sym typeface="Times New Roman"/>
              </a:rPr>
              <a:t>Immediate Mode- operand is included in instruction itself.</a:t>
            </a:r>
            <a:endParaRPr/>
          </a:p>
          <a:p>
            <a:pPr marL="914400" lvl="1" indent="-342900" algn="l" rtl="0">
              <a:lnSpc>
                <a:spcPct val="90000"/>
              </a:lnSpc>
              <a:spcBef>
                <a:spcPts val="500"/>
              </a:spcBef>
              <a:spcAft>
                <a:spcPts val="0"/>
              </a:spcAft>
              <a:buSzPts val="1800"/>
              <a:buChar char="•"/>
            </a:pPr>
            <a:r>
              <a:rPr lang="en-US" b="1">
                <a:solidFill>
                  <a:schemeClr val="accent5"/>
                </a:solidFill>
                <a:latin typeface="Times New Roman"/>
                <a:ea typeface="Times New Roman"/>
                <a:cs typeface="Times New Roman"/>
                <a:sym typeface="Times New Roman"/>
              </a:rPr>
              <a:t>Ex – SHL Pattern, 2   or</a:t>
            </a:r>
            <a:endParaRPr b="1">
              <a:solidFill>
                <a:schemeClr val="accent5"/>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1800"/>
              <a:buChar char="•"/>
            </a:pPr>
            <a:r>
              <a:rPr lang="en-US" b="1">
                <a:solidFill>
                  <a:srgbClr val="C00000"/>
                </a:solidFill>
                <a:latin typeface="Times New Roman"/>
                <a:ea typeface="Times New Roman"/>
                <a:cs typeface="Times New Roman"/>
                <a:sym typeface="Times New Roman"/>
              </a:rPr>
              <a:t>Memory Mode need </a:t>
            </a:r>
            <a:r>
              <a:rPr lang="en-US" b="1">
                <a:latin typeface="Times New Roman"/>
                <a:ea typeface="Times New Roman"/>
                <a:cs typeface="Times New Roman"/>
                <a:sym typeface="Times New Roman"/>
              </a:rPr>
              <a:t>effective address calculations. </a:t>
            </a:r>
            <a:endParaRPr/>
          </a:p>
          <a:p>
            <a:pPr marL="457200" lvl="0" indent="-342900" algn="l" rtl="0">
              <a:lnSpc>
                <a:spcPct val="90000"/>
              </a:lnSpc>
              <a:spcBef>
                <a:spcPts val="1000"/>
              </a:spcBef>
              <a:spcAft>
                <a:spcPts val="0"/>
              </a:spcAft>
              <a:buClr>
                <a:schemeClr val="dk1"/>
              </a:buClr>
              <a:buSzPts val="1800"/>
              <a:buChar char="•"/>
            </a:pPr>
            <a:r>
              <a:rPr lang="en-US" b="1">
                <a:solidFill>
                  <a:srgbClr val="92D050"/>
                </a:solidFill>
                <a:latin typeface="Times New Roman"/>
                <a:ea typeface="Times New Roman"/>
                <a:cs typeface="Times New Roman"/>
                <a:sym typeface="Times New Roman"/>
              </a:rPr>
              <a:t>  </a:t>
            </a:r>
            <a:r>
              <a:rPr lang="en-US" b="1">
                <a:latin typeface="Times New Roman"/>
                <a:ea typeface="Times New Roman"/>
                <a:cs typeface="Times New Roman"/>
                <a:sym typeface="Times New Roman"/>
              </a:rPr>
              <a:t>EA =</a:t>
            </a:r>
            <a:r>
              <a:rPr lang="en-US" b="1">
                <a:solidFill>
                  <a:srgbClr val="92D050"/>
                </a:solidFill>
                <a:latin typeface="Times New Roman"/>
                <a:ea typeface="Times New Roman"/>
                <a:cs typeface="Times New Roman"/>
                <a:sym typeface="Times New Roman"/>
              </a:rPr>
              <a:t> Base </a:t>
            </a:r>
            <a:r>
              <a:rPr lang="en-US" b="1">
                <a:latin typeface="Times New Roman"/>
                <a:ea typeface="Times New Roman"/>
                <a:cs typeface="Times New Roman"/>
                <a:sym typeface="Times New Roman"/>
              </a:rPr>
              <a:t>+</a:t>
            </a:r>
            <a:r>
              <a:rPr lang="en-US" b="1">
                <a:solidFill>
                  <a:srgbClr val="92D050"/>
                </a:solidFill>
                <a:latin typeface="Times New Roman"/>
                <a:ea typeface="Times New Roman"/>
                <a:cs typeface="Times New Roman"/>
                <a:sym typeface="Times New Roman"/>
              </a:rPr>
              <a:t> (Index*Scaling)</a:t>
            </a:r>
            <a:r>
              <a:rPr lang="en-US" b="1">
                <a:latin typeface="Times New Roman"/>
                <a:ea typeface="Times New Roman"/>
                <a:cs typeface="Times New Roman"/>
                <a:sym typeface="Times New Roman"/>
              </a:rPr>
              <a:t>+</a:t>
            </a:r>
            <a:r>
              <a:rPr lang="en-US" b="1">
                <a:solidFill>
                  <a:srgbClr val="92D050"/>
                </a:solidFill>
                <a:latin typeface="Times New Roman"/>
                <a:ea typeface="Times New Roman"/>
                <a:cs typeface="Times New Roman"/>
                <a:sym typeface="Times New Roman"/>
              </a:rPr>
              <a:t> Displacement</a:t>
            </a:r>
            <a:endParaRPr b="1">
              <a:solidFill>
                <a:srgbClr val="92D050"/>
              </a:solidFill>
              <a:latin typeface="Times New Roman"/>
              <a:ea typeface="Times New Roman"/>
              <a:cs typeface="Times New Roman"/>
              <a:sym typeface="Times New Roman"/>
            </a:endParaRPr>
          </a:p>
        </p:txBody>
      </p:sp>
      <p:pic>
        <p:nvPicPr>
          <p:cNvPr id="2131" name="Google Shape;2131;p263"/>
          <p:cNvPicPr preferRelativeResize="0"/>
          <p:nvPr/>
        </p:nvPicPr>
        <p:blipFill rotWithShape="1">
          <a:blip r:embed="rId4">
            <a:alphaModFix/>
          </a:blip>
          <a:srcRect/>
          <a:stretch/>
        </p:blipFill>
        <p:spPr>
          <a:xfrm>
            <a:off x="1965726" y="4219303"/>
            <a:ext cx="6991350" cy="1965961"/>
          </a:xfrm>
          <a:prstGeom prst="rect">
            <a:avLst/>
          </a:prstGeom>
          <a:noFill/>
          <a:ln w="38100" cap="flat" cmpd="sng">
            <a:solidFill>
              <a:schemeClr val="dk1"/>
            </a:solidFill>
            <a:prstDash val="solid"/>
            <a:round/>
            <a:headEnd type="none" w="sm" len="sm"/>
            <a:tailEnd type="none" w="sm" len="sm"/>
          </a:ln>
        </p:spPr>
      </p:pic>
      <p:cxnSp>
        <p:nvCxnSpPr>
          <p:cNvPr id="2132" name="Google Shape;2132;p263"/>
          <p:cNvCxnSpPr/>
          <p:nvPr/>
        </p:nvCxnSpPr>
        <p:spPr>
          <a:xfrm rot="10800000" flipH="1">
            <a:off x="-10316" y="896539"/>
            <a:ext cx="12192000" cy="27709"/>
          </a:xfrm>
          <a:prstGeom prst="straightConnector1">
            <a:avLst/>
          </a:prstGeom>
          <a:noFill/>
          <a:ln w="9525" cap="flat" cmpd="sng">
            <a:solidFill>
              <a:srgbClr val="00B050"/>
            </a:solidFill>
            <a:prstDash val="solid"/>
            <a:round/>
            <a:headEnd type="none" w="sm" len="sm"/>
            <a:tailEnd type="none" w="sm" len="sm"/>
          </a:ln>
        </p:spPr>
      </p:cxnSp>
      <p:sp>
        <p:nvSpPr>
          <p:cNvPr id="2133" name="Google Shape;2133;p263"/>
          <p:cNvSpPr/>
          <p:nvPr/>
        </p:nvSpPr>
        <p:spPr>
          <a:xfrm>
            <a:off x="146051" y="6369413"/>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34" name="Google Shape;2134;p263"/>
          <p:cNvCxnSpPr/>
          <p:nvPr/>
        </p:nvCxnSpPr>
        <p:spPr>
          <a:xfrm flipH="1">
            <a:off x="773905" y="26126"/>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35" name="Google Shape;2135;p263"/>
          <p:cNvCxnSpPr/>
          <p:nvPr/>
        </p:nvCxnSpPr>
        <p:spPr>
          <a:xfrm>
            <a:off x="-10316" y="6277338"/>
            <a:ext cx="12192000" cy="0"/>
          </a:xfrm>
          <a:prstGeom prst="straightConnector1">
            <a:avLst/>
          </a:prstGeom>
          <a:noFill/>
          <a:ln w="15875" cap="flat" cmpd="sng">
            <a:solidFill>
              <a:srgbClr val="00B050"/>
            </a:solidFill>
            <a:prstDash val="solid"/>
            <a:round/>
            <a:headEnd type="none" w="sm" len="sm"/>
            <a:tailEnd type="none" w="sm" len="sm"/>
          </a:ln>
        </p:spPr>
      </p:cxnSp>
      <p:cxnSp>
        <p:nvCxnSpPr>
          <p:cNvPr id="2136" name="Google Shape;2136;p263"/>
          <p:cNvCxnSpPr/>
          <p:nvPr/>
        </p:nvCxnSpPr>
        <p:spPr>
          <a:xfrm rot="10800000" flipH="1">
            <a:off x="-10316" y="909602"/>
            <a:ext cx="12192000" cy="27709"/>
          </a:xfrm>
          <a:prstGeom prst="straightConnector1">
            <a:avLst/>
          </a:prstGeom>
          <a:noFill/>
          <a:ln w="9525" cap="flat" cmpd="sng">
            <a:solidFill>
              <a:srgbClr val="00B050"/>
            </a:solidFill>
            <a:prstDash val="solid"/>
            <a:round/>
            <a:headEnd type="none" w="sm" len="sm"/>
            <a:tailEnd type="none" w="sm" len="sm"/>
          </a:ln>
        </p:spPr>
      </p:cxnSp>
      <p:sp>
        <p:nvSpPr>
          <p:cNvPr id="2137" name="Google Shape;2137;p263"/>
          <p:cNvSpPr/>
          <p:nvPr/>
        </p:nvSpPr>
        <p:spPr>
          <a:xfrm>
            <a:off x="146051" y="6382476"/>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38" name="Google Shape;2138;p263"/>
          <p:cNvCxnSpPr/>
          <p:nvPr/>
        </p:nvCxnSpPr>
        <p:spPr>
          <a:xfrm flipH="1">
            <a:off x="773905" y="39189"/>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39" name="Google Shape;2139;p263"/>
          <p:cNvCxnSpPr/>
          <p:nvPr/>
        </p:nvCxnSpPr>
        <p:spPr>
          <a:xfrm>
            <a:off x="-10316" y="6290401"/>
            <a:ext cx="12192000" cy="0"/>
          </a:xfrm>
          <a:prstGeom prst="straightConnector1">
            <a:avLst/>
          </a:prstGeom>
          <a:noFill/>
          <a:ln w="15875" cap="flat" cmpd="sng">
            <a:solidFill>
              <a:srgbClr val="00B050"/>
            </a:solidFill>
            <a:prstDash val="solid"/>
            <a:round/>
            <a:headEnd type="none" w="sm" len="sm"/>
            <a:tailEnd type="none" w="sm" len="sm"/>
          </a:ln>
        </p:spPr>
      </p:cxnSp>
      <p:sp>
        <p:nvSpPr>
          <p:cNvPr id="2140" name="Google Shape;2140;p263"/>
          <p:cNvSpPr/>
          <p:nvPr/>
        </p:nvSpPr>
        <p:spPr>
          <a:xfrm>
            <a:off x="4926104" y="2479985"/>
            <a:ext cx="3117668" cy="309073"/>
          </a:xfrm>
          <a:prstGeom prst="rect">
            <a:avLst/>
          </a:prstGeom>
          <a:solidFill>
            <a:srgbClr val="EEEEEE"/>
          </a:solidFill>
          <a:ln>
            <a:noFill/>
          </a:ln>
        </p:spPr>
        <p:txBody>
          <a:bodyPr spcFirstLastPara="1" wrap="square" lIns="91425" tIns="0" rIns="91425" bIns="457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MOV AX</a:t>
            </a:r>
            <a:r>
              <a:rPr lang="en-US" sz="2000" b="0" i="0" u="none" strike="noStrike" cap="none">
                <a:solidFill>
                  <a:srgbClr val="666600"/>
                </a:solidFill>
                <a:latin typeface="Courier New"/>
                <a:ea typeface="Courier New"/>
                <a:cs typeface="Courier New"/>
                <a:sym typeface="Courier New"/>
              </a:rPr>
              <a:t>,</a:t>
            </a:r>
            <a:r>
              <a:rPr lang="en-US" sz="2000" b="0" i="0" u="none" strike="noStrike" cap="none">
                <a:solidFill>
                  <a:srgbClr val="000000"/>
                </a:solidFill>
                <a:latin typeface="Courier New"/>
                <a:ea typeface="Courier New"/>
                <a:cs typeface="Courier New"/>
                <a:sym typeface="Courier New"/>
              </a:rPr>
              <a:t> </a:t>
            </a:r>
            <a:r>
              <a:rPr lang="en-US" sz="2000" b="0" i="0" u="none" strike="noStrike" cap="none">
                <a:solidFill>
                  <a:srgbClr val="006666"/>
                </a:solidFill>
                <a:latin typeface="Courier New"/>
                <a:ea typeface="Courier New"/>
                <a:cs typeface="Courier New"/>
                <a:sym typeface="Courier New"/>
              </a:rPr>
              <a:t>45H</a:t>
            </a:r>
            <a:r>
              <a:rPr lang="en-US" sz="2000" b="0" i="0" u="none" strike="noStrike" cap="none">
                <a:solidFill>
                  <a:schemeClr val="dk1"/>
                </a:solidFill>
                <a:latin typeface="Arial"/>
                <a:ea typeface="Arial"/>
                <a:cs typeface="Arial"/>
                <a:sym typeface="Arial"/>
              </a:rPr>
              <a:t> </a:t>
            </a:r>
            <a:endParaRPr sz="3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64"/>
          <p:cNvSpPr txBox="1">
            <a:spLocks noGrp="1"/>
          </p:cNvSpPr>
          <p:nvPr>
            <p:ph type="title"/>
          </p:nvPr>
        </p:nvSpPr>
        <p:spPr>
          <a:xfrm>
            <a:off x="2433391" y="120756"/>
            <a:ext cx="7768701"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002060"/>
                </a:solidFill>
                <a:latin typeface="Times New Roman"/>
                <a:ea typeface="Times New Roman"/>
                <a:cs typeface="Times New Roman"/>
                <a:sym typeface="Times New Roman"/>
              </a:rPr>
              <a:t>Few</a:t>
            </a:r>
            <a:r>
              <a:rPr lang="en-US" sz="5400" b="1">
                <a:solidFill>
                  <a:srgbClr val="2501BF"/>
                </a:solidFill>
                <a:latin typeface="Times New Roman"/>
                <a:ea typeface="Times New Roman"/>
                <a:cs typeface="Times New Roman"/>
                <a:sym typeface="Times New Roman"/>
              </a:rPr>
              <a:t> Important Rules</a:t>
            </a:r>
            <a:endParaRPr sz="5400" b="1">
              <a:solidFill>
                <a:srgbClr val="2501BF"/>
              </a:solidFill>
              <a:latin typeface="Times New Roman"/>
              <a:ea typeface="Times New Roman"/>
              <a:cs typeface="Times New Roman"/>
              <a:sym typeface="Times New Roman"/>
            </a:endParaRPr>
          </a:p>
        </p:txBody>
      </p:sp>
      <p:pic>
        <p:nvPicPr>
          <p:cNvPr id="2146" name="Google Shape;2146;p264"/>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147" name="Google Shape;2147;p2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148" name="Google Shape;2148;p2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124</a:t>
            </a:fld>
            <a:endParaRPr/>
          </a:p>
        </p:txBody>
      </p:sp>
      <p:sp>
        <p:nvSpPr>
          <p:cNvPr id="2149" name="Google Shape;2149;p264"/>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50" name="Google Shape;2150;p264"/>
          <p:cNvSpPr txBox="1">
            <a:spLocks noGrp="1"/>
          </p:cNvSpPr>
          <p:nvPr>
            <p:ph type="body" idx="1"/>
          </p:nvPr>
        </p:nvSpPr>
        <p:spPr>
          <a:xfrm>
            <a:off x="838199" y="861034"/>
            <a:ext cx="11205755" cy="5299730"/>
          </a:xfrm>
          <a:prstGeom prst="rect">
            <a:avLst/>
          </a:prstGeom>
          <a:noFill/>
          <a:ln w="38100"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400">
                <a:latin typeface="Times New Roman"/>
                <a:ea typeface="Times New Roman"/>
                <a:cs typeface="Times New Roman"/>
                <a:sym typeface="Times New Roman"/>
              </a:rPr>
              <a:t>The </a:t>
            </a:r>
            <a:r>
              <a:rPr lang="en-US" sz="3400">
                <a:solidFill>
                  <a:srgbClr val="C00000"/>
                </a:solidFill>
                <a:latin typeface="Times New Roman"/>
                <a:ea typeface="Times New Roman"/>
                <a:cs typeface="Times New Roman"/>
                <a:sym typeface="Times New Roman"/>
              </a:rPr>
              <a:t>ESP</a:t>
            </a:r>
            <a:r>
              <a:rPr lang="en-US" sz="3400">
                <a:latin typeface="Times New Roman"/>
                <a:ea typeface="Times New Roman"/>
                <a:cs typeface="Times New Roman"/>
                <a:sym typeface="Times New Roman"/>
              </a:rPr>
              <a:t> register </a:t>
            </a:r>
            <a:r>
              <a:rPr lang="en-US" sz="3400" b="1">
                <a:latin typeface="Times New Roman"/>
                <a:ea typeface="Times New Roman"/>
                <a:cs typeface="Times New Roman"/>
                <a:sym typeface="Times New Roman"/>
              </a:rPr>
              <a:t>cannot</a:t>
            </a:r>
            <a:r>
              <a:rPr lang="en-US" sz="3400">
                <a:latin typeface="Times New Roman"/>
                <a:ea typeface="Times New Roman"/>
                <a:cs typeface="Times New Roman"/>
                <a:sym typeface="Times New Roman"/>
              </a:rPr>
              <a:t> be used as an </a:t>
            </a:r>
            <a:r>
              <a:rPr lang="en-US" sz="3400" b="1">
                <a:solidFill>
                  <a:srgbClr val="C00000"/>
                </a:solidFill>
                <a:latin typeface="Times New Roman"/>
                <a:ea typeface="Times New Roman"/>
                <a:cs typeface="Times New Roman"/>
                <a:sym typeface="Times New Roman"/>
              </a:rPr>
              <a:t>index register.</a:t>
            </a:r>
            <a:endParaRPr/>
          </a:p>
          <a:p>
            <a:pPr marL="457200" lvl="0" indent="-342900" algn="just" rtl="0">
              <a:lnSpc>
                <a:spcPct val="90000"/>
              </a:lnSpc>
              <a:spcBef>
                <a:spcPts val="1000"/>
              </a:spcBef>
              <a:spcAft>
                <a:spcPts val="0"/>
              </a:spcAft>
              <a:buSzPts val="1800"/>
              <a:buChar char="•"/>
            </a:pPr>
            <a:r>
              <a:rPr lang="en-US" sz="3400">
                <a:latin typeface="Times New Roman"/>
                <a:ea typeface="Times New Roman"/>
                <a:cs typeface="Times New Roman"/>
                <a:sym typeface="Times New Roman"/>
              </a:rPr>
              <a:t>When the </a:t>
            </a:r>
            <a:r>
              <a:rPr lang="en-US" sz="3400" b="1">
                <a:solidFill>
                  <a:srgbClr val="C00000"/>
                </a:solidFill>
                <a:latin typeface="Times New Roman"/>
                <a:ea typeface="Times New Roman"/>
                <a:cs typeface="Times New Roman"/>
                <a:sym typeface="Times New Roman"/>
              </a:rPr>
              <a:t>ESP or EBP </a:t>
            </a:r>
            <a:r>
              <a:rPr lang="en-US" sz="3400">
                <a:latin typeface="Times New Roman"/>
                <a:ea typeface="Times New Roman"/>
                <a:cs typeface="Times New Roman"/>
                <a:sym typeface="Times New Roman"/>
              </a:rPr>
              <a:t>register is used as </a:t>
            </a:r>
            <a:r>
              <a:rPr lang="en-US" sz="3400" b="1">
                <a:latin typeface="Times New Roman"/>
                <a:ea typeface="Times New Roman"/>
                <a:cs typeface="Times New Roman"/>
                <a:sym typeface="Times New Roman"/>
              </a:rPr>
              <a:t>the base</a:t>
            </a:r>
            <a:r>
              <a:rPr lang="en-US" sz="3400">
                <a:latin typeface="Times New Roman"/>
                <a:ea typeface="Times New Roman"/>
                <a:cs typeface="Times New Roman"/>
                <a:sym typeface="Times New Roman"/>
              </a:rPr>
              <a:t>, the </a:t>
            </a:r>
            <a:r>
              <a:rPr lang="en-US" sz="3400" b="1">
                <a:solidFill>
                  <a:srgbClr val="002060"/>
                </a:solidFill>
                <a:latin typeface="Times New Roman"/>
                <a:ea typeface="Times New Roman"/>
                <a:cs typeface="Times New Roman"/>
                <a:sym typeface="Times New Roman"/>
              </a:rPr>
              <a:t>SS segment is the default selection</a:t>
            </a:r>
            <a:r>
              <a:rPr lang="en-US" sz="3400">
                <a:latin typeface="Times New Roman"/>
                <a:ea typeface="Times New Roman"/>
                <a:cs typeface="Times New Roman"/>
                <a:sym typeface="Times New Roman"/>
              </a:rPr>
              <a:t>. In all other cases, the </a:t>
            </a:r>
            <a:r>
              <a:rPr lang="en-US" sz="3400" b="1">
                <a:latin typeface="Times New Roman"/>
                <a:ea typeface="Times New Roman"/>
                <a:cs typeface="Times New Roman"/>
                <a:sym typeface="Times New Roman"/>
              </a:rPr>
              <a:t>DS segment </a:t>
            </a:r>
            <a:r>
              <a:rPr lang="en-US" sz="3400">
                <a:latin typeface="Times New Roman"/>
                <a:ea typeface="Times New Roman"/>
                <a:cs typeface="Times New Roman"/>
                <a:sym typeface="Times New Roman"/>
              </a:rPr>
              <a:t>is the default selection.</a:t>
            </a:r>
            <a:endParaRPr/>
          </a:p>
          <a:p>
            <a:pPr marL="457200" lvl="0" indent="-342900" algn="just" rtl="0">
              <a:lnSpc>
                <a:spcPct val="90000"/>
              </a:lnSpc>
              <a:spcBef>
                <a:spcPts val="1000"/>
              </a:spcBef>
              <a:spcAft>
                <a:spcPts val="0"/>
              </a:spcAft>
              <a:buSzPts val="1800"/>
              <a:buChar char="•"/>
            </a:pPr>
            <a:r>
              <a:rPr lang="en-US" sz="3400">
                <a:solidFill>
                  <a:schemeClr val="accent6"/>
                </a:solidFill>
                <a:latin typeface="Times New Roman"/>
                <a:ea typeface="Times New Roman"/>
                <a:cs typeface="Times New Roman"/>
                <a:sym typeface="Times New Roman"/>
              </a:rPr>
              <a:t>The </a:t>
            </a:r>
            <a:r>
              <a:rPr lang="en-US" sz="3400" b="1">
                <a:solidFill>
                  <a:srgbClr val="002060"/>
                </a:solidFill>
                <a:latin typeface="Times New Roman"/>
                <a:ea typeface="Times New Roman"/>
                <a:cs typeface="Times New Roman"/>
                <a:sym typeface="Times New Roman"/>
              </a:rPr>
              <a:t>base, index, and displacement </a:t>
            </a:r>
            <a:r>
              <a:rPr lang="en-US" sz="3400">
                <a:solidFill>
                  <a:schemeClr val="accent6"/>
                </a:solidFill>
                <a:latin typeface="Times New Roman"/>
                <a:ea typeface="Times New Roman"/>
                <a:cs typeface="Times New Roman"/>
                <a:sym typeface="Times New Roman"/>
              </a:rPr>
              <a:t>components can be used in any combination; any of these components can be null. </a:t>
            </a:r>
            <a:r>
              <a:rPr lang="en-US" sz="3400" b="1">
                <a:solidFill>
                  <a:schemeClr val="accent6"/>
                </a:solidFill>
                <a:latin typeface="Times New Roman"/>
                <a:ea typeface="Times New Roman"/>
                <a:cs typeface="Times New Roman"/>
                <a:sym typeface="Times New Roman"/>
              </a:rPr>
              <a:t>A scale factor </a:t>
            </a:r>
            <a:r>
              <a:rPr lang="en-US" sz="3400">
                <a:solidFill>
                  <a:schemeClr val="accent6"/>
                </a:solidFill>
                <a:latin typeface="Times New Roman"/>
                <a:ea typeface="Times New Roman"/>
                <a:cs typeface="Times New Roman"/>
                <a:sym typeface="Times New Roman"/>
              </a:rPr>
              <a:t>can be used only when </a:t>
            </a:r>
            <a:r>
              <a:rPr lang="en-US" sz="3400" b="1">
                <a:solidFill>
                  <a:srgbClr val="002060"/>
                </a:solidFill>
                <a:latin typeface="Times New Roman"/>
                <a:ea typeface="Times New Roman"/>
                <a:cs typeface="Times New Roman"/>
                <a:sym typeface="Times New Roman"/>
              </a:rPr>
              <a:t>an index also is used.</a:t>
            </a:r>
            <a:endParaRPr/>
          </a:p>
          <a:p>
            <a:pPr marL="457200" lvl="0" indent="-342900" algn="just" rtl="0">
              <a:lnSpc>
                <a:spcPct val="90000"/>
              </a:lnSpc>
              <a:spcBef>
                <a:spcPts val="1000"/>
              </a:spcBef>
              <a:spcAft>
                <a:spcPts val="0"/>
              </a:spcAft>
              <a:buSzPts val="1800"/>
              <a:buChar char="•"/>
            </a:pPr>
            <a:r>
              <a:rPr lang="en-US" sz="3400">
                <a:solidFill>
                  <a:schemeClr val="accent1"/>
                </a:solidFill>
                <a:latin typeface="Times New Roman"/>
                <a:ea typeface="Times New Roman"/>
                <a:cs typeface="Times New Roman"/>
                <a:sym typeface="Times New Roman"/>
              </a:rPr>
              <a:t>The </a:t>
            </a:r>
            <a:r>
              <a:rPr lang="en-US" sz="3400" b="1">
                <a:solidFill>
                  <a:schemeClr val="accent1"/>
                </a:solidFill>
                <a:latin typeface="Times New Roman"/>
                <a:ea typeface="Times New Roman"/>
                <a:cs typeface="Times New Roman"/>
                <a:sym typeface="Times New Roman"/>
              </a:rPr>
              <a:t>displacement alone </a:t>
            </a:r>
            <a:r>
              <a:rPr lang="en-US" sz="3400">
                <a:solidFill>
                  <a:schemeClr val="accent1"/>
                </a:solidFill>
                <a:latin typeface="Times New Roman"/>
                <a:ea typeface="Times New Roman"/>
                <a:cs typeface="Times New Roman"/>
                <a:sym typeface="Times New Roman"/>
              </a:rPr>
              <a:t>indicates the </a:t>
            </a:r>
            <a:r>
              <a:rPr lang="en-US" sz="3400">
                <a:solidFill>
                  <a:srgbClr val="002060"/>
                </a:solidFill>
                <a:latin typeface="Times New Roman"/>
                <a:ea typeface="Times New Roman"/>
                <a:cs typeface="Times New Roman"/>
                <a:sym typeface="Times New Roman"/>
              </a:rPr>
              <a:t>offset </a:t>
            </a:r>
            <a:r>
              <a:rPr lang="en-US" sz="3400">
                <a:solidFill>
                  <a:schemeClr val="accent1"/>
                </a:solidFill>
                <a:latin typeface="Times New Roman"/>
                <a:ea typeface="Times New Roman"/>
                <a:cs typeface="Times New Roman"/>
                <a:sym typeface="Times New Roman"/>
              </a:rPr>
              <a:t>of the operand. </a:t>
            </a:r>
            <a:r>
              <a:rPr lang="en-US" sz="3400" b="1">
                <a:solidFill>
                  <a:schemeClr val="accent1"/>
                </a:solidFill>
                <a:latin typeface="Times New Roman"/>
                <a:ea typeface="Times New Roman"/>
                <a:cs typeface="Times New Roman"/>
                <a:sym typeface="Times New Roman"/>
              </a:rPr>
              <a:t>This form of addressing is used to access a statically allocated scalar operand. </a:t>
            </a:r>
            <a:endParaRPr/>
          </a:p>
          <a:p>
            <a:pPr marL="0" lvl="0" indent="0" algn="l" rtl="0">
              <a:lnSpc>
                <a:spcPct val="90000"/>
              </a:lnSpc>
              <a:spcBef>
                <a:spcPts val="1000"/>
              </a:spcBef>
              <a:spcAft>
                <a:spcPts val="0"/>
              </a:spcAft>
              <a:buSzPts val="1800"/>
              <a:buNone/>
            </a:pPr>
            <a:endParaRPr sz="3000">
              <a:latin typeface="Times New Roman"/>
              <a:ea typeface="Times New Roman"/>
              <a:cs typeface="Times New Roman"/>
              <a:sym typeface="Times New Roman"/>
            </a:endParaRPr>
          </a:p>
        </p:txBody>
      </p:sp>
      <p:cxnSp>
        <p:nvCxnSpPr>
          <p:cNvPr id="2151" name="Google Shape;2151;p264"/>
          <p:cNvCxnSpPr/>
          <p:nvPr/>
        </p:nvCxnSpPr>
        <p:spPr>
          <a:xfrm rot="10800000" flipH="1">
            <a:off x="45720" y="755105"/>
            <a:ext cx="12192000" cy="27709"/>
          </a:xfrm>
          <a:prstGeom prst="straightConnector1">
            <a:avLst/>
          </a:prstGeom>
          <a:noFill/>
          <a:ln w="9525" cap="flat" cmpd="sng">
            <a:solidFill>
              <a:srgbClr val="00B050"/>
            </a:solidFill>
            <a:prstDash val="solid"/>
            <a:round/>
            <a:headEnd type="none" w="sm" len="sm"/>
            <a:tailEnd type="none" w="sm" len="sm"/>
          </a:ln>
        </p:spPr>
      </p:cxnSp>
      <p:sp>
        <p:nvSpPr>
          <p:cNvPr id="2152" name="Google Shape;2152;p26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53" name="Google Shape;2153;p26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54" name="Google Shape;2154;p26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
                                            <p:txEl>
                                              <p:pRg st="0" end="0"/>
                                            </p:txEl>
                                          </p:spTgt>
                                        </p:tgtEl>
                                        <p:attrNameLst>
                                          <p:attrName>style.visibility</p:attrName>
                                        </p:attrNameLst>
                                      </p:cBhvr>
                                      <p:to>
                                        <p:strVal val="visible"/>
                                      </p:to>
                                    </p:set>
                                    <p:animEffect transition="in" filter="fade">
                                      <p:cBhvr>
                                        <p:cTn id="7" dur="1000"/>
                                        <p:tgtEl>
                                          <p:spTgt spid="2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
                                            <p:txEl>
                                              <p:pRg st="1" end="1"/>
                                            </p:txEl>
                                          </p:spTgt>
                                        </p:tgtEl>
                                        <p:attrNameLst>
                                          <p:attrName>style.visibility</p:attrName>
                                        </p:attrNameLst>
                                      </p:cBhvr>
                                      <p:to>
                                        <p:strVal val="visible"/>
                                      </p:to>
                                    </p:set>
                                    <p:animEffect transition="in" filter="fade">
                                      <p:cBhvr>
                                        <p:cTn id="12" dur="1000"/>
                                        <p:tgtEl>
                                          <p:spTgt spid="2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0">
                                            <p:txEl>
                                              <p:pRg st="2" end="2"/>
                                            </p:txEl>
                                          </p:spTgt>
                                        </p:tgtEl>
                                        <p:attrNameLst>
                                          <p:attrName>style.visibility</p:attrName>
                                        </p:attrNameLst>
                                      </p:cBhvr>
                                      <p:to>
                                        <p:strVal val="visible"/>
                                      </p:to>
                                    </p:set>
                                    <p:animEffect transition="in" filter="fade">
                                      <p:cBhvr>
                                        <p:cTn id="17" dur="1000"/>
                                        <p:tgtEl>
                                          <p:spTgt spid="2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0">
                                            <p:txEl>
                                              <p:pRg st="3" end="3"/>
                                            </p:txEl>
                                          </p:spTgt>
                                        </p:tgtEl>
                                        <p:attrNameLst>
                                          <p:attrName>style.visibility</p:attrName>
                                        </p:attrNameLst>
                                      </p:cBhvr>
                                      <p:to>
                                        <p:strVal val="visible"/>
                                      </p:to>
                                    </p:set>
                                    <p:animEffect transition="in" filter="fade">
                                      <p:cBhvr>
                                        <p:cTn id="22" dur="1000"/>
                                        <p:tgtEl>
                                          <p:spTgt spid="2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0">
                                            <p:txEl>
                                              <p:pRg st="4" end="4"/>
                                            </p:txEl>
                                          </p:spTgt>
                                        </p:tgtEl>
                                        <p:attrNameLst>
                                          <p:attrName>style.visibility</p:attrName>
                                        </p:attrNameLst>
                                      </p:cBhvr>
                                      <p:to>
                                        <p:strVal val="visible"/>
                                      </p:to>
                                    </p:set>
                                    <p:animEffect transition="in" filter="fade">
                                      <p:cBhvr>
                                        <p:cTn id="27" dur="1000"/>
                                        <p:tgtEl>
                                          <p:spTgt spid="2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265"/>
          <p:cNvSpPr txBox="1">
            <a:spLocks noGrp="1"/>
          </p:cNvSpPr>
          <p:nvPr>
            <p:ph type="title"/>
          </p:nvPr>
        </p:nvSpPr>
        <p:spPr>
          <a:xfrm>
            <a:off x="3057525" y="278440"/>
            <a:ext cx="7172325"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2501BF"/>
                </a:solidFill>
                <a:latin typeface="Times New Roman"/>
                <a:ea typeface="Times New Roman"/>
                <a:cs typeface="Times New Roman"/>
                <a:sym typeface="Times New Roman"/>
              </a:rPr>
              <a:t>Few important Rules</a:t>
            </a:r>
            <a:endParaRPr b="1">
              <a:solidFill>
                <a:srgbClr val="2501BF"/>
              </a:solidFill>
              <a:latin typeface="Times New Roman"/>
              <a:ea typeface="Times New Roman"/>
              <a:cs typeface="Times New Roman"/>
              <a:sym typeface="Times New Roman"/>
            </a:endParaRPr>
          </a:p>
        </p:txBody>
      </p:sp>
      <p:pic>
        <p:nvPicPr>
          <p:cNvPr id="2160" name="Google Shape;2160;p265"/>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2161" name="Google Shape;2161;p2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162" name="Google Shape;2162;p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125</a:t>
            </a:fld>
            <a:endParaRPr/>
          </a:p>
        </p:txBody>
      </p:sp>
      <p:sp>
        <p:nvSpPr>
          <p:cNvPr id="2163" name="Google Shape;2163;p265"/>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64" name="Google Shape;2164;p265"/>
          <p:cNvSpPr txBox="1">
            <a:spLocks noGrp="1"/>
          </p:cNvSpPr>
          <p:nvPr>
            <p:ph type="body" idx="1"/>
          </p:nvPr>
        </p:nvSpPr>
        <p:spPr>
          <a:xfrm>
            <a:off x="838200" y="933627"/>
            <a:ext cx="11231880" cy="5330648"/>
          </a:xfrm>
          <a:prstGeom prst="rect">
            <a:avLst/>
          </a:prstGeom>
          <a:solidFill>
            <a:srgbClr val="F7CAAC"/>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3200">
                <a:latin typeface="Times New Roman"/>
                <a:ea typeface="Times New Roman"/>
                <a:cs typeface="Times New Roman"/>
                <a:sym typeface="Times New Roman"/>
              </a:rPr>
              <a:t>BASE + DISPLACEMENT</a:t>
            </a:r>
            <a:endParaRPr/>
          </a:p>
          <a:p>
            <a:pPr marL="0" lvl="0" indent="0" algn="l" rtl="0">
              <a:lnSpc>
                <a:spcPct val="90000"/>
              </a:lnSpc>
              <a:spcBef>
                <a:spcPts val="1000"/>
              </a:spcBef>
              <a:spcAft>
                <a:spcPts val="0"/>
              </a:spcAft>
              <a:buSzPts val="1800"/>
              <a:buNone/>
            </a:pPr>
            <a:r>
              <a:rPr lang="en-US" sz="3200">
                <a:latin typeface="Times New Roman"/>
                <a:ea typeface="Times New Roman"/>
                <a:cs typeface="Times New Roman"/>
                <a:sym typeface="Times New Roman"/>
              </a:rPr>
              <a:t>A register and a displacement can be used together for two distinct purposes:</a:t>
            </a:r>
            <a:endParaRPr/>
          </a:p>
          <a:p>
            <a:pPr marL="514350" lvl="0" indent="-514350" algn="l" rtl="0">
              <a:lnSpc>
                <a:spcPct val="90000"/>
              </a:lnSpc>
              <a:spcBef>
                <a:spcPts val="1000"/>
              </a:spcBef>
              <a:spcAft>
                <a:spcPts val="0"/>
              </a:spcAft>
              <a:buSzPts val="1800"/>
              <a:buAutoNum type="arabicPeriod"/>
            </a:pPr>
            <a:r>
              <a:rPr lang="en-US" sz="3200">
                <a:solidFill>
                  <a:srgbClr val="00B050"/>
                </a:solidFill>
                <a:latin typeface="Times New Roman"/>
                <a:ea typeface="Times New Roman"/>
                <a:cs typeface="Times New Roman"/>
                <a:sym typeface="Times New Roman"/>
              </a:rPr>
              <a:t>Index into an array when the element size is not 2, 4, or 8 bytes. The displacement component encodes the offset of the beginning of the array. The register holds the results of a calculation to determine the offset to a specific element within the array.</a:t>
            </a:r>
            <a:endParaRPr/>
          </a:p>
          <a:p>
            <a:pPr marL="514350" lvl="0" indent="-514350" algn="just" rtl="0">
              <a:lnSpc>
                <a:spcPct val="90000"/>
              </a:lnSpc>
              <a:spcBef>
                <a:spcPts val="1000"/>
              </a:spcBef>
              <a:spcAft>
                <a:spcPts val="0"/>
              </a:spcAft>
              <a:buSzPts val="1800"/>
              <a:buAutoNum type="arabicPeriod"/>
            </a:pPr>
            <a:r>
              <a:rPr lang="en-US" sz="3200">
                <a:solidFill>
                  <a:srgbClr val="FF0000"/>
                </a:solidFill>
                <a:latin typeface="Times New Roman"/>
                <a:ea typeface="Times New Roman"/>
                <a:cs typeface="Times New Roman"/>
                <a:sym typeface="Times New Roman"/>
              </a:rPr>
              <a:t>Access a field of a record. The base register holds the address of the beginning of the record, while the displacement is an offset to the field.</a:t>
            </a:r>
            <a:endParaRPr sz="3200">
              <a:solidFill>
                <a:srgbClr val="FF0000"/>
              </a:solidFill>
              <a:latin typeface="Times New Roman"/>
              <a:ea typeface="Times New Roman"/>
              <a:cs typeface="Times New Roman"/>
              <a:sym typeface="Times New Roman"/>
            </a:endParaRPr>
          </a:p>
        </p:txBody>
      </p:sp>
      <p:cxnSp>
        <p:nvCxnSpPr>
          <p:cNvPr id="2165" name="Google Shape;2165;p265"/>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166" name="Google Shape;2166;p26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67" name="Google Shape;2167;p26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68" name="Google Shape;2168;p26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266"/>
          <p:cNvSpPr txBox="1">
            <a:spLocks noGrp="1"/>
          </p:cNvSpPr>
          <p:nvPr>
            <p:ph type="title"/>
          </p:nvPr>
        </p:nvSpPr>
        <p:spPr>
          <a:xfrm>
            <a:off x="3581400" y="185738"/>
            <a:ext cx="5343525" cy="5717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solidFill>
                  <a:srgbClr val="2501BF"/>
                </a:solidFill>
                <a:latin typeface="Times New Roman"/>
                <a:ea typeface="Times New Roman"/>
                <a:cs typeface="Times New Roman"/>
                <a:sym typeface="Times New Roman"/>
              </a:rPr>
              <a:t>Few important Rules</a:t>
            </a:r>
            <a:endParaRPr/>
          </a:p>
        </p:txBody>
      </p:sp>
      <p:sp>
        <p:nvSpPr>
          <p:cNvPr id="2174" name="Google Shape;2174;p266"/>
          <p:cNvSpPr txBox="1">
            <a:spLocks noGrp="1"/>
          </p:cNvSpPr>
          <p:nvPr>
            <p:ph type="body" idx="1"/>
          </p:nvPr>
        </p:nvSpPr>
        <p:spPr>
          <a:xfrm>
            <a:off x="944560" y="1037138"/>
            <a:ext cx="11034080" cy="5135063"/>
          </a:xfrm>
          <a:prstGeom prst="rect">
            <a:avLst/>
          </a:prstGeom>
          <a:solidFill>
            <a:srgbClr val="BBD6EE"/>
          </a:solidFill>
          <a:ln w="571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lvl="0" indent="0" algn="just" rtl="0">
              <a:lnSpc>
                <a:spcPct val="120000"/>
              </a:lnSpc>
              <a:spcBef>
                <a:spcPts val="1200"/>
              </a:spcBef>
              <a:spcAft>
                <a:spcPts val="0"/>
              </a:spcAft>
              <a:buSzPts val="1800"/>
              <a:buNone/>
            </a:pPr>
            <a:r>
              <a:rPr lang="en-US" sz="2000">
                <a:latin typeface="Times New Roman"/>
                <a:ea typeface="Times New Roman"/>
                <a:cs typeface="Times New Roman"/>
                <a:sym typeface="Times New Roman"/>
              </a:rPr>
              <a:t>(INDEX * SCALE) + DISPLACEMENT </a:t>
            </a:r>
            <a:endParaRPr/>
          </a:p>
          <a:p>
            <a:pPr marL="0" lvl="0" indent="-114300" algn="just" rtl="0">
              <a:lnSpc>
                <a:spcPct val="120000"/>
              </a:lnSpc>
              <a:spcBef>
                <a:spcPts val="1200"/>
              </a:spcBef>
              <a:spcAft>
                <a:spcPts val="0"/>
              </a:spcAft>
              <a:buSzPts val="1800"/>
              <a:buChar char="•"/>
            </a:pPr>
            <a:r>
              <a:rPr lang="en-US" sz="2000">
                <a:latin typeface="Times New Roman"/>
                <a:ea typeface="Times New Roman"/>
                <a:cs typeface="Times New Roman"/>
                <a:sym typeface="Times New Roman"/>
              </a:rPr>
              <a:t>This combination is an efficient way to index into a static array when the element size is 2, 4, or 8 bytes. The displacement addresses the beginning of the array, the index register holds the subscript of the desired array element, and the processor automatically converts the subscript into an index by applying the scaling factor. </a:t>
            </a:r>
            <a:endParaRPr/>
          </a:p>
          <a:p>
            <a:pPr marL="0" lvl="0" indent="0" algn="just" rtl="0">
              <a:lnSpc>
                <a:spcPct val="120000"/>
              </a:lnSpc>
              <a:spcBef>
                <a:spcPts val="1200"/>
              </a:spcBef>
              <a:spcAft>
                <a:spcPts val="0"/>
              </a:spcAft>
              <a:buSzPts val="1800"/>
              <a:buNone/>
            </a:pPr>
            <a:r>
              <a:rPr lang="en-US" sz="2000">
                <a:latin typeface="Times New Roman"/>
                <a:ea typeface="Times New Roman"/>
                <a:cs typeface="Times New Roman"/>
                <a:sym typeface="Times New Roman"/>
              </a:rPr>
              <a:t>BASE + INDEX + DISPLACEMENT </a:t>
            </a:r>
            <a:endParaRPr/>
          </a:p>
          <a:p>
            <a:pPr marL="0" lvl="0" indent="-114300" algn="just" rtl="0">
              <a:lnSpc>
                <a:spcPct val="120000"/>
              </a:lnSpc>
              <a:spcBef>
                <a:spcPts val="1200"/>
              </a:spcBef>
              <a:spcAft>
                <a:spcPts val="0"/>
              </a:spcAft>
              <a:buSzPts val="1800"/>
              <a:buChar char="•"/>
            </a:pPr>
            <a:r>
              <a:rPr lang="en-US" sz="2000">
                <a:latin typeface="Times New Roman"/>
                <a:ea typeface="Times New Roman"/>
                <a:cs typeface="Times New Roman"/>
                <a:sym typeface="Times New Roman"/>
              </a:rPr>
              <a:t>Two registers used together support either a two-dimensional array (the displacement holds the address of the beginning of the array) or one of several instances of an array of records (the displacement is an offset to a field within the record).</a:t>
            </a:r>
            <a:endParaRPr/>
          </a:p>
          <a:p>
            <a:pPr marL="0" lvl="0" indent="0" algn="just" rtl="0">
              <a:lnSpc>
                <a:spcPct val="120000"/>
              </a:lnSpc>
              <a:spcBef>
                <a:spcPts val="1200"/>
              </a:spcBef>
              <a:spcAft>
                <a:spcPts val="0"/>
              </a:spcAft>
              <a:buSzPts val="1800"/>
              <a:buNone/>
            </a:pPr>
            <a:r>
              <a:rPr lang="en-US" sz="2000">
                <a:latin typeface="Times New Roman"/>
                <a:ea typeface="Times New Roman"/>
                <a:cs typeface="Times New Roman"/>
                <a:sym typeface="Times New Roman"/>
              </a:rPr>
              <a:t>BASE + (INDEX * SCALE) + DISPLACEMENT </a:t>
            </a:r>
            <a:endParaRPr/>
          </a:p>
          <a:p>
            <a:pPr marL="0" lvl="0" indent="-114300" algn="just" rtl="0">
              <a:lnSpc>
                <a:spcPct val="120000"/>
              </a:lnSpc>
              <a:spcBef>
                <a:spcPts val="1200"/>
              </a:spcBef>
              <a:spcAft>
                <a:spcPts val="0"/>
              </a:spcAft>
              <a:buSzPts val="1800"/>
              <a:buChar char="•"/>
            </a:pPr>
            <a:r>
              <a:rPr lang="en-US" sz="2000">
                <a:latin typeface="Times New Roman"/>
                <a:ea typeface="Times New Roman"/>
                <a:cs typeface="Times New Roman"/>
                <a:sym typeface="Times New Roman"/>
              </a:rPr>
              <a:t>This combination provides efficient indexing of a two-dimensional array when the elements of the array are 2, 4, or 8 bytes in size</a:t>
            </a:r>
            <a:endParaRPr sz="2000">
              <a:latin typeface="Times New Roman"/>
              <a:ea typeface="Times New Roman"/>
              <a:cs typeface="Times New Roman"/>
              <a:sym typeface="Times New Roman"/>
            </a:endParaRPr>
          </a:p>
        </p:txBody>
      </p:sp>
      <p:sp>
        <p:nvSpPr>
          <p:cNvPr id="2175" name="Google Shape;2175;p2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176" name="Google Shape;2176;p2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77" name="Google Shape;2177;p2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126</a:t>
            </a:fld>
            <a:endParaRPr/>
          </a:p>
        </p:txBody>
      </p:sp>
      <p:pic>
        <p:nvPicPr>
          <p:cNvPr id="2178" name="Google Shape;2178;p266"/>
          <p:cNvPicPr preferRelativeResize="0"/>
          <p:nvPr/>
        </p:nvPicPr>
        <p:blipFill rotWithShape="1">
          <a:blip r:embed="rId3">
            <a:alphaModFix/>
          </a:blip>
          <a:srcRect/>
          <a:stretch/>
        </p:blipFill>
        <p:spPr>
          <a:xfrm>
            <a:off x="0" y="0"/>
            <a:ext cx="838200" cy="757523"/>
          </a:xfrm>
          <a:prstGeom prst="rect">
            <a:avLst/>
          </a:prstGeom>
          <a:noFill/>
          <a:ln>
            <a:noFill/>
          </a:ln>
        </p:spPr>
      </p:pic>
      <p:cxnSp>
        <p:nvCxnSpPr>
          <p:cNvPr id="2179" name="Google Shape;2179;p266"/>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180" name="Google Shape;2180;p26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81" name="Google Shape;2181;p26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82" name="Google Shape;2182;p26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74">
                                            <p:txEl>
                                              <p:pRg st="0" end="0"/>
                                            </p:txEl>
                                          </p:spTgt>
                                        </p:tgtEl>
                                        <p:attrNameLst>
                                          <p:attrName>style.visibility</p:attrName>
                                        </p:attrNameLst>
                                      </p:cBhvr>
                                      <p:to>
                                        <p:strVal val="visible"/>
                                      </p:to>
                                    </p:set>
                                    <p:anim calcmode="lin" valueType="num">
                                      <p:cBhvr additive="base">
                                        <p:cTn id="7" dur="500"/>
                                        <p:tgtEl>
                                          <p:spTgt spid="217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74">
                                            <p:txEl>
                                              <p:pRg st="1" end="1"/>
                                            </p:txEl>
                                          </p:spTgt>
                                        </p:tgtEl>
                                        <p:attrNameLst>
                                          <p:attrName>style.visibility</p:attrName>
                                        </p:attrNameLst>
                                      </p:cBhvr>
                                      <p:to>
                                        <p:strVal val="visible"/>
                                      </p:to>
                                    </p:set>
                                    <p:anim calcmode="lin" valueType="num">
                                      <p:cBhvr additive="base">
                                        <p:cTn id="12" dur="500"/>
                                        <p:tgtEl>
                                          <p:spTgt spid="217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74">
                                            <p:txEl>
                                              <p:pRg st="2" end="2"/>
                                            </p:txEl>
                                          </p:spTgt>
                                        </p:tgtEl>
                                        <p:attrNameLst>
                                          <p:attrName>style.visibility</p:attrName>
                                        </p:attrNameLst>
                                      </p:cBhvr>
                                      <p:to>
                                        <p:strVal val="visible"/>
                                      </p:to>
                                    </p:set>
                                    <p:anim calcmode="lin" valueType="num">
                                      <p:cBhvr additive="base">
                                        <p:cTn id="17" dur="500"/>
                                        <p:tgtEl>
                                          <p:spTgt spid="217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74">
                                            <p:txEl>
                                              <p:pRg st="3" end="3"/>
                                            </p:txEl>
                                          </p:spTgt>
                                        </p:tgtEl>
                                        <p:attrNameLst>
                                          <p:attrName>style.visibility</p:attrName>
                                        </p:attrNameLst>
                                      </p:cBhvr>
                                      <p:to>
                                        <p:strVal val="visible"/>
                                      </p:to>
                                    </p:set>
                                    <p:anim calcmode="lin" valueType="num">
                                      <p:cBhvr additive="base">
                                        <p:cTn id="22" dur="500"/>
                                        <p:tgtEl>
                                          <p:spTgt spid="217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74">
                                            <p:txEl>
                                              <p:pRg st="4" end="4"/>
                                            </p:txEl>
                                          </p:spTgt>
                                        </p:tgtEl>
                                        <p:attrNameLst>
                                          <p:attrName>style.visibility</p:attrName>
                                        </p:attrNameLst>
                                      </p:cBhvr>
                                      <p:to>
                                        <p:strVal val="visible"/>
                                      </p:to>
                                    </p:set>
                                    <p:anim calcmode="lin" valueType="num">
                                      <p:cBhvr additive="base">
                                        <p:cTn id="27" dur="500"/>
                                        <p:tgtEl>
                                          <p:spTgt spid="217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174">
                                            <p:txEl>
                                              <p:pRg st="5" end="5"/>
                                            </p:txEl>
                                          </p:spTgt>
                                        </p:tgtEl>
                                        <p:attrNameLst>
                                          <p:attrName>style.visibility</p:attrName>
                                        </p:attrNameLst>
                                      </p:cBhvr>
                                      <p:to>
                                        <p:strVal val="visible"/>
                                      </p:to>
                                    </p:set>
                                    <p:anim calcmode="lin" valueType="num">
                                      <p:cBhvr additive="base">
                                        <p:cTn id="32" dur="500"/>
                                        <p:tgtEl>
                                          <p:spTgt spid="217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267"/>
          <p:cNvSpPr txBox="1">
            <a:spLocks noGrp="1"/>
          </p:cNvSpPr>
          <p:nvPr>
            <p:ph type="title"/>
          </p:nvPr>
        </p:nvSpPr>
        <p:spPr>
          <a:xfrm>
            <a:off x="3228975" y="136526"/>
            <a:ext cx="5581650" cy="54451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solidFill>
                  <a:srgbClr val="2501BF"/>
                </a:solidFill>
                <a:latin typeface="Times New Roman"/>
                <a:ea typeface="Times New Roman"/>
                <a:cs typeface="Times New Roman"/>
                <a:sym typeface="Times New Roman"/>
              </a:rPr>
              <a:t>Few important Rules</a:t>
            </a:r>
            <a:endParaRPr/>
          </a:p>
        </p:txBody>
      </p:sp>
      <p:sp>
        <p:nvSpPr>
          <p:cNvPr id="2188" name="Google Shape;2188;p2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189" name="Google Shape;2189;p2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190" name="Google Shape;2190;p2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127</a:t>
            </a:fld>
            <a:endParaRPr/>
          </a:p>
        </p:txBody>
      </p:sp>
      <p:pic>
        <p:nvPicPr>
          <p:cNvPr id="2191" name="Google Shape;2191;p267"/>
          <p:cNvPicPr preferRelativeResize="0"/>
          <p:nvPr/>
        </p:nvPicPr>
        <p:blipFill rotWithShape="1">
          <a:blip r:embed="rId3">
            <a:alphaModFix/>
          </a:blip>
          <a:srcRect/>
          <a:stretch/>
        </p:blipFill>
        <p:spPr>
          <a:xfrm>
            <a:off x="0" y="0"/>
            <a:ext cx="838200" cy="757523"/>
          </a:xfrm>
          <a:prstGeom prst="rect">
            <a:avLst/>
          </a:prstGeom>
          <a:noFill/>
          <a:ln>
            <a:noFill/>
          </a:ln>
        </p:spPr>
      </p:pic>
      <p:pic>
        <p:nvPicPr>
          <p:cNvPr id="2192" name="Google Shape;2192;p267"/>
          <p:cNvPicPr preferRelativeResize="0"/>
          <p:nvPr/>
        </p:nvPicPr>
        <p:blipFill rotWithShape="1">
          <a:blip r:embed="rId4">
            <a:alphaModFix/>
          </a:blip>
          <a:srcRect/>
          <a:stretch/>
        </p:blipFill>
        <p:spPr>
          <a:xfrm>
            <a:off x="1006781" y="1113624"/>
            <a:ext cx="10893482" cy="4580378"/>
          </a:xfrm>
          <a:prstGeom prst="rect">
            <a:avLst/>
          </a:prstGeom>
          <a:noFill/>
          <a:ln w="190500" cap="sq" cmpd="sng">
            <a:solidFill>
              <a:srgbClr val="548135"/>
            </a:solidFill>
            <a:prstDash val="solid"/>
            <a:miter lim="800000"/>
            <a:headEnd type="none" w="sm" len="sm"/>
            <a:tailEnd type="none" w="sm" len="sm"/>
          </a:ln>
          <a:effectLst>
            <a:outerShdw blurRad="254000" algn="bl" rotWithShape="0">
              <a:srgbClr val="000000">
                <a:alpha val="42745"/>
              </a:srgbClr>
            </a:outerShdw>
          </a:effectLst>
        </p:spPr>
      </p:pic>
      <p:sp>
        <p:nvSpPr>
          <p:cNvPr id="2193" name="Google Shape;2193;p267"/>
          <p:cNvSpPr txBox="1"/>
          <p:nvPr/>
        </p:nvSpPr>
        <p:spPr>
          <a:xfrm>
            <a:off x="625781" y="3955201"/>
            <a:ext cx="106870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2194" name="Google Shape;2194;p267"/>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195" name="Google Shape;2195;p26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196" name="Google Shape;2196;p26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197" name="Google Shape;2197;p26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268"/>
          <p:cNvSpPr txBox="1">
            <a:spLocks noGrp="1"/>
          </p:cNvSpPr>
          <p:nvPr>
            <p:ph type="title"/>
          </p:nvPr>
        </p:nvSpPr>
        <p:spPr>
          <a:xfrm>
            <a:off x="1572414" y="226847"/>
            <a:ext cx="9566564" cy="48652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C00000"/>
                </a:solidFill>
                <a:latin typeface="Times New Roman"/>
                <a:ea typeface="Times New Roman"/>
                <a:cs typeface="Times New Roman"/>
                <a:sym typeface="Times New Roman"/>
              </a:rPr>
              <a:t>Addressing Modes</a:t>
            </a:r>
            <a:endParaRPr sz="6000" b="1">
              <a:solidFill>
                <a:srgbClr val="C00000"/>
              </a:solidFill>
              <a:latin typeface="Times New Roman"/>
              <a:ea typeface="Times New Roman"/>
              <a:cs typeface="Times New Roman"/>
              <a:sym typeface="Times New Roman"/>
            </a:endParaRPr>
          </a:p>
        </p:txBody>
      </p:sp>
      <p:sp>
        <p:nvSpPr>
          <p:cNvPr id="2203" name="Google Shape;2203;p2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204" name="Google Shape;2204;p2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128</a:t>
            </a:fld>
            <a:endParaRPr>
              <a:latin typeface="Times New Roman"/>
              <a:ea typeface="Times New Roman"/>
              <a:cs typeface="Times New Roman"/>
              <a:sym typeface="Times New Roman"/>
            </a:endParaRPr>
          </a:p>
        </p:txBody>
      </p:sp>
      <p:sp>
        <p:nvSpPr>
          <p:cNvPr id="2205" name="Google Shape;2205;p2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206" name="Google Shape;2206;p268"/>
          <p:cNvSpPr txBox="1">
            <a:spLocks noGrp="1"/>
          </p:cNvSpPr>
          <p:nvPr>
            <p:ph type="body" idx="1"/>
          </p:nvPr>
        </p:nvSpPr>
        <p:spPr>
          <a:xfrm>
            <a:off x="838200" y="1003259"/>
            <a:ext cx="3978441" cy="270659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Section .data</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value DW 0</a:t>
            </a:r>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sum DD 0</a:t>
            </a:r>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marks TIMES 10 DW 0</a:t>
            </a:r>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message DB ’The grade is:’,0</a:t>
            </a:r>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char1 DB ?</a:t>
            </a:r>
            <a:endParaRPr/>
          </a:p>
        </p:txBody>
      </p:sp>
      <p:pic>
        <p:nvPicPr>
          <p:cNvPr id="2207" name="Google Shape;2207;p268"/>
          <p:cNvPicPr preferRelativeResize="0"/>
          <p:nvPr/>
        </p:nvPicPr>
        <p:blipFill rotWithShape="1">
          <a:blip r:embed="rId3">
            <a:alphaModFix/>
          </a:blip>
          <a:srcRect/>
          <a:stretch/>
        </p:blipFill>
        <p:spPr>
          <a:xfrm>
            <a:off x="773905" y="3579173"/>
            <a:ext cx="3685800" cy="2829648"/>
          </a:xfrm>
          <a:prstGeom prst="rect">
            <a:avLst/>
          </a:prstGeom>
          <a:noFill/>
          <a:ln>
            <a:noFill/>
          </a:ln>
        </p:spPr>
      </p:pic>
      <p:sp>
        <p:nvSpPr>
          <p:cNvPr id="2208" name="Google Shape;2208;p268"/>
          <p:cNvSpPr/>
          <p:nvPr/>
        </p:nvSpPr>
        <p:spPr>
          <a:xfrm>
            <a:off x="4516859" y="829879"/>
            <a:ext cx="7566284" cy="5693866"/>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700"/>
              <a:buFont typeface="Noto Sans Symbols"/>
              <a:buChar char="⮚"/>
            </a:pPr>
            <a:r>
              <a:rPr lang="en-US" sz="2700" b="0" i="0" u="none" strike="noStrike" cap="none">
                <a:solidFill>
                  <a:srgbClr val="000000"/>
                </a:solidFill>
                <a:latin typeface="Times New Roman"/>
                <a:ea typeface="Times New Roman"/>
                <a:cs typeface="Times New Roman"/>
                <a:sym typeface="Times New Roman"/>
              </a:rPr>
              <a:t>The </a:t>
            </a:r>
            <a:r>
              <a:rPr lang="en-US" sz="2700" b="0" i="0" u="none" strike="noStrike" cap="none">
                <a:solidFill>
                  <a:srgbClr val="FF0000"/>
                </a:solidFill>
                <a:latin typeface="Times New Roman"/>
                <a:ea typeface="Times New Roman"/>
                <a:cs typeface="Times New Roman"/>
                <a:sym typeface="Times New Roman"/>
              </a:rPr>
              <a:t>assembler</a:t>
            </a:r>
            <a:r>
              <a:rPr lang="en-US" sz="2700" b="0" i="0" u="none" strike="noStrike" cap="none">
                <a:solidFill>
                  <a:srgbClr val="000000"/>
                </a:solidFill>
                <a:latin typeface="Times New Roman"/>
                <a:ea typeface="Times New Roman"/>
                <a:cs typeface="Times New Roman"/>
                <a:sym typeface="Times New Roman"/>
              </a:rPr>
              <a:t> </a:t>
            </a:r>
            <a:r>
              <a:rPr lang="en-US" sz="2700" b="0" i="0" u="none" strike="noStrike" cap="none">
                <a:solidFill>
                  <a:srgbClr val="FF0000"/>
                </a:solidFill>
                <a:latin typeface="Times New Roman"/>
                <a:ea typeface="Times New Roman"/>
                <a:cs typeface="Times New Roman"/>
                <a:sym typeface="Times New Roman"/>
              </a:rPr>
              <a:t>assigns</a:t>
            </a:r>
            <a:r>
              <a:rPr lang="en-US" sz="2700" b="0" i="0" u="none" strike="noStrike" cap="none">
                <a:solidFill>
                  <a:srgbClr val="000000"/>
                </a:solidFill>
                <a:latin typeface="Times New Roman"/>
                <a:ea typeface="Times New Roman"/>
                <a:cs typeface="Times New Roman"/>
                <a:sym typeface="Times New Roman"/>
              </a:rPr>
              <a:t> contiguous (offset addresses)  memory space for the variables. </a:t>
            </a:r>
            <a:endParaRPr sz="2700" b="0" i="0" u="none" strike="noStrike" cap="none">
              <a:solidFill>
                <a:srgbClr val="000000"/>
              </a:solidFill>
              <a:latin typeface="Times New Roman"/>
              <a:ea typeface="Times New Roman"/>
              <a:cs typeface="Times New Roman"/>
              <a:sym typeface="Times New Roman"/>
            </a:endParaRPr>
          </a:p>
          <a:p>
            <a:pPr marL="457200" marR="0" lvl="0" indent="-285750" algn="just" rtl="0">
              <a:lnSpc>
                <a:spcPct val="100000"/>
              </a:lnSpc>
              <a:spcBef>
                <a:spcPts val="0"/>
              </a:spcBef>
              <a:spcAft>
                <a:spcPts val="0"/>
              </a:spcAft>
              <a:buClr>
                <a:srgbClr val="000000"/>
              </a:buClr>
              <a:buSzPts val="2700"/>
              <a:buFont typeface="Noto Sans Symbols"/>
              <a:buNone/>
            </a:pPr>
            <a:endParaRPr sz="2700" b="0" i="0" u="none" strike="noStrike" cap="none">
              <a:solidFill>
                <a:srgbClr val="00000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2700"/>
              <a:buFont typeface="Noto Sans Symbols"/>
              <a:buChar char="⮚"/>
            </a:pPr>
            <a:r>
              <a:rPr lang="en-US" sz="2700" b="0" i="0" u="none" strike="noStrike" cap="none">
                <a:solidFill>
                  <a:srgbClr val="000000"/>
                </a:solidFill>
                <a:latin typeface="Times New Roman"/>
                <a:ea typeface="Times New Roman"/>
                <a:cs typeface="Times New Roman"/>
                <a:sym typeface="Times New Roman"/>
              </a:rPr>
              <a:t>It uses the same ordering of variables that is present in the source code. </a:t>
            </a:r>
            <a:endParaRPr sz="2700" b="0" i="0" u="none" strike="noStrike" cap="none">
              <a:solidFill>
                <a:srgbClr val="000000"/>
              </a:solidFill>
              <a:latin typeface="Times New Roman"/>
              <a:ea typeface="Times New Roman"/>
              <a:cs typeface="Times New Roman"/>
              <a:sym typeface="Times New Roman"/>
            </a:endParaRPr>
          </a:p>
          <a:p>
            <a:pPr marL="457200" marR="0" lvl="0" indent="-285750" algn="just" rtl="0">
              <a:lnSpc>
                <a:spcPct val="100000"/>
              </a:lnSpc>
              <a:spcBef>
                <a:spcPts val="0"/>
              </a:spcBef>
              <a:spcAft>
                <a:spcPts val="0"/>
              </a:spcAft>
              <a:buClr>
                <a:srgbClr val="000000"/>
              </a:buClr>
              <a:buSzPts val="2700"/>
              <a:buFont typeface="Noto Sans Symbols"/>
              <a:buNone/>
            </a:pPr>
            <a:endParaRPr sz="2700" b="0" i="0" u="none" strike="noStrike" cap="none">
              <a:solidFill>
                <a:srgbClr val="00000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2700"/>
              <a:buFont typeface="Noto Sans Symbols"/>
              <a:buChar char="⮚"/>
            </a:pPr>
            <a:r>
              <a:rPr lang="en-US" sz="2700" b="0" i="0" u="none" strike="noStrike" cap="none">
                <a:solidFill>
                  <a:srgbClr val="000000"/>
                </a:solidFill>
                <a:latin typeface="Times New Roman"/>
                <a:ea typeface="Times New Roman"/>
                <a:cs typeface="Times New Roman"/>
                <a:sym typeface="Times New Roman"/>
              </a:rPr>
              <a:t>Finding the offset value of a variable is counting the number of bytes allocated to all the variables preceding it. </a:t>
            </a:r>
            <a:endParaRPr sz="2700" b="0" i="0" u="none" strike="noStrike" cap="none">
              <a:solidFill>
                <a:srgbClr val="000000"/>
              </a:solidFill>
              <a:latin typeface="Times New Roman"/>
              <a:ea typeface="Times New Roman"/>
              <a:cs typeface="Times New Roman"/>
              <a:sym typeface="Times New Roman"/>
            </a:endParaRPr>
          </a:p>
          <a:p>
            <a:pPr marL="457200" marR="0" lvl="0" indent="-285750" algn="just" rtl="0">
              <a:lnSpc>
                <a:spcPct val="100000"/>
              </a:lnSpc>
              <a:spcBef>
                <a:spcPts val="0"/>
              </a:spcBef>
              <a:spcAft>
                <a:spcPts val="0"/>
              </a:spcAft>
              <a:buClr>
                <a:srgbClr val="000000"/>
              </a:buClr>
              <a:buSzPts val="2700"/>
              <a:buFont typeface="Noto Sans Symbols"/>
              <a:buNone/>
            </a:pPr>
            <a:endParaRPr sz="2700" b="0" i="0" u="none" strike="noStrike" cap="none">
              <a:solidFill>
                <a:srgbClr val="00000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2700"/>
              <a:buFont typeface="Noto Sans Symbols"/>
              <a:buChar char="⮚"/>
            </a:pPr>
            <a:r>
              <a:rPr lang="en-US" sz="2700" b="0" i="0" u="none" strike="noStrike" cap="none">
                <a:solidFill>
                  <a:srgbClr val="000000"/>
                </a:solidFill>
                <a:latin typeface="Times New Roman"/>
                <a:ea typeface="Times New Roman"/>
                <a:cs typeface="Times New Roman"/>
                <a:sym typeface="Times New Roman"/>
              </a:rPr>
              <a:t>For example, the offset value of marks is 6 because value and sum are allocated 2 and 4 bytes, respectively. </a:t>
            </a:r>
            <a:endParaRPr sz="2700" b="0" i="0" u="none" strike="noStrike" cap="none">
              <a:solidFill>
                <a:srgbClr val="000000"/>
              </a:solidFill>
              <a:latin typeface="Times New Roman"/>
              <a:ea typeface="Times New Roman"/>
              <a:cs typeface="Times New Roman"/>
              <a:sym typeface="Times New Roman"/>
            </a:endParaRPr>
          </a:p>
        </p:txBody>
      </p:sp>
      <p:pic>
        <p:nvPicPr>
          <p:cNvPr id="2209" name="Google Shape;2209;p268"/>
          <p:cNvPicPr preferRelativeResize="0"/>
          <p:nvPr/>
        </p:nvPicPr>
        <p:blipFill rotWithShape="1">
          <a:blip r:embed="rId4">
            <a:alphaModFix/>
          </a:blip>
          <a:srcRect/>
          <a:stretch/>
        </p:blipFill>
        <p:spPr>
          <a:xfrm>
            <a:off x="121422" y="142793"/>
            <a:ext cx="659627" cy="596138"/>
          </a:xfrm>
          <a:prstGeom prst="rect">
            <a:avLst/>
          </a:prstGeom>
          <a:noFill/>
          <a:ln>
            <a:noFill/>
          </a:ln>
        </p:spPr>
      </p:pic>
      <p:cxnSp>
        <p:nvCxnSpPr>
          <p:cNvPr id="2210" name="Google Shape;2210;p268"/>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11" name="Google Shape;2211;p26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212" name="Google Shape;2212;p26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13" name="Google Shape;2213;p26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2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129</a:t>
            </a:fld>
            <a:endParaRPr/>
          </a:p>
        </p:txBody>
      </p:sp>
      <p:pic>
        <p:nvPicPr>
          <p:cNvPr id="2219" name="Google Shape;2219;p269"/>
          <p:cNvPicPr preferRelativeResize="0"/>
          <p:nvPr/>
        </p:nvPicPr>
        <p:blipFill rotWithShape="1">
          <a:blip r:embed="rId3">
            <a:alphaModFix/>
          </a:blip>
          <a:srcRect/>
          <a:stretch/>
        </p:blipFill>
        <p:spPr>
          <a:xfrm>
            <a:off x="107218" y="54830"/>
            <a:ext cx="641684" cy="736571"/>
          </a:xfrm>
          <a:prstGeom prst="rect">
            <a:avLst/>
          </a:prstGeom>
          <a:noFill/>
          <a:ln>
            <a:noFill/>
          </a:ln>
        </p:spPr>
      </p:pic>
      <p:sp>
        <p:nvSpPr>
          <p:cNvPr id="2220" name="Google Shape;2220;p269"/>
          <p:cNvSpPr txBox="1">
            <a:spLocks noGrp="1"/>
          </p:cNvSpPr>
          <p:nvPr>
            <p:ph type="title"/>
          </p:nvPr>
        </p:nvSpPr>
        <p:spPr>
          <a:xfrm>
            <a:off x="838200" y="162604"/>
            <a:ext cx="10515600" cy="59174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50000"/>
              <a:buNone/>
            </a:pPr>
            <a:r>
              <a:rPr lang="en-US" sz="4000" b="1">
                <a:solidFill>
                  <a:srgbClr val="2501BF"/>
                </a:solidFill>
                <a:latin typeface="Times New Roman"/>
                <a:ea typeface="Times New Roman"/>
                <a:cs typeface="Times New Roman"/>
                <a:sym typeface="Times New Roman"/>
              </a:rPr>
              <a:t>Addressing mode with example </a:t>
            </a:r>
            <a:endParaRPr sz="4000" b="1">
              <a:solidFill>
                <a:srgbClr val="2501BF"/>
              </a:solidFill>
              <a:latin typeface="Times New Roman"/>
              <a:ea typeface="Times New Roman"/>
              <a:cs typeface="Times New Roman"/>
              <a:sym typeface="Times New Roman"/>
            </a:endParaRPr>
          </a:p>
        </p:txBody>
      </p:sp>
      <p:sp>
        <p:nvSpPr>
          <p:cNvPr id="2221" name="Google Shape;2221;p269"/>
          <p:cNvSpPr txBox="1"/>
          <p:nvPr/>
        </p:nvSpPr>
        <p:spPr>
          <a:xfrm>
            <a:off x="838200" y="6161043"/>
            <a:ext cx="2743200" cy="37787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888888"/>
                </a:solidFill>
                <a:latin typeface="Arial"/>
                <a:ea typeface="Arial"/>
                <a:cs typeface="Arial"/>
                <a:sym typeface="Arial"/>
              </a:rPr>
              <a:t>1/7/2023</a:t>
            </a:r>
            <a:endParaRPr sz="1200" b="0" i="0" u="none" strike="noStrike" cap="none">
              <a:solidFill>
                <a:srgbClr val="888888"/>
              </a:solidFill>
              <a:latin typeface="Arial"/>
              <a:ea typeface="Arial"/>
              <a:cs typeface="Arial"/>
              <a:sym typeface="Arial"/>
            </a:endParaRPr>
          </a:p>
        </p:txBody>
      </p:sp>
      <p:pic>
        <p:nvPicPr>
          <p:cNvPr id="2222" name="Google Shape;2222;p269"/>
          <p:cNvPicPr preferRelativeResize="0">
            <a:picLocks noGrp="1"/>
          </p:cNvPicPr>
          <p:nvPr>
            <p:ph type="body" idx="1"/>
          </p:nvPr>
        </p:nvPicPr>
        <p:blipFill rotWithShape="1">
          <a:blip r:embed="rId4">
            <a:alphaModFix/>
          </a:blip>
          <a:srcRect/>
          <a:stretch/>
        </p:blipFill>
        <p:spPr>
          <a:xfrm>
            <a:off x="944560" y="1068810"/>
            <a:ext cx="10325100" cy="4968997"/>
          </a:xfrm>
          <a:prstGeom prst="rect">
            <a:avLst/>
          </a:prstGeom>
          <a:noFill/>
          <a:ln w="57150" cap="flat" cmpd="sng">
            <a:solidFill>
              <a:srgbClr val="C55A11"/>
            </a:solidFill>
            <a:prstDash val="solid"/>
            <a:round/>
            <a:headEnd type="none" w="sm" len="sm"/>
            <a:tailEnd type="none" w="sm" len="sm"/>
          </a:ln>
        </p:spPr>
      </p:pic>
      <p:sp>
        <p:nvSpPr>
          <p:cNvPr id="2223" name="Google Shape;2223;p269"/>
          <p:cNvSpPr txBox="1">
            <a:spLocks noGrp="1"/>
          </p:cNvSpPr>
          <p:nvPr>
            <p:ph type="ftr" idx="11"/>
          </p:nvPr>
        </p:nvSpPr>
        <p:spPr>
          <a:xfrm>
            <a:off x="4256883" y="6487931"/>
            <a:ext cx="4114800" cy="33964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2224" name="Google Shape;2224;p269"/>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25" name="Google Shape;2225;p26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226" name="Google Shape;2226;p26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27" name="Google Shape;2227;p26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228" name="Google Shape;2228;p2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2"/>
          <p:cNvSpPr txBox="1">
            <a:spLocks noGrp="1"/>
          </p:cNvSpPr>
          <p:nvPr>
            <p:ph type="title"/>
          </p:nvPr>
        </p:nvSpPr>
        <p:spPr>
          <a:xfrm>
            <a:off x="944560" y="257534"/>
            <a:ext cx="10515600" cy="34455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latin typeface="Times New Roman"/>
                <a:ea typeface="Times New Roman"/>
                <a:cs typeface="Times New Roman"/>
                <a:sym typeface="Times New Roman"/>
              </a:rPr>
              <a:t>Typical specifications </a:t>
            </a:r>
            <a:r>
              <a:rPr lang="en-US">
                <a:latin typeface="Times New Roman"/>
                <a:ea typeface="Times New Roman"/>
                <a:cs typeface="Times New Roman"/>
                <a:sym typeface="Times New Roman"/>
              </a:rPr>
              <a:t>– </a:t>
            </a:r>
            <a:r>
              <a:rPr lang="en-US" b="1" i="1">
                <a:solidFill>
                  <a:srgbClr val="FF0000"/>
                </a:solidFill>
                <a:latin typeface="Times New Roman"/>
                <a:ea typeface="Times New Roman"/>
                <a:cs typeface="Times New Roman"/>
                <a:sym typeface="Times New Roman"/>
              </a:rPr>
              <a:t>Only for information</a:t>
            </a:r>
            <a:endParaRPr b="1" i="1">
              <a:solidFill>
                <a:srgbClr val="FF0000"/>
              </a:solidFill>
              <a:latin typeface="Times New Roman"/>
              <a:ea typeface="Times New Roman"/>
              <a:cs typeface="Times New Roman"/>
              <a:sym typeface="Times New Roman"/>
            </a:endParaRPr>
          </a:p>
        </p:txBody>
      </p:sp>
      <p:pic>
        <p:nvPicPr>
          <p:cNvPr id="286" name="Google Shape;286;p152"/>
          <p:cNvPicPr preferRelativeResize="0">
            <a:picLocks noGrp="1"/>
          </p:cNvPicPr>
          <p:nvPr>
            <p:ph type="body" idx="1"/>
          </p:nvPr>
        </p:nvPicPr>
        <p:blipFill rotWithShape="1">
          <a:blip r:embed="rId3">
            <a:alphaModFix/>
          </a:blip>
          <a:srcRect/>
          <a:stretch/>
        </p:blipFill>
        <p:spPr>
          <a:xfrm>
            <a:off x="944560" y="726649"/>
            <a:ext cx="10794476" cy="4984146"/>
          </a:xfrm>
          <a:prstGeom prst="rect">
            <a:avLst/>
          </a:prstGeom>
          <a:noFill/>
          <a:ln>
            <a:noFill/>
          </a:ln>
        </p:spPr>
      </p:pic>
      <p:sp>
        <p:nvSpPr>
          <p:cNvPr id="287" name="Google Shape;287;p1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88" name="Google Shape;288;p1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cxnSp>
        <p:nvCxnSpPr>
          <p:cNvPr id="289" name="Google Shape;289;p152"/>
          <p:cNvCxnSpPr/>
          <p:nvPr/>
        </p:nvCxnSpPr>
        <p:spPr>
          <a:xfrm rot="10800000" flipH="1">
            <a:off x="31575" y="706843"/>
            <a:ext cx="12192000" cy="27709"/>
          </a:xfrm>
          <a:prstGeom prst="straightConnector1">
            <a:avLst/>
          </a:prstGeom>
          <a:noFill/>
          <a:ln w="9525" cap="flat" cmpd="sng">
            <a:solidFill>
              <a:srgbClr val="00B050"/>
            </a:solidFill>
            <a:prstDash val="solid"/>
            <a:round/>
            <a:headEnd type="none" w="sm" len="sm"/>
            <a:tailEnd type="none" w="sm" len="sm"/>
          </a:ln>
        </p:spPr>
      </p:cxnSp>
      <p:sp>
        <p:nvSpPr>
          <p:cNvPr id="290" name="Google Shape;290;p15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91" name="Google Shape;291;p15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92" name="Google Shape;292;p15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293" name="Google Shape;293;p152"/>
          <p:cNvPicPr preferRelativeResize="0"/>
          <p:nvPr/>
        </p:nvPicPr>
        <p:blipFill rotWithShape="1">
          <a:blip r:embed="rId4">
            <a:alphaModFix/>
          </a:blip>
          <a:srcRect/>
          <a:stretch/>
        </p:blipFill>
        <p:spPr>
          <a:xfrm>
            <a:off x="31575" y="13063"/>
            <a:ext cx="724508" cy="601706"/>
          </a:xfrm>
          <a:prstGeom prst="rect">
            <a:avLst/>
          </a:prstGeom>
          <a:noFill/>
          <a:ln>
            <a:noFill/>
          </a:ln>
        </p:spPr>
      </p:pic>
      <p:sp>
        <p:nvSpPr>
          <p:cNvPr id="294" name="Google Shape;294;p152"/>
          <p:cNvSpPr txBox="1">
            <a:spLocks noGrp="1"/>
          </p:cNvSpPr>
          <p:nvPr>
            <p:ph type="ftr" idx="11"/>
          </p:nvPr>
        </p:nvSpPr>
        <p:spPr>
          <a:xfrm>
            <a:off x="2535382" y="6356350"/>
            <a:ext cx="7121236"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95" name="Google Shape;295;p152"/>
          <p:cNvSpPr/>
          <p:nvPr/>
        </p:nvSpPr>
        <p:spPr>
          <a:xfrm>
            <a:off x="6799187" y="5802869"/>
            <a:ext cx="5243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https://www.youtube.com/watch?v=W9Pq32f2rsQ</a:t>
            </a:r>
            <a:endParaRPr/>
          </a:p>
        </p:txBody>
      </p:sp>
      <p:sp>
        <p:nvSpPr>
          <p:cNvPr id="296" name="Google Shape;296;p152"/>
          <p:cNvSpPr/>
          <p:nvPr/>
        </p:nvSpPr>
        <p:spPr>
          <a:xfrm>
            <a:off x="917850" y="5815761"/>
            <a:ext cx="53270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https://cpu-z.en.uptodown.com/windows/download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270"/>
          <p:cNvSpPr txBox="1">
            <a:spLocks noGrp="1"/>
          </p:cNvSpPr>
          <p:nvPr>
            <p:ph type="title"/>
          </p:nvPr>
        </p:nvSpPr>
        <p:spPr>
          <a:xfrm>
            <a:off x="838200" y="365125"/>
            <a:ext cx="10515600" cy="5717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r>
              <a:rPr lang="en-US" sz="4400" b="1">
                <a:solidFill>
                  <a:srgbClr val="2501BF"/>
                </a:solidFill>
                <a:latin typeface="Times New Roman"/>
                <a:ea typeface="Times New Roman"/>
                <a:cs typeface="Times New Roman"/>
                <a:sym typeface="Times New Roman"/>
              </a:rPr>
              <a:t>Addressing mode with example </a:t>
            </a:r>
            <a:endParaRPr/>
          </a:p>
        </p:txBody>
      </p:sp>
      <p:sp>
        <p:nvSpPr>
          <p:cNvPr id="2234" name="Google Shape;2234;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235" name="Google Shape;2235;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130</a:t>
            </a:fld>
            <a:endParaRPr/>
          </a:p>
        </p:txBody>
      </p:sp>
      <p:pic>
        <p:nvPicPr>
          <p:cNvPr id="2236" name="Google Shape;2236;p270"/>
          <p:cNvPicPr preferRelativeResize="0"/>
          <p:nvPr/>
        </p:nvPicPr>
        <p:blipFill rotWithShape="1">
          <a:blip r:embed="rId3">
            <a:alphaModFix/>
          </a:blip>
          <a:srcRect/>
          <a:stretch/>
        </p:blipFill>
        <p:spPr>
          <a:xfrm>
            <a:off x="0" y="0"/>
            <a:ext cx="838200" cy="757523"/>
          </a:xfrm>
          <a:prstGeom prst="rect">
            <a:avLst/>
          </a:prstGeom>
          <a:noFill/>
          <a:ln>
            <a:noFill/>
          </a:ln>
        </p:spPr>
      </p:pic>
      <p:pic>
        <p:nvPicPr>
          <p:cNvPr id="2237" name="Google Shape;2237;p270"/>
          <p:cNvPicPr preferRelativeResize="0">
            <a:picLocks noGrp="1"/>
          </p:cNvPicPr>
          <p:nvPr>
            <p:ph type="body" idx="1"/>
          </p:nvPr>
        </p:nvPicPr>
        <p:blipFill rotWithShape="1">
          <a:blip r:embed="rId4">
            <a:alphaModFix/>
          </a:blip>
          <a:srcRect/>
          <a:stretch/>
        </p:blipFill>
        <p:spPr>
          <a:xfrm>
            <a:off x="994571" y="1066800"/>
            <a:ext cx="10182225" cy="4968240"/>
          </a:xfrm>
          <a:prstGeom prst="rect">
            <a:avLst/>
          </a:prstGeom>
          <a:noFill/>
          <a:ln w="38100" cap="flat" cmpd="sng">
            <a:solidFill>
              <a:srgbClr val="7030A0"/>
            </a:solidFill>
            <a:prstDash val="solid"/>
            <a:round/>
            <a:headEnd type="none" w="sm" len="sm"/>
            <a:tailEnd type="none" w="sm" len="sm"/>
          </a:ln>
        </p:spPr>
      </p:pic>
      <p:cxnSp>
        <p:nvCxnSpPr>
          <p:cNvPr id="2238" name="Google Shape;2238;p270"/>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39" name="Google Shape;2239;p27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240" name="Google Shape;2240;p27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41" name="Google Shape;2241;p27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242" name="Google Shape;2242;p270"/>
          <p:cNvSpPr txBox="1">
            <a:spLocks noGrp="1"/>
          </p:cNvSpPr>
          <p:nvPr>
            <p:ph type="ftr" idx="11"/>
          </p:nvPr>
        </p:nvSpPr>
        <p:spPr>
          <a:xfrm>
            <a:off x="4028283" y="644842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271"/>
          <p:cNvSpPr txBox="1">
            <a:spLocks noGrp="1"/>
          </p:cNvSpPr>
          <p:nvPr>
            <p:ph type="title"/>
          </p:nvPr>
        </p:nvSpPr>
        <p:spPr>
          <a:xfrm>
            <a:off x="838200" y="365125"/>
            <a:ext cx="10515600" cy="5717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50000"/>
              <a:buNone/>
            </a:pPr>
            <a:r>
              <a:rPr lang="en-US" sz="4000" b="1">
                <a:solidFill>
                  <a:srgbClr val="2501BF"/>
                </a:solidFill>
                <a:latin typeface="Times New Roman"/>
                <a:ea typeface="Times New Roman"/>
                <a:cs typeface="Times New Roman"/>
                <a:sym typeface="Times New Roman"/>
              </a:rPr>
              <a:t>Addressing mode with example </a:t>
            </a:r>
            <a:endParaRPr sz="4000" b="1">
              <a:solidFill>
                <a:srgbClr val="2501BF"/>
              </a:solidFill>
              <a:latin typeface="Times New Roman"/>
              <a:ea typeface="Times New Roman"/>
              <a:cs typeface="Times New Roman"/>
              <a:sym typeface="Times New Roman"/>
            </a:endParaRPr>
          </a:p>
        </p:txBody>
      </p:sp>
      <p:sp>
        <p:nvSpPr>
          <p:cNvPr id="2248" name="Google Shape;2248;p2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249" name="Google Shape;2249;p2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250" name="Google Shape;2250;p2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131</a:t>
            </a:fld>
            <a:endParaRPr/>
          </a:p>
        </p:txBody>
      </p:sp>
      <p:pic>
        <p:nvPicPr>
          <p:cNvPr id="2251" name="Google Shape;2251;p271"/>
          <p:cNvPicPr preferRelativeResize="0"/>
          <p:nvPr/>
        </p:nvPicPr>
        <p:blipFill rotWithShape="1">
          <a:blip r:embed="rId3">
            <a:alphaModFix/>
          </a:blip>
          <a:srcRect/>
          <a:stretch/>
        </p:blipFill>
        <p:spPr>
          <a:xfrm>
            <a:off x="0" y="0"/>
            <a:ext cx="838200" cy="757523"/>
          </a:xfrm>
          <a:prstGeom prst="rect">
            <a:avLst/>
          </a:prstGeom>
          <a:noFill/>
          <a:ln>
            <a:noFill/>
          </a:ln>
        </p:spPr>
      </p:pic>
      <p:pic>
        <p:nvPicPr>
          <p:cNvPr id="2252" name="Google Shape;2252;p271"/>
          <p:cNvPicPr preferRelativeResize="0">
            <a:picLocks noGrp="1"/>
          </p:cNvPicPr>
          <p:nvPr>
            <p:ph type="body" idx="1"/>
          </p:nvPr>
        </p:nvPicPr>
        <p:blipFill rotWithShape="1">
          <a:blip r:embed="rId4">
            <a:alphaModFix/>
          </a:blip>
          <a:srcRect/>
          <a:stretch/>
        </p:blipFill>
        <p:spPr>
          <a:xfrm>
            <a:off x="762000" y="1028302"/>
            <a:ext cx="10325100" cy="5131865"/>
          </a:xfrm>
          <a:prstGeom prst="rect">
            <a:avLst/>
          </a:prstGeom>
          <a:noFill/>
          <a:ln w="57150" cap="flat" cmpd="sng">
            <a:solidFill>
              <a:srgbClr val="C55A11"/>
            </a:solidFill>
            <a:prstDash val="solid"/>
            <a:round/>
            <a:headEnd type="none" w="sm" len="sm"/>
            <a:tailEnd type="none" w="sm" len="sm"/>
          </a:ln>
        </p:spPr>
      </p:pic>
      <p:cxnSp>
        <p:nvCxnSpPr>
          <p:cNvPr id="2253" name="Google Shape;2253;p271"/>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54" name="Google Shape;2254;p27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255" name="Google Shape;2255;p27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56" name="Google Shape;2256;p27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272"/>
          <p:cNvSpPr txBox="1">
            <a:spLocks noGrp="1"/>
          </p:cNvSpPr>
          <p:nvPr>
            <p:ph type="title"/>
          </p:nvPr>
        </p:nvSpPr>
        <p:spPr>
          <a:xfrm>
            <a:off x="838200" y="365125"/>
            <a:ext cx="10515600" cy="5717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r>
              <a:rPr lang="en-US" sz="4400" b="1">
                <a:solidFill>
                  <a:srgbClr val="2501BF"/>
                </a:solidFill>
                <a:latin typeface="Times New Roman"/>
                <a:ea typeface="Times New Roman"/>
                <a:cs typeface="Times New Roman"/>
                <a:sym typeface="Times New Roman"/>
              </a:rPr>
              <a:t>Addressing mode with example </a:t>
            </a:r>
            <a:endParaRPr/>
          </a:p>
        </p:txBody>
      </p:sp>
      <p:sp>
        <p:nvSpPr>
          <p:cNvPr id="2262" name="Google Shape;2262;p2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263" name="Google Shape;2263;p2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264" name="Google Shape;2264;p2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132</a:t>
            </a:fld>
            <a:endParaRPr/>
          </a:p>
        </p:txBody>
      </p:sp>
      <p:pic>
        <p:nvPicPr>
          <p:cNvPr id="2265" name="Google Shape;2265;p272"/>
          <p:cNvPicPr preferRelativeResize="0"/>
          <p:nvPr/>
        </p:nvPicPr>
        <p:blipFill rotWithShape="1">
          <a:blip r:embed="rId3">
            <a:alphaModFix/>
          </a:blip>
          <a:srcRect/>
          <a:stretch/>
        </p:blipFill>
        <p:spPr>
          <a:xfrm>
            <a:off x="0" y="0"/>
            <a:ext cx="838200" cy="757523"/>
          </a:xfrm>
          <a:prstGeom prst="rect">
            <a:avLst/>
          </a:prstGeom>
          <a:noFill/>
          <a:ln>
            <a:noFill/>
          </a:ln>
        </p:spPr>
      </p:pic>
      <p:pic>
        <p:nvPicPr>
          <p:cNvPr id="2266" name="Google Shape;2266;p272"/>
          <p:cNvPicPr preferRelativeResize="0">
            <a:picLocks noGrp="1"/>
          </p:cNvPicPr>
          <p:nvPr>
            <p:ph type="body" idx="1"/>
          </p:nvPr>
        </p:nvPicPr>
        <p:blipFill rotWithShape="1">
          <a:blip r:embed="rId4">
            <a:alphaModFix/>
          </a:blip>
          <a:srcRect/>
          <a:stretch/>
        </p:blipFill>
        <p:spPr>
          <a:xfrm>
            <a:off x="923924" y="1020762"/>
            <a:ext cx="10182225" cy="5001215"/>
          </a:xfrm>
          <a:prstGeom prst="rect">
            <a:avLst/>
          </a:prstGeom>
          <a:noFill/>
          <a:ln w="38100" cap="flat" cmpd="sng">
            <a:solidFill>
              <a:srgbClr val="7030A0"/>
            </a:solidFill>
            <a:prstDash val="solid"/>
            <a:round/>
            <a:headEnd type="none" w="sm" len="sm"/>
            <a:tailEnd type="none" w="sm" len="sm"/>
          </a:ln>
        </p:spPr>
      </p:pic>
      <p:cxnSp>
        <p:nvCxnSpPr>
          <p:cNvPr id="2267" name="Google Shape;2267;p272"/>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68" name="Google Shape;2268;p27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269" name="Google Shape;2269;p27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70" name="Google Shape;2270;p27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2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276" name="Google Shape;2276;p273"/>
          <p:cNvSpPr txBox="1">
            <a:spLocks noGrp="1"/>
          </p:cNvSpPr>
          <p:nvPr>
            <p:ph type="ftr" idx="11"/>
          </p:nvPr>
        </p:nvSpPr>
        <p:spPr>
          <a:xfrm>
            <a:off x="1925781" y="6356350"/>
            <a:ext cx="811876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277" name="Google Shape;2277;p2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133</a:t>
            </a:fld>
            <a:endParaRPr/>
          </a:p>
        </p:txBody>
      </p:sp>
      <p:pic>
        <p:nvPicPr>
          <p:cNvPr id="2278" name="Google Shape;2278;p273"/>
          <p:cNvPicPr preferRelativeResize="0"/>
          <p:nvPr/>
        </p:nvPicPr>
        <p:blipFill rotWithShape="1">
          <a:blip r:embed="rId3">
            <a:alphaModFix/>
          </a:blip>
          <a:srcRect/>
          <a:stretch/>
        </p:blipFill>
        <p:spPr>
          <a:xfrm>
            <a:off x="98571" y="133883"/>
            <a:ext cx="709175" cy="640917"/>
          </a:xfrm>
          <a:prstGeom prst="rect">
            <a:avLst/>
          </a:prstGeom>
          <a:noFill/>
          <a:ln>
            <a:noFill/>
          </a:ln>
        </p:spPr>
      </p:pic>
      <p:cxnSp>
        <p:nvCxnSpPr>
          <p:cNvPr id="2279" name="Google Shape;2279;p273"/>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80" name="Google Shape;2280;p27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81" name="Google Shape;2281;p27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82" name="Google Shape;2282;p27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283" name="Google Shape;2283;p273"/>
          <p:cNvSpPr/>
          <p:nvPr/>
        </p:nvSpPr>
        <p:spPr>
          <a:xfrm>
            <a:off x="2200274" y="1962150"/>
            <a:ext cx="8239125" cy="2200275"/>
          </a:xfrm>
          <a:prstGeom prst="ellipse">
            <a:avLst/>
          </a:prstGeom>
          <a:solidFill>
            <a:srgbClr val="54813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0" i="0" u="none" strike="noStrike" cap="none">
                <a:solidFill>
                  <a:schemeClr val="lt1"/>
                </a:solidFill>
                <a:latin typeface="Arial"/>
                <a:ea typeface="Arial"/>
                <a:cs typeface="Arial"/>
                <a:sym typeface="Arial"/>
              </a:rPr>
              <a:t>Instruction Set </a:t>
            </a:r>
            <a:endParaRPr sz="5400" b="0" i="0" u="none" strike="noStrike" cap="none">
              <a:solidFill>
                <a:schemeClr val="lt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274"/>
          <p:cNvSpPr txBox="1">
            <a:spLocks noGrp="1"/>
          </p:cNvSpPr>
          <p:nvPr>
            <p:ph type="title"/>
          </p:nvPr>
        </p:nvSpPr>
        <p:spPr>
          <a:xfrm>
            <a:off x="1676400" y="274638"/>
            <a:ext cx="9906000" cy="43194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600" b="1">
                <a:solidFill>
                  <a:srgbClr val="C00000"/>
                </a:solidFill>
                <a:latin typeface="Times New Roman"/>
                <a:ea typeface="Times New Roman"/>
                <a:cs typeface="Times New Roman"/>
                <a:sym typeface="Times New Roman"/>
              </a:rPr>
              <a:t/>
            </a:r>
            <a:br>
              <a:rPr lang="en-US" sz="6600" b="1">
                <a:solidFill>
                  <a:srgbClr val="C00000"/>
                </a:solidFill>
                <a:latin typeface="Times New Roman"/>
                <a:ea typeface="Times New Roman"/>
                <a:cs typeface="Times New Roman"/>
                <a:sym typeface="Times New Roman"/>
              </a:rPr>
            </a:br>
            <a:r>
              <a:rPr lang="en-US" sz="6600" b="1">
                <a:solidFill>
                  <a:srgbClr val="C00000"/>
                </a:solidFill>
                <a:latin typeface="Times New Roman"/>
                <a:ea typeface="Times New Roman"/>
                <a:cs typeface="Times New Roman"/>
                <a:sym typeface="Times New Roman"/>
              </a:rPr>
              <a:t>Data Transfer Instructions</a:t>
            </a:r>
            <a:br>
              <a:rPr lang="en-US" sz="6600" b="1">
                <a:solidFill>
                  <a:srgbClr val="C00000"/>
                </a:solidFill>
                <a:latin typeface="Times New Roman"/>
                <a:ea typeface="Times New Roman"/>
                <a:cs typeface="Times New Roman"/>
                <a:sym typeface="Times New Roman"/>
              </a:rPr>
            </a:br>
            <a:endParaRPr sz="6600">
              <a:solidFill>
                <a:srgbClr val="C00000"/>
              </a:solidFill>
              <a:latin typeface="Times New Roman"/>
              <a:ea typeface="Times New Roman"/>
              <a:cs typeface="Times New Roman"/>
              <a:sym typeface="Times New Roman"/>
            </a:endParaRPr>
          </a:p>
        </p:txBody>
      </p:sp>
      <p:sp>
        <p:nvSpPr>
          <p:cNvPr id="2289" name="Google Shape;2289;p274"/>
          <p:cNvSpPr txBox="1">
            <a:spLocks noGrp="1"/>
          </p:cNvSpPr>
          <p:nvPr>
            <p:ph type="body" idx="1"/>
          </p:nvPr>
        </p:nvSpPr>
        <p:spPr>
          <a:xfrm>
            <a:off x="1946565" y="1088079"/>
            <a:ext cx="9407235" cy="4934673"/>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SzPct val="69498"/>
              <a:buFont typeface="Noto Sans Symbols"/>
              <a:buChar char="⮚"/>
            </a:pPr>
            <a:r>
              <a:rPr lang="en-US" b="1">
                <a:solidFill>
                  <a:srgbClr val="1E4E79"/>
                </a:solidFill>
                <a:latin typeface="Times New Roman"/>
                <a:ea typeface="Times New Roman"/>
                <a:cs typeface="Times New Roman"/>
                <a:sym typeface="Times New Roman"/>
              </a:rPr>
              <a:t>MOV 			Move</a:t>
            </a:r>
            <a:endParaRPr/>
          </a:p>
          <a:p>
            <a:pPr marL="457200" lvl="0" indent="-342900" algn="l" rtl="0">
              <a:lnSpc>
                <a:spcPct val="90000"/>
              </a:lnSpc>
              <a:spcBef>
                <a:spcPts val="1000"/>
              </a:spcBef>
              <a:spcAft>
                <a:spcPts val="0"/>
              </a:spcAft>
              <a:buSzPct val="69498"/>
              <a:buFont typeface="Noto Sans Symbols"/>
              <a:buChar char="⮚"/>
            </a:pPr>
            <a:r>
              <a:rPr lang="en-US" b="1">
                <a:latin typeface="Times New Roman"/>
                <a:ea typeface="Times New Roman"/>
                <a:cs typeface="Times New Roman"/>
                <a:sym typeface="Times New Roman"/>
              </a:rPr>
              <a:t>XCHG 			Exchange</a:t>
            </a:r>
            <a:endParaRPr/>
          </a:p>
          <a:p>
            <a:pPr marL="457200" lvl="0" indent="-342900" algn="l" rtl="0">
              <a:lnSpc>
                <a:spcPct val="90000"/>
              </a:lnSpc>
              <a:spcBef>
                <a:spcPts val="1000"/>
              </a:spcBef>
              <a:spcAft>
                <a:spcPts val="0"/>
              </a:spcAft>
              <a:buSzPct val="69498"/>
              <a:buFont typeface="Noto Sans Symbols"/>
              <a:buChar char="⮚"/>
            </a:pPr>
            <a:r>
              <a:rPr lang="en-US" b="1">
                <a:solidFill>
                  <a:srgbClr val="1E4E79"/>
                </a:solidFill>
                <a:latin typeface="Times New Roman"/>
                <a:ea typeface="Times New Roman"/>
                <a:cs typeface="Times New Roman"/>
                <a:sym typeface="Times New Roman"/>
              </a:rPr>
              <a:t>PUSH/PUSHF		 Push onto stack</a:t>
            </a:r>
            <a:endParaRPr/>
          </a:p>
          <a:p>
            <a:pPr marL="457200" lvl="0" indent="-342900" algn="l" rtl="0">
              <a:lnSpc>
                <a:spcPct val="90000"/>
              </a:lnSpc>
              <a:spcBef>
                <a:spcPts val="1000"/>
              </a:spcBef>
              <a:spcAft>
                <a:spcPts val="0"/>
              </a:spcAft>
              <a:buSzPct val="69498"/>
              <a:buFont typeface="Noto Sans Symbols"/>
              <a:buChar char="⮚"/>
            </a:pPr>
            <a:r>
              <a:rPr lang="en-US" b="1">
                <a:latin typeface="Times New Roman"/>
                <a:ea typeface="Times New Roman"/>
                <a:cs typeface="Times New Roman"/>
                <a:sym typeface="Times New Roman"/>
              </a:rPr>
              <a:t>POP /POPF		Pop off of stack</a:t>
            </a:r>
            <a:endParaRPr/>
          </a:p>
          <a:p>
            <a:pPr marL="457200" lvl="0" indent="-342900" algn="l" rtl="0">
              <a:lnSpc>
                <a:spcPct val="90000"/>
              </a:lnSpc>
              <a:spcBef>
                <a:spcPts val="1000"/>
              </a:spcBef>
              <a:spcAft>
                <a:spcPts val="0"/>
              </a:spcAft>
              <a:buSzPct val="69498"/>
              <a:buFont typeface="Noto Sans Symbols"/>
              <a:buChar char="⮚"/>
            </a:pPr>
            <a:r>
              <a:rPr lang="en-US" b="1">
                <a:solidFill>
                  <a:srgbClr val="002060"/>
                </a:solidFill>
                <a:latin typeface="Times New Roman"/>
                <a:ea typeface="Times New Roman"/>
                <a:cs typeface="Times New Roman"/>
                <a:sym typeface="Times New Roman"/>
              </a:rPr>
              <a:t>SAHF			store AH into flags</a:t>
            </a:r>
            <a:endParaRPr/>
          </a:p>
          <a:p>
            <a:pPr marL="457200" lvl="0" indent="-342900" algn="l" rtl="0">
              <a:lnSpc>
                <a:spcPct val="90000"/>
              </a:lnSpc>
              <a:spcBef>
                <a:spcPts val="1000"/>
              </a:spcBef>
              <a:spcAft>
                <a:spcPts val="0"/>
              </a:spcAft>
              <a:buSzPct val="69498"/>
              <a:buFont typeface="Noto Sans Symbols"/>
              <a:buChar char="⮚"/>
            </a:pPr>
            <a:r>
              <a:rPr lang="en-US" b="1">
                <a:latin typeface="Times New Roman"/>
                <a:ea typeface="Times New Roman"/>
                <a:cs typeface="Times New Roman"/>
                <a:sym typeface="Times New Roman"/>
              </a:rPr>
              <a:t>IN 				Read from a port</a:t>
            </a:r>
            <a:endParaRPr/>
          </a:p>
          <a:p>
            <a:pPr marL="457200" lvl="0" indent="-342900" algn="l" rtl="0">
              <a:lnSpc>
                <a:spcPct val="90000"/>
              </a:lnSpc>
              <a:spcBef>
                <a:spcPts val="1000"/>
              </a:spcBef>
              <a:spcAft>
                <a:spcPts val="0"/>
              </a:spcAft>
              <a:buSzPct val="69498"/>
              <a:buFont typeface="Noto Sans Symbols"/>
              <a:buChar char="⮚"/>
            </a:pPr>
            <a:r>
              <a:rPr lang="en-US" b="1">
                <a:solidFill>
                  <a:srgbClr val="002060"/>
                </a:solidFill>
                <a:latin typeface="Times New Roman"/>
                <a:ea typeface="Times New Roman"/>
                <a:cs typeface="Times New Roman"/>
                <a:sym typeface="Times New Roman"/>
              </a:rPr>
              <a:t>OUT 			Write to a p</a:t>
            </a:r>
            <a:r>
              <a:rPr lang="en-US" b="1">
                <a:latin typeface="Times New Roman"/>
                <a:ea typeface="Times New Roman"/>
                <a:cs typeface="Times New Roman"/>
                <a:sym typeface="Times New Roman"/>
              </a:rPr>
              <a:t>ort</a:t>
            </a:r>
            <a:endParaRPr/>
          </a:p>
          <a:p>
            <a:pPr marL="457200" lvl="0" indent="-342900" algn="l" rtl="0">
              <a:lnSpc>
                <a:spcPct val="90000"/>
              </a:lnSpc>
              <a:spcBef>
                <a:spcPts val="1000"/>
              </a:spcBef>
              <a:spcAft>
                <a:spcPts val="0"/>
              </a:spcAft>
              <a:buSzPct val="69498"/>
              <a:buFont typeface="Noto Sans Symbols"/>
              <a:buChar char="⮚"/>
            </a:pPr>
            <a:r>
              <a:rPr lang="en-US" b="1">
                <a:latin typeface="Times New Roman"/>
                <a:ea typeface="Times New Roman"/>
                <a:cs typeface="Times New Roman"/>
                <a:sym typeface="Times New Roman"/>
              </a:rPr>
              <a:t>LDS 			Load far pointer using DS</a:t>
            </a:r>
            <a:endParaRPr/>
          </a:p>
          <a:p>
            <a:pPr marL="457200" lvl="0" indent="-342900" algn="l" rtl="0">
              <a:lnSpc>
                <a:spcPct val="90000"/>
              </a:lnSpc>
              <a:spcBef>
                <a:spcPts val="1000"/>
              </a:spcBef>
              <a:spcAft>
                <a:spcPts val="0"/>
              </a:spcAft>
              <a:buSzPct val="69498"/>
              <a:buFont typeface="Noto Sans Symbols"/>
              <a:buChar char="⮚"/>
            </a:pPr>
            <a:r>
              <a:rPr lang="en-US" b="1">
                <a:solidFill>
                  <a:srgbClr val="002060"/>
                </a:solidFill>
                <a:latin typeface="Times New Roman"/>
                <a:ea typeface="Times New Roman"/>
                <a:cs typeface="Times New Roman"/>
                <a:sym typeface="Times New Roman"/>
              </a:rPr>
              <a:t>LES 			Load far pointer using ES</a:t>
            </a:r>
            <a:endParaRPr/>
          </a:p>
          <a:p>
            <a:pPr marL="457200" lvl="0" indent="-342900" algn="l" rtl="0">
              <a:lnSpc>
                <a:spcPct val="90000"/>
              </a:lnSpc>
              <a:spcBef>
                <a:spcPts val="1000"/>
              </a:spcBef>
              <a:spcAft>
                <a:spcPts val="0"/>
              </a:spcAft>
              <a:buSzPct val="69498"/>
              <a:buFont typeface="Noto Sans Symbols"/>
              <a:buChar char="⮚"/>
            </a:pPr>
            <a:r>
              <a:rPr lang="en-US" b="1">
                <a:latin typeface="Times New Roman"/>
                <a:ea typeface="Times New Roman"/>
                <a:cs typeface="Times New Roman"/>
                <a:sym typeface="Times New Roman"/>
              </a:rPr>
              <a:t>LEA			Load effective address</a:t>
            </a:r>
            <a:endParaRPr/>
          </a:p>
          <a:p>
            <a:pPr marL="457200" lvl="0" indent="-342900" algn="l" rtl="0">
              <a:lnSpc>
                <a:spcPct val="90000"/>
              </a:lnSpc>
              <a:spcBef>
                <a:spcPts val="1000"/>
              </a:spcBef>
              <a:spcAft>
                <a:spcPts val="0"/>
              </a:spcAft>
              <a:buSzPct val="69498"/>
              <a:buFont typeface="Noto Sans Symbols"/>
              <a:buChar char="⮚"/>
            </a:pPr>
            <a:r>
              <a:rPr lang="en-US" b="1">
                <a:solidFill>
                  <a:srgbClr val="002060"/>
                </a:solidFill>
                <a:latin typeface="Times New Roman"/>
                <a:ea typeface="Times New Roman"/>
                <a:cs typeface="Times New Roman"/>
                <a:sym typeface="Times New Roman"/>
              </a:rPr>
              <a:t>XLAT			Exchange byte/word</a:t>
            </a:r>
            <a:endParaRPr/>
          </a:p>
          <a:p>
            <a:pPr marL="457200" lvl="0" indent="-228600" algn="l" rtl="0">
              <a:lnSpc>
                <a:spcPct val="90000"/>
              </a:lnSpc>
              <a:spcBef>
                <a:spcPts val="1000"/>
              </a:spcBef>
              <a:spcAft>
                <a:spcPts val="0"/>
              </a:spcAft>
              <a:buClr>
                <a:schemeClr val="dk1"/>
              </a:buClr>
              <a:buSzPct val="69498"/>
              <a:buNone/>
            </a:pPr>
            <a:endParaRPr b="1">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b="1">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b="1">
              <a:latin typeface="Times New Roman"/>
              <a:ea typeface="Times New Roman"/>
              <a:cs typeface="Times New Roman"/>
              <a:sym typeface="Times New Roman"/>
            </a:endParaRPr>
          </a:p>
        </p:txBody>
      </p:sp>
      <p:sp>
        <p:nvSpPr>
          <p:cNvPr id="2290" name="Google Shape;2290;p2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291" name="Google Shape;2291;p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134</a:t>
            </a:fld>
            <a:endParaRPr/>
          </a:p>
        </p:txBody>
      </p:sp>
      <p:sp>
        <p:nvSpPr>
          <p:cNvPr id="2292" name="Google Shape;2292;p2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2293" name="Google Shape;2293;p274"/>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294" name="Google Shape;2294;p274"/>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295" name="Google Shape;2295;p27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6" name="Google Shape;2296;p27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297" name="Google Shape;2297;p27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8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8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8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8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8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8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275"/>
          <p:cNvSpPr txBox="1">
            <a:spLocks noGrp="1"/>
          </p:cNvSpPr>
          <p:nvPr>
            <p:ph type="title"/>
          </p:nvPr>
        </p:nvSpPr>
        <p:spPr>
          <a:xfrm>
            <a:off x="1801090" y="274637"/>
            <a:ext cx="9781309" cy="58658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solidFill>
                  <a:srgbClr val="FF0000"/>
                </a:solidFill>
                <a:latin typeface="Times New Roman"/>
                <a:ea typeface="Times New Roman"/>
                <a:cs typeface="Times New Roman"/>
                <a:sym typeface="Times New Roman"/>
              </a:rPr>
              <a:t/>
            </a:r>
            <a:br>
              <a:rPr lang="en-US" b="1">
                <a:solidFill>
                  <a:srgbClr val="FF0000"/>
                </a:solidFill>
                <a:latin typeface="Times New Roman"/>
                <a:ea typeface="Times New Roman"/>
                <a:cs typeface="Times New Roman"/>
                <a:sym typeface="Times New Roman"/>
              </a:rPr>
            </a:br>
            <a:r>
              <a:rPr lang="en-US" b="1">
                <a:solidFill>
                  <a:srgbClr val="FF0000"/>
                </a:solidFill>
                <a:latin typeface="Times New Roman"/>
                <a:ea typeface="Times New Roman"/>
                <a:cs typeface="Times New Roman"/>
                <a:sym typeface="Times New Roman"/>
              </a:rPr>
              <a:t>Data Transfer Instructions</a:t>
            </a:r>
            <a:br>
              <a:rPr lang="en-US" b="1">
                <a:solidFill>
                  <a:srgbClr val="FF0000"/>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2303" name="Google Shape;2303;p275"/>
          <p:cNvSpPr txBox="1">
            <a:spLocks noGrp="1"/>
          </p:cNvSpPr>
          <p:nvPr>
            <p:ph type="body" idx="1"/>
          </p:nvPr>
        </p:nvSpPr>
        <p:spPr>
          <a:xfrm>
            <a:off x="944560" y="911185"/>
            <a:ext cx="9809018" cy="5562599"/>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1000"/>
              </a:spcBef>
              <a:spcAft>
                <a:spcPts val="0"/>
              </a:spcAft>
              <a:buSzPct val="75630"/>
              <a:buNone/>
            </a:pPr>
            <a:r>
              <a:rPr lang="en-US">
                <a:solidFill>
                  <a:srgbClr val="FF0000"/>
                </a:solidFill>
                <a:latin typeface="Times New Roman"/>
                <a:ea typeface="Times New Roman"/>
                <a:cs typeface="Times New Roman"/>
                <a:sym typeface="Times New Roman"/>
              </a:rPr>
              <a:t>Additional Pentium instructions:</a:t>
            </a:r>
            <a:endParaRPr/>
          </a:p>
          <a:p>
            <a:pPr marL="914400" lvl="1" indent="-228600" algn="l" rtl="0">
              <a:lnSpc>
                <a:spcPct val="90000"/>
              </a:lnSpc>
              <a:spcBef>
                <a:spcPts val="500"/>
              </a:spcBef>
              <a:spcAft>
                <a:spcPts val="0"/>
              </a:spcAft>
              <a:buSzPct val="81447"/>
              <a:buNone/>
            </a:pPr>
            <a:endParaRPr sz="2600" b="1">
              <a:latin typeface="Times New Roman"/>
              <a:ea typeface="Times New Roman"/>
              <a:cs typeface="Times New Roman"/>
              <a:sym typeface="Times New Roman"/>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PUSHA</a:t>
            </a:r>
            <a:r>
              <a:rPr lang="en-US" sz="2600">
                <a:latin typeface="Times New Roman"/>
                <a:ea typeface="Times New Roman"/>
                <a:cs typeface="Times New Roman"/>
                <a:sym typeface="Times New Roman"/>
              </a:rPr>
              <a:t>				Push ALL  registers</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POPA	</a:t>
            </a:r>
            <a:r>
              <a:rPr lang="en-US" sz="2600">
                <a:latin typeface="Times New Roman"/>
                <a:ea typeface="Times New Roman"/>
                <a:cs typeface="Times New Roman"/>
                <a:sym typeface="Times New Roman"/>
              </a:rPr>
              <a:t>			Pop ALL registers</a:t>
            </a:r>
            <a:endParaRPr/>
          </a:p>
          <a:p>
            <a:pPr marL="914400" lvl="1" indent="-342900" algn="l" rtl="0">
              <a:lnSpc>
                <a:spcPct val="90000"/>
              </a:lnSpc>
              <a:spcBef>
                <a:spcPts val="500"/>
              </a:spcBef>
              <a:spcAft>
                <a:spcPts val="0"/>
              </a:spcAft>
              <a:buSzPct val="81447"/>
              <a:buFont typeface="Noto Sans Symbols"/>
              <a:buChar char="⮚"/>
            </a:pPr>
            <a:r>
              <a:rPr lang="en-US" sz="2600">
                <a:latin typeface="Times New Roman"/>
                <a:ea typeface="Times New Roman"/>
                <a:cs typeface="Times New Roman"/>
                <a:sym typeface="Times New Roman"/>
              </a:rPr>
              <a:t>INS				Input  string from port</a:t>
            </a:r>
            <a:endParaRPr/>
          </a:p>
          <a:p>
            <a:pPr marL="914400" lvl="1" indent="-342900" algn="l" rtl="0">
              <a:lnSpc>
                <a:spcPct val="90000"/>
              </a:lnSpc>
              <a:spcBef>
                <a:spcPts val="500"/>
              </a:spcBef>
              <a:spcAft>
                <a:spcPts val="0"/>
              </a:spcAft>
              <a:buSzPct val="81447"/>
              <a:buFont typeface="Noto Sans Symbols"/>
              <a:buChar char="⮚"/>
            </a:pPr>
            <a:r>
              <a:rPr lang="en-US" sz="2600">
                <a:latin typeface="Times New Roman"/>
                <a:ea typeface="Times New Roman"/>
                <a:cs typeface="Times New Roman"/>
                <a:sym typeface="Times New Roman"/>
              </a:rPr>
              <a:t>OUTS				Output string from port</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LFS</a:t>
            </a:r>
            <a:r>
              <a:rPr lang="en-US" sz="2600">
                <a:latin typeface="Times New Roman"/>
                <a:ea typeface="Times New Roman"/>
                <a:cs typeface="Times New Roman"/>
                <a:sym typeface="Times New Roman"/>
              </a:rPr>
              <a:t> 				Load far pointer using FS</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LGS </a:t>
            </a:r>
            <a:r>
              <a:rPr lang="en-US" sz="2600">
                <a:latin typeface="Times New Roman"/>
                <a:ea typeface="Times New Roman"/>
                <a:cs typeface="Times New Roman"/>
                <a:sym typeface="Times New Roman"/>
              </a:rPr>
              <a:t>				Load far pointer using GS</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LSS </a:t>
            </a:r>
            <a:r>
              <a:rPr lang="en-US" sz="2600">
                <a:latin typeface="Times New Roman"/>
                <a:ea typeface="Times New Roman"/>
                <a:cs typeface="Times New Roman"/>
                <a:sym typeface="Times New Roman"/>
              </a:rPr>
              <a:t>				Load far pointer using SS</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MOVSX </a:t>
            </a:r>
            <a:r>
              <a:rPr lang="en-US" sz="2600">
                <a:latin typeface="Times New Roman"/>
                <a:ea typeface="Times New Roman"/>
                <a:cs typeface="Times New Roman"/>
                <a:sym typeface="Times New Roman"/>
              </a:rPr>
              <a:t>			Move and sign extend</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MOVZX	</a:t>
            </a:r>
            <a:r>
              <a:rPr lang="en-US" sz="2600">
                <a:latin typeface="Times New Roman"/>
                <a:ea typeface="Times New Roman"/>
                <a:cs typeface="Times New Roman"/>
                <a:sym typeface="Times New Roman"/>
              </a:rPr>
              <a:t>	 	Move and zero extend</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PUSHD/PUSHAD/PUSHFD</a:t>
            </a:r>
            <a:r>
              <a:rPr lang="en-US" sz="2600">
                <a:latin typeface="Times New Roman"/>
                <a:ea typeface="Times New Roman"/>
                <a:cs typeface="Times New Roman"/>
                <a:sym typeface="Times New Roman"/>
              </a:rPr>
              <a:t> 	Push DOUBLE registers onto stack</a:t>
            </a:r>
            <a:endParaRPr/>
          </a:p>
          <a:p>
            <a:pPr marL="914400" lvl="1" indent="-342900" algn="l" rtl="0">
              <a:lnSpc>
                <a:spcPct val="90000"/>
              </a:lnSpc>
              <a:spcBef>
                <a:spcPts val="500"/>
              </a:spcBef>
              <a:spcAft>
                <a:spcPts val="0"/>
              </a:spcAft>
              <a:buSzPct val="81447"/>
              <a:buFont typeface="Noto Sans Symbols"/>
              <a:buChar char="⮚"/>
            </a:pPr>
            <a:r>
              <a:rPr lang="en-US" sz="2600" b="1">
                <a:latin typeface="Times New Roman"/>
                <a:ea typeface="Times New Roman"/>
                <a:cs typeface="Times New Roman"/>
                <a:sym typeface="Times New Roman"/>
              </a:rPr>
              <a:t>POPD/POPAD /POPF</a:t>
            </a:r>
            <a:r>
              <a:rPr lang="en-US" sz="2600">
                <a:latin typeface="Times New Roman"/>
                <a:ea typeface="Times New Roman"/>
                <a:cs typeface="Times New Roman"/>
                <a:sym typeface="Times New Roman"/>
              </a:rPr>
              <a:t>D	Pop DOUBLE registers from stack</a:t>
            </a:r>
            <a:endParaRPr/>
          </a:p>
          <a:p>
            <a:pPr marL="914400" lvl="1" indent="-228600" algn="l" rtl="0">
              <a:lnSpc>
                <a:spcPct val="90000"/>
              </a:lnSpc>
              <a:spcBef>
                <a:spcPts val="500"/>
              </a:spcBef>
              <a:spcAft>
                <a:spcPts val="0"/>
              </a:spcAft>
              <a:buSzPct val="88235"/>
              <a:buFont typeface="Noto Sans Symbols"/>
              <a:buNone/>
            </a:pPr>
            <a:endParaRPr>
              <a:latin typeface="Times New Roman"/>
              <a:ea typeface="Times New Roman"/>
              <a:cs typeface="Times New Roman"/>
              <a:sym typeface="Times New Roman"/>
            </a:endParaRPr>
          </a:p>
          <a:p>
            <a:pPr marL="914400" lvl="1" indent="-342900" algn="l" rtl="0">
              <a:lnSpc>
                <a:spcPct val="90000"/>
              </a:lnSpc>
              <a:spcBef>
                <a:spcPts val="500"/>
              </a:spcBef>
              <a:spcAft>
                <a:spcPts val="0"/>
              </a:spcAft>
              <a:buSzPct val="73022"/>
              <a:buFont typeface="Noto Sans Symbols"/>
              <a:buChar char="⮚"/>
            </a:pPr>
            <a:r>
              <a:rPr lang="en-US" sz="2900">
                <a:latin typeface="Times New Roman"/>
                <a:ea typeface="Times New Roman"/>
                <a:cs typeface="Times New Roman"/>
                <a:sym typeface="Times New Roman"/>
              </a:rPr>
              <a:t>BSWAP 			Byte swap</a:t>
            </a:r>
            <a:endParaRPr/>
          </a:p>
          <a:p>
            <a:pPr marL="914400" lvl="1" indent="-342900" algn="l" rtl="0">
              <a:lnSpc>
                <a:spcPct val="90000"/>
              </a:lnSpc>
              <a:spcBef>
                <a:spcPts val="500"/>
              </a:spcBef>
              <a:spcAft>
                <a:spcPts val="0"/>
              </a:spcAft>
              <a:buSzPct val="73022"/>
              <a:buFont typeface="Noto Sans Symbols"/>
              <a:buChar char="⮚"/>
            </a:pPr>
            <a:r>
              <a:rPr lang="en-US" sz="2900">
                <a:latin typeface="Times New Roman"/>
                <a:ea typeface="Times New Roman"/>
                <a:cs typeface="Times New Roman"/>
                <a:sym typeface="Times New Roman"/>
              </a:rPr>
              <a:t>MOV 				Move to/from control register</a:t>
            </a:r>
            <a:endParaRPr/>
          </a:p>
          <a:p>
            <a:pPr marL="457200" lvl="0" indent="-228600" algn="l" rtl="0">
              <a:lnSpc>
                <a:spcPct val="90000"/>
              </a:lnSpc>
              <a:spcBef>
                <a:spcPts val="1000"/>
              </a:spcBef>
              <a:spcAft>
                <a:spcPts val="0"/>
              </a:spcAft>
              <a:buClr>
                <a:schemeClr val="dk1"/>
              </a:buClr>
              <a:buSzPct val="75630"/>
              <a:buNone/>
            </a:pPr>
            <a:endParaRPr>
              <a:latin typeface="Times New Roman"/>
              <a:ea typeface="Times New Roman"/>
              <a:cs typeface="Times New Roman"/>
              <a:sym typeface="Times New Roman"/>
            </a:endParaRPr>
          </a:p>
        </p:txBody>
      </p:sp>
      <p:sp>
        <p:nvSpPr>
          <p:cNvPr id="2304" name="Google Shape;2304;p2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05" name="Google Shape;2305;p2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135</a:t>
            </a:fld>
            <a:endParaRPr>
              <a:latin typeface="Times New Roman"/>
              <a:ea typeface="Times New Roman"/>
              <a:cs typeface="Times New Roman"/>
              <a:sym typeface="Times New Roman"/>
            </a:endParaRPr>
          </a:p>
        </p:txBody>
      </p:sp>
      <p:sp>
        <p:nvSpPr>
          <p:cNvPr id="2306" name="Google Shape;2306;p2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07" name="Google Shape;2307;p275"/>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308" name="Google Shape;2308;p275"/>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309" name="Google Shape;2309;p27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10" name="Google Shape;2310;p27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11" name="Google Shape;2311;p27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276"/>
          <p:cNvSpPr txBox="1">
            <a:spLocks noGrp="1"/>
          </p:cNvSpPr>
          <p:nvPr>
            <p:ph type="title"/>
          </p:nvPr>
        </p:nvSpPr>
        <p:spPr>
          <a:xfrm>
            <a:off x="1673947" y="50183"/>
            <a:ext cx="9621982" cy="6046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solidFill>
                  <a:srgbClr val="FF0000"/>
                </a:solidFill>
                <a:latin typeface="Times New Roman"/>
                <a:ea typeface="Times New Roman"/>
                <a:cs typeface="Times New Roman"/>
                <a:sym typeface="Times New Roman"/>
              </a:rPr>
              <a:t/>
            </a:r>
            <a:br>
              <a:rPr lang="en-US" b="1">
                <a:solidFill>
                  <a:srgbClr val="FF0000"/>
                </a:solidFill>
                <a:latin typeface="Times New Roman"/>
                <a:ea typeface="Times New Roman"/>
                <a:cs typeface="Times New Roman"/>
                <a:sym typeface="Times New Roman"/>
              </a:rPr>
            </a:br>
            <a:r>
              <a:rPr lang="en-US" b="1">
                <a:solidFill>
                  <a:srgbClr val="FF0000"/>
                </a:solidFill>
                <a:latin typeface="Times New Roman"/>
                <a:ea typeface="Times New Roman"/>
                <a:cs typeface="Times New Roman"/>
                <a:sym typeface="Times New Roman"/>
              </a:rPr>
              <a:t>Binary Arithmetic Instructions</a:t>
            </a:r>
            <a:br>
              <a:rPr lang="en-US" b="1">
                <a:solidFill>
                  <a:srgbClr val="FF0000"/>
                </a:solidFill>
                <a:latin typeface="Times New Roman"/>
                <a:ea typeface="Times New Roman"/>
                <a:cs typeface="Times New Roman"/>
                <a:sym typeface="Times New Roman"/>
              </a:rPr>
            </a:br>
            <a:endParaRPr>
              <a:solidFill>
                <a:srgbClr val="FF0000"/>
              </a:solidFill>
              <a:latin typeface="Times New Roman"/>
              <a:ea typeface="Times New Roman"/>
              <a:cs typeface="Times New Roman"/>
              <a:sym typeface="Times New Roman"/>
            </a:endParaRPr>
          </a:p>
        </p:txBody>
      </p:sp>
      <p:sp>
        <p:nvSpPr>
          <p:cNvPr id="2317" name="Google Shape;2317;p276"/>
          <p:cNvSpPr txBox="1">
            <a:spLocks noGrp="1"/>
          </p:cNvSpPr>
          <p:nvPr>
            <p:ph type="body" idx="1"/>
          </p:nvPr>
        </p:nvSpPr>
        <p:spPr>
          <a:xfrm>
            <a:off x="1420515" y="710920"/>
            <a:ext cx="9615055" cy="5032416"/>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ADD		 Integer add</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ADC 		Add with carry</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SUB			 Subtract</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SBB 		Subtract with borrow</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IMUL 		Signed multiply</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MUL		 Unsigned multiply</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IDIV		 Signed divide</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DIV 			Unsigned divide</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INC			 Increment</a:t>
            </a:r>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DEC 		Decrement</a:t>
            </a:r>
            <a:endParaRPr sz="2500" b="1">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NEG 		Negate</a:t>
            </a:r>
            <a:endParaRPr sz="2500" b="1">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2500" b="1">
                <a:latin typeface="Times New Roman"/>
                <a:ea typeface="Times New Roman"/>
                <a:cs typeface="Times New Roman"/>
                <a:sym typeface="Times New Roman"/>
              </a:rPr>
              <a:t>CMP 		Compare</a:t>
            </a:r>
            <a:endParaRPr sz="2500" b="1">
              <a:latin typeface="Times New Roman"/>
              <a:ea typeface="Times New Roman"/>
              <a:cs typeface="Times New Roman"/>
              <a:sym typeface="Times New Roman"/>
            </a:endParaRPr>
          </a:p>
        </p:txBody>
      </p:sp>
      <p:sp>
        <p:nvSpPr>
          <p:cNvPr id="2318" name="Google Shape;2318;p2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19" name="Google Shape;2319;p2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136</a:t>
            </a:fld>
            <a:endParaRPr>
              <a:latin typeface="Times New Roman"/>
              <a:ea typeface="Times New Roman"/>
              <a:cs typeface="Times New Roman"/>
              <a:sym typeface="Times New Roman"/>
            </a:endParaRPr>
          </a:p>
        </p:txBody>
      </p:sp>
      <p:sp>
        <p:nvSpPr>
          <p:cNvPr id="2320" name="Google Shape;2320;p2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21" name="Google Shape;2321;p276"/>
          <p:cNvPicPr preferRelativeResize="0"/>
          <p:nvPr/>
        </p:nvPicPr>
        <p:blipFill rotWithShape="1">
          <a:blip r:embed="rId3">
            <a:alphaModFix/>
          </a:blip>
          <a:srcRect/>
          <a:stretch/>
        </p:blipFill>
        <p:spPr>
          <a:xfrm>
            <a:off x="141583" y="58738"/>
            <a:ext cx="659627" cy="596138"/>
          </a:xfrm>
          <a:prstGeom prst="rect">
            <a:avLst/>
          </a:prstGeom>
          <a:noFill/>
          <a:ln>
            <a:noFill/>
          </a:ln>
        </p:spPr>
      </p:pic>
      <p:cxnSp>
        <p:nvCxnSpPr>
          <p:cNvPr id="2322" name="Google Shape;2322;p276"/>
          <p:cNvCxnSpPr/>
          <p:nvPr/>
        </p:nvCxnSpPr>
        <p:spPr>
          <a:xfrm rot="10800000" flipH="1">
            <a:off x="-10316" y="641021"/>
            <a:ext cx="12192000" cy="27709"/>
          </a:xfrm>
          <a:prstGeom prst="straightConnector1">
            <a:avLst/>
          </a:prstGeom>
          <a:noFill/>
          <a:ln w="9525" cap="flat" cmpd="sng">
            <a:solidFill>
              <a:srgbClr val="00B050"/>
            </a:solidFill>
            <a:prstDash val="solid"/>
            <a:round/>
            <a:headEnd type="none" w="sm" len="sm"/>
            <a:tailEnd type="none" w="sm" len="sm"/>
          </a:ln>
        </p:spPr>
      </p:cxnSp>
      <p:sp>
        <p:nvSpPr>
          <p:cNvPr id="2323" name="Google Shape;2323;p27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24" name="Google Shape;2324;p27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25" name="Google Shape;2325;p27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77"/>
          <p:cNvSpPr txBox="1">
            <a:spLocks noGrp="1"/>
          </p:cNvSpPr>
          <p:nvPr>
            <p:ph type="title"/>
          </p:nvPr>
        </p:nvSpPr>
        <p:spPr>
          <a:xfrm>
            <a:off x="1819386" y="65271"/>
            <a:ext cx="9324109" cy="77830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002060"/>
                </a:solidFill>
                <a:latin typeface="Times New Roman"/>
                <a:ea typeface="Times New Roman"/>
                <a:cs typeface="Times New Roman"/>
                <a:sym typeface="Times New Roman"/>
              </a:rPr>
              <a:t/>
            </a:r>
            <a:br>
              <a:rPr lang="en-US" sz="5400" b="1">
                <a:solidFill>
                  <a:srgbClr val="002060"/>
                </a:solidFill>
                <a:latin typeface="Times New Roman"/>
                <a:ea typeface="Times New Roman"/>
                <a:cs typeface="Times New Roman"/>
                <a:sym typeface="Times New Roman"/>
              </a:rPr>
            </a:br>
            <a:r>
              <a:rPr lang="en-US" sz="5400" b="1">
                <a:solidFill>
                  <a:srgbClr val="002060"/>
                </a:solidFill>
                <a:latin typeface="Times New Roman"/>
                <a:ea typeface="Times New Roman"/>
                <a:cs typeface="Times New Roman"/>
                <a:sym typeface="Times New Roman"/>
              </a:rPr>
              <a:t>Binary Arithmetic Instructions</a:t>
            </a:r>
            <a:br>
              <a:rPr lang="en-US" sz="5400" b="1">
                <a:solidFill>
                  <a:srgbClr val="002060"/>
                </a:solidFill>
                <a:latin typeface="Times New Roman"/>
                <a:ea typeface="Times New Roman"/>
                <a:cs typeface="Times New Roman"/>
                <a:sym typeface="Times New Roman"/>
              </a:rPr>
            </a:br>
            <a:endParaRPr sz="5400">
              <a:solidFill>
                <a:srgbClr val="002060"/>
              </a:solidFill>
              <a:latin typeface="Times New Roman"/>
              <a:ea typeface="Times New Roman"/>
              <a:cs typeface="Times New Roman"/>
              <a:sym typeface="Times New Roman"/>
            </a:endParaRPr>
          </a:p>
        </p:txBody>
      </p:sp>
      <p:sp>
        <p:nvSpPr>
          <p:cNvPr id="2331" name="Google Shape;2331;p277"/>
          <p:cNvSpPr txBox="1">
            <a:spLocks noGrp="1"/>
          </p:cNvSpPr>
          <p:nvPr>
            <p:ph type="body" idx="1"/>
          </p:nvPr>
        </p:nvSpPr>
        <p:spPr>
          <a:xfrm>
            <a:off x="1049556" y="1025742"/>
            <a:ext cx="10863770" cy="47961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3600">
                <a:solidFill>
                  <a:srgbClr val="FF0000"/>
                </a:solidFill>
                <a:latin typeface="Times New Roman"/>
                <a:ea typeface="Times New Roman"/>
                <a:cs typeface="Times New Roman"/>
                <a:sym typeface="Times New Roman"/>
              </a:rPr>
              <a:t>Additional Pentium instructions:</a:t>
            </a:r>
            <a:endParaRPr/>
          </a:p>
          <a:p>
            <a:pPr marL="914400" lvl="1"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CDQ      		convert double word to quad word</a:t>
            </a:r>
            <a:endParaRPr/>
          </a:p>
          <a:p>
            <a:pPr marL="914400" lvl="1"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CWDE 		convert word to double word </a:t>
            </a:r>
            <a:endParaRPr/>
          </a:p>
          <a:p>
            <a:pPr marL="457200" lvl="0" indent="-228600" algn="l" rtl="0">
              <a:lnSpc>
                <a:spcPct val="90000"/>
              </a:lnSpc>
              <a:spcBef>
                <a:spcPts val="1000"/>
              </a:spcBef>
              <a:spcAft>
                <a:spcPts val="0"/>
              </a:spcAft>
              <a:buSzPts val="1800"/>
              <a:buFont typeface="Noto Sans Symbols"/>
              <a:buNone/>
            </a:pPr>
            <a:endParaRPr sz="36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CMPXCHG      	compare and exchange</a:t>
            </a:r>
            <a:endParaRPr/>
          </a:p>
          <a:p>
            <a:pPr marL="914400" lvl="1"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XADD  	 	exchange and add</a:t>
            </a:r>
            <a:endParaRPr/>
          </a:p>
          <a:p>
            <a:pPr marL="457200" lvl="0" indent="-228600" algn="l" rtl="0">
              <a:lnSpc>
                <a:spcPct val="90000"/>
              </a:lnSpc>
              <a:spcBef>
                <a:spcPts val="1000"/>
              </a:spcBef>
              <a:spcAft>
                <a:spcPts val="0"/>
              </a:spcAft>
              <a:buSzPts val="1800"/>
              <a:buFont typeface="Noto Sans Symbols"/>
              <a:buNone/>
            </a:pPr>
            <a:endParaRPr sz="4000">
              <a:solidFill>
                <a:srgbClr val="FF0000"/>
              </a:solidFill>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CMPXCHG8B  	compare and exchange 8bytes</a:t>
            </a:r>
            <a:endParaRPr/>
          </a:p>
          <a:p>
            <a:pPr marL="914400" lvl="1" indent="-228600" algn="l" rtl="0">
              <a:lnSpc>
                <a:spcPct val="90000"/>
              </a:lnSpc>
              <a:spcBef>
                <a:spcPts val="500"/>
              </a:spcBef>
              <a:spcAft>
                <a:spcPts val="0"/>
              </a:spcAft>
              <a:buSzPts val="1800"/>
              <a:buNone/>
            </a:pPr>
            <a:endParaRPr sz="3200">
              <a:latin typeface="Times New Roman"/>
              <a:ea typeface="Times New Roman"/>
              <a:cs typeface="Times New Roman"/>
              <a:sym typeface="Times New Roman"/>
            </a:endParaRPr>
          </a:p>
        </p:txBody>
      </p:sp>
      <p:sp>
        <p:nvSpPr>
          <p:cNvPr id="2332" name="Google Shape;2332;p2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33" name="Google Shape;2333;p2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137</a:t>
            </a:fld>
            <a:endParaRPr>
              <a:latin typeface="Times New Roman"/>
              <a:ea typeface="Times New Roman"/>
              <a:cs typeface="Times New Roman"/>
              <a:sym typeface="Times New Roman"/>
            </a:endParaRPr>
          </a:p>
        </p:txBody>
      </p:sp>
      <p:sp>
        <p:nvSpPr>
          <p:cNvPr id="2334" name="Google Shape;2334;p2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35" name="Google Shape;2335;p277"/>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336" name="Google Shape;2336;p277"/>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337" name="Google Shape;2337;p27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38" name="Google Shape;2338;p27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39" name="Google Shape;2339;p27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278"/>
          <p:cNvSpPr txBox="1">
            <a:spLocks noGrp="1"/>
          </p:cNvSpPr>
          <p:nvPr>
            <p:ph type="title"/>
          </p:nvPr>
        </p:nvSpPr>
        <p:spPr>
          <a:xfrm>
            <a:off x="1525011" y="150201"/>
            <a:ext cx="10401378" cy="4873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C00000"/>
                </a:solidFill>
                <a:latin typeface="Times New Roman"/>
                <a:ea typeface="Times New Roman"/>
                <a:cs typeface="Times New Roman"/>
                <a:sym typeface="Times New Roman"/>
              </a:rPr>
              <a:t>Bit Manipulation Instructions</a:t>
            </a:r>
            <a:endParaRPr sz="6000" b="1">
              <a:solidFill>
                <a:srgbClr val="C00000"/>
              </a:solidFill>
              <a:latin typeface="Times New Roman"/>
              <a:ea typeface="Times New Roman"/>
              <a:cs typeface="Times New Roman"/>
              <a:sym typeface="Times New Roman"/>
            </a:endParaRPr>
          </a:p>
        </p:txBody>
      </p:sp>
      <p:sp>
        <p:nvSpPr>
          <p:cNvPr id="2345" name="Google Shape;2345;p278"/>
          <p:cNvSpPr txBox="1">
            <a:spLocks noGrp="1"/>
          </p:cNvSpPr>
          <p:nvPr>
            <p:ph type="body" idx="1"/>
          </p:nvPr>
        </p:nvSpPr>
        <p:spPr>
          <a:xfrm>
            <a:off x="944560" y="726595"/>
            <a:ext cx="9448800" cy="5522734"/>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AND		and</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OR		or</a:t>
            </a:r>
            <a:endParaRPr sz="2000" b="1">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XOR		 Exclusive or</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NOT 		Not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SAR 		Shift arithmetic right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SHR 		Shift logical right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SAL/SHL 	Shift arithmetic left/Shift logical left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SHRD 	Shift right double</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SHLD 	Shift left double</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ROR		 Rotate right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ROL 		Rotate left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RCR 		Rotate through carry right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RCL 		Rotate through carry left</a:t>
            </a:r>
            <a:endParaRPr/>
          </a:p>
          <a:p>
            <a:pPr marL="457200" lvl="0" indent="-342900" algn="l" rtl="0">
              <a:lnSpc>
                <a:spcPct val="90000"/>
              </a:lnSpc>
              <a:spcBef>
                <a:spcPts val="1000"/>
              </a:spcBef>
              <a:spcAft>
                <a:spcPts val="0"/>
              </a:spcAft>
              <a:buSzPts val="1800"/>
              <a:buFont typeface="Noto Sans Symbols"/>
              <a:buChar char="⮚"/>
            </a:pPr>
            <a:r>
              <a:rPr lang="en-US" sz="2000" b="1">
                <a:latin typeface="Times New Roman"/>
                <a:ea typeface="Times New Roman"/>
                <a:cs typeface="Times New Roman"/>
                <a:sym typeface="Times New Roman"/>
              </a:rPr>
              <a:t>TEST		test byte/word</a:t>
            </a:r>
            <a:endParaRPr sz="2000" b="1">
              <a:latin typeface="Times New Roman"/>
              <a:ea typeface="Times New Roman"/>
              <a:cs typeface="Times New Roman"/>
              <a:sym typeface="Times New Roman"/>
            </a:endParaRPr>
          </a:p>
        </p:txBody>
      </p:sp>
      <p:sp>
        <p:nvSpPr>
          <p:cNvPr id="2346" name="Google Shape;2346;p2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47" name="Google Shape;2347;p2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138</a:t>
            </a:fld>
            <a:endParaRPr>
              <a:latin typeface="Times New Roman"/>
              <a:ea typeface="Times New Roman"/>
              <a:cs typeface="Times New Roman"/>
              <a:sym typeface="Times New Roman"/>
            </a:endParaRPr>
          </a:p>
        </p:txBody>
      </p:sp>
      <p:sp>
        <p:nvSpPr>
          <p:cNvPr id="2348" name="Google Shape;2348;p2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49" name="Google Shape;2349;p278"/>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350" name="Google Shape;2350;p278"/>
          <p:cNvCxnSpPr/>
          <p:nvPr/>
        </p:nvCxnSpPr>
        <p:spPr>
          <a:xfrm rot="10800000" flipH="1">
            <a:off x="-10316" y="741541"/>
            <a:ext cx="12192000" cy="27709"/>
          </a:xfrm>
          <a:prstGeom prst="straightConnector1">
            <a:avLst/>
          </a:prstGeom>
          <a:noFill/>
          <a:ln w="9525" cap="flat" cmpd="sng">
            <a:solidFill>
              <a:srgbClr val="00B050"/>
            </a:solidFill>
            <a:prstDash val="solid"/>
            <a:round/>
            <a:headEnd type="none" w="sm" len="sm"/>
            <a:tailEnd type="none" w="sm" len="sm"/>
          </a:ln>
        </p:spPr>
      </p:cxnSp>
      <p:sp>
        <p:nvSpPr>
          <p:cNvPr id="2351" name="Google Shape;2351;p27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52" name="Google Shape;2352;p27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53" name="Google Shape;2353;p27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279"/>
          <p:cNvSpPr txBox="1">
            <a:spLocks noGrp="1"/>
          </p:cNvSpPr>
          <p:nvPr>
            <p:ph type="title"/>
          </p:nvPr>
        </p:nvSpPr>
        <p:spPr>
          <a:xfrm>
            <a:off x="1308841" y="211516"/>
            <a:ext cx="9961418" cy="47350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C00000"/>
                </a:solidFill>
                <a:latin typeface="Times New Roman"/>
                <a:ea typeface="Times New Roman"/>
                <a:cs typeface="Times New Roman"/>
                <a:sym typeface="Times New Roman"/>
              </a:rPr>
              <a:t>Bit manipulation Instruction</a:t>
            </a:r>
            <a:r>
              <a:rPr lang="en-US" sz="6000">
                <a:solidFill>
                  <a:srgbClr val="C00000"/>
                </a:solidFill>
                <a:latin typeface="Times New Roman"/>
                <a:ea typeface="Times New Roman"/>
                <a:cs typeface="Times New Roman"/>
                <a:sym typeface="Times New Roman"/>
              </a:rPr>
              <a:t>s</a:t>
            </a:r>
            <a:endParaRPr/>
          </a:p>
        </p:txBody>
      </p:sp>
      <p:sp>
        <p:nvSpPr>
          <p:cNvPr id="2359" name="Google Shape;2359;p279"/>
          <p:cNvSpPr txBox="1">
            <a:spLocks noGrp="1"/>
          </p:cNvSpPr>
          <p:nvPr>
            <p:ph type="body" idx="1"/>
          </p:nvPr>
        </p:nvSpPr>
        <p:spPr>
          <a:xfrm>
            <a:off x="944560" y="1003259"/>
            <a:ext cx="9836727" cy="50593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3600">
                <a:solidFill>
                  <a:srgbClr val="FF0000"/>
                </a:solidFill>
                <a:latin typeface="Times New Roman"/>
                <a:ea typeface="Times New Roman"/>
                <a:cs typeface="Times New Roman"/>
                <a:sym typeface="Times New Roman"/>
              </a:rPr>
              <a:t>Additional Pentium instructions:</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BSF		Bit scan forward</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BSR		 Bit scan reverse</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		 Bit test</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BTC	 	Bit test and complement</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BTR	 	Bit test and reset</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BTS		 Bit test and set</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SHLD	shift left double precision</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SHRD	 shift right double precision</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SETcc	set byte on condition</a:t>
            </a:r>
            <a:endParaRPr sz="3200">
              <a:latin typeface="Times New Roman"/>
              <a:ea typeface="Times New Roman"/>
              <a:cs typeface="Times New Roman"/>
              <a:sym typeface="Times New Roman"/>
            </a:endParaRPr>
          </a:p>
        </p:txBody>
      </p:sp>
      <p:sp>
        <p:nvSpPr>
          <p:cNvPr id="2360" name="Google Shape;2360;p2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61" name="Google Shape;2361;p2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139</a:t>
            </a:fld>
            <a:endParaRPr>
              <a:latin typeface="Times New Roman"/>
              <a:ea typeface="Times New Roman"/>
              <a:cs typeface="Times New Roman"/>
              <a:sym typeface="Times New Roman"/>
            </a:endParaRPr>
          </a:p>
        </p:txBody>
      </p:sp>
      <p:sp>
        <p:nvSpPr>
          <p:cNvPr id="2362" name="Google Shape;2362;p2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63" name="Google Shape;2363;p279"/>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364" name="Google Shape;2364;p279"/>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365" name="Google Shape;2365;p27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66" name="Google Shape;2366;p27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67" name="Google Shape;2367;p27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53"/>
          <p:cNvSpPr txBox="1">
            <a:spLocks noGrp="1"/>
          </p:cNvSpPr>
          <p:nvPr>
            <p:ph type="title"/>
          </p:nvPr>
        </p:nvSpPr>
        <p:spPr>
          <a:xfrm>
            <a:off x="838200" y="204716"/>
            <a:ext cx="10515600" cy="34455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latin typeface="Times New Roman"/>
                <a:ea typeface="Times New Roman"/>
                <a:cs typeface="Times New Roman"/>
                <a:sym typeface="Times New Roman"/>
              </a:rPr>
              <a:t>Typical specifications </a:t>
            </a:r>
            <a:r>
              <a:rPr lang="en-US">
                <a:latin typeface="Times New Roman"/>
                <a:ea typeface="Times New Roman"/>
                <a:cs typeface="Times New Roman"/>
                <a:sym typeface="Times New Roman"/>
              </a:rPr>
              <a:t>– </a:t>
            </a:r>
            <a:r>
              <a:rPr lang="en-US" b="1" i="1">
                <a:solidFill>
                  <a:srgbClr val="FF0000"/>
                </a:solidFill>
                <a:latin typeface="Times New Roman"/>
                <a:ea typeface="Times New Roman"/>
                <a:cs typeface="Times New Roman"/>
                <a:sym typeface="Times New Roman"/>
              </a:rPr>
              <a:t>Only for information</a:t>
            </a:r>
            <a:endParaRPr b="1" i="1">
              <a:solidFill>
                <a:srgbClr val="FF0000"/>
              </a:solidFill>
              <a:latin typeface="Times New Roman"/>
              <a:ea typeface="Times New Roman"/>
              <a:cs typeface="Times New Roman"/>
              <a:sym typeface="Times New Roman"/>
            </a:endParaRPr>
          </a:p>
        </p:txBody>
      </p:sp>
      <p:sp>
        <p:nvSpPr>
          <p:cNvPr id="302" name="Google Shape;302;p1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303" name="Google Shape;303;p153"/>
          <p:cNvSpPr txBox="1">
            <a:spLocks noGrp="1"/>
          </p:cNvSpPr>
          <p:nvPr>
            <p:ph type="ftr" idx="11"/>
          </p:nvPr>
        </p:nvSpPr>
        <p:spPr>
          <a:xfrm>
            <a:off x="3422073" y="6356350"/>
            <a:ext cx="5514109"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304" name="Google Shape;304;p1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305" name="Google Shape;305;p153"/>
          <p:cNvPicPr preferRelativeResize="0"/>
          <p:nvPr/>
        </p:nvPicPr>
        <p:blipFill rotWithShape="1">
          <a:blip r:embed="rId3">
            <a:alphaModFix/>
          </a:blip>
          <a:srcRect/>
          <a:stretch/>
        </p:blipFill>
        <p:spPr>
          <a:xfrm>
            <a:off x="773905" y="899850"/>
            <a:ext cx="5562457" cy="5011423"/>
          </a:xfrm>
          <a:prstGeom prst="rect">
            <a:avLst/>
          </a:prstGeom>
          <a:noFill/>
          <a:ln>
            <a:noFill/>
          </a:ln>
        </p:spPr>
      </p:pic>
      <p:pic>
        <p:nvPicPr>
          <p:cNvPr id="306" name="Google Shape;306;p153"/>
          <p:cNvPicPr preferRelativeResize="0"/>
          <p:nvPr/>
        </p:nvPicPr>
        <p:blipFill rotWithShape="1">
          <a:blip r:embed="rId4">
            <a:alphaModFix/>
          </a:blip>
          <a:srcRect/>
          <a:stretch/>
        </p:blipFill>
        <p:spPr>
          <a:xfrm>
            <a:off x="6292557" y="1600248"/>
            <a:ext cx="5395415" cy="4484641"/>
          </a:xfrm>
          <a:prstGeom prst="rect">
            <a:avLst/>
          </a:prstGeom>
          <a:noFill/>
          <a:ln>
            <a:noFill/>
          </a:ln>
        </p:spPr>
      </p:pic>
      <p:sp>
        <p:nvSpPr>
          <p:cNvPr id="307" name="Google Shape;307;p1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308" name="Google Shape;308;p153"/>
          <p:cNvSpPr/>
          <p:nvPr/>
        </p:nvSpPr>
        <p:spPr>
          <a:xfrm>
            <a:off x="874396" y="1684385"/>
            <a:ext cx="10836322" cy="4484641"/>
          </a:xfrm>
          <a:prstGeom prst="rect">
            <a:avLst/>
          </a:prstGeom>
          <a:noFill/>
          <a:ln w="57150" cap="flat" cmpd="sng">
            <a:solidFill>
              <a:srgbClr val="2501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09" name="Google Shape;309;p153"/>
          <p:cNvCxnSpPr/>
          <p:nvPr/>
        </p:nvCxnSpPr>
        <p:spPr>
          <a:xfrm rot="10800000" flipH="1">
            <a:off x="-10316" y="810036"/>
            <a:ext cx="12192000" cy="27709"/>
          </a:xfrm>
          <a:prstGeom prst="straightConnector1">
            <a:avLst/>
          </a:prstGeom>
          <a:noFill/>
          <a:ln w="9525" cap="flat" cmpd="sng">
            <a:solidFill>
              <a:srgbClr val="00B050"/>
            </a:solidFill>
            <a:prstDash val="solid"/>
            <a:round/>
            <a:headEnd type="none" w="sm" len="sm"/>
            <a:tailEnd type="none" w="sm" len="sm"/>
          </a:ln>
        </p:spPr>
      </p:cxnSp>
      <p:sp>
        <p:nvSpPr>
          <p:cNvPr id="310" name="Google Shape;310;p15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1" name="Google Shape;311;p15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12" name="Google Shape;312;p15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313" name="Google Shape;313;p153"/>
          <p:cNvPicPr preferRelativeResize="0"/>
          <p:nvPr/>
        </p:nvPicPr>
        <p:blipFill rotWithShape="1">
          <a:blip r:embed="rId5">
            <a:alphaModFix/>
          </a:blip>
          <a:srcRect/>
          <a:stretch/>
        </p:blipFill>
        <p:spPr>
          <a:xfrm>
            <a:off x="63685" y="97930"/>
            <a:ext cx="724508" cy="668617"/>
          </a:xfrm>
          <a:prstGeom prst="rect">
            <a:avLst/>
          </a:prstGeom>
          <a:noFill/>
          <a:ln>
            <a:noFill/>
          </a:ln>
        </p:spPr>
      </p:pic>
      <p:sp>
        <p:nvSpPr>
          <p:cNvPr id="314" name="Google Shape;314;p153"/>
          <p:cNvSpPr/>
          <p:nvPr/>
        </p:nvSpPr>
        <p:spPr>
          <a:xfrm>
            <a:off x="7502764" y="1997425"/>
            <a:ext cx="22156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4"/>
                </a:solidFill>
                <a:latin typeface="arial"/>
                <a:ea typeface="arial"/>
                <a:cs typeface="arial"/>
                <a:sym typeface="arial"/>
              </a:rPr>
              <a:t>Double Data Rate (</a:t>
            </a:r>
            <a:r>
              <a:rPr lang="en-US" sz="1400" b="1" i="0" u="none" strike="noStrike" cap="none">
                <a:solidFill>
                  <a:srgbClr val="202124"/>
                </a:solidFill>
                <a:latin typeface="arial"/>
                <a:ea typeface="arial"/>
                <a:cs typeface="arial"/>
                <a:sym typeface="arial"/>
              </a:rPr>
              <a:t>DDR</a:t>
            </a:r>
            <a:r>
              <a:rPr lang="en-US" sz="1400" b="0" i="0" u="none" strike="noStrike" cap="none">
                <a:solidFill>
                  <a:srgbClr val="202124"/>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280"/>
          <p:cNvSpPr txBox="1">
            <a:spLocks noGrp="1"/>
          </p:cNvSpPr>
          <p:nvPr>
            <p:ph type="title"/>
          </p:nvPr>
        </p:nvSpPr>
        <p:spPr>
          <a:xfrm>
            <a:off x="1551708" y="274638"/>
            <a:ext cx="10030691" cy="563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C00000"/>
                </a:solidFill>
                <a:latin typeface="Times New Roman"/>
                <a:ea typeface="Times New Roman"/>
                <a:cs typeface="Times New Roman"/>
                <a:sym typeface="Times New Roman"/>
              </a:rPr>
              <a:t/>
            </a:r>
            <a:br>
              <a:rPr lang="en-US" sz="5400" b="1">
                <a:solidFill>
                  <a:srgbClr val="C00000"/>
                </a:solidFill>
                <a:latin typeface="Times New Roman"/>
                <a:ea typeface="Times New Roman"/>
                <a:cs typeface="Times New Roman"/>
                <a:sym typeface="Times New Roman"/>
              </a:rPr>
            </a:br>
            <a:r>
              <a:rPr lang="en-US" sz="5400" b="1">
                <a:solidFill>
                  <a:srgbClr val="C00000"/>
                </a:solidFill>
                <a:latin typeface="Times New Roman"/>
                <a:ea typeface="Times New Roman"/>
                <a:cs typeface="Times New Roman"/>
                <a:sym typeface="Times New Roman"/>
              </a:rPr>
              <a:t>Control Transfer Instructions</a:t>
            </a:r>
            <a:br>
              <a:rPr lang="en-US" sz="5400" b="1">
                <a:solidFill>
                  <a:srgbClr val="C00000"/>
                </a:solidFill>
                <a:latin typeface="Times New Roman"/>
                <a:ea typeface="Times New Roman"/>
                <a:cs typeface="Times New Roman"/>
                <a:sym typeface="Times New Roman"/>
              </a:rPr>
            </a:br>
            <a:endParaRPr sz="5400">
              <a:solidFill>
                <a:srgbClr val="C00000"/>
              </a:solidFill>
              <a:latin typeface="Times New Roman"/>
              <a:ea typeface="Times New Roman"/>
              <a:cs typeface="Times New Roman"/>
              <a:sym typeface="Times New Roman"/>
            </a:endParaRPr>
          </a:p>
        </p:txBody>
      </p:sp>
      <p:sp>
        <p:nvSpPr>
          <p:cNvPr id="2373" name="Google Shape;2373;p280"/>
          <p:cNvSpPr txBox="1">
            <a:spLocks noGrp="1"/>
          </p:cNvSpPr>
          <p:nvPr>
            <p:ph type="body" idx="1"/>
          </p:nvPr>
        </p:nvSpPr>
        <p:spPr>
          <a:xfrm>
            <a:off x="1087582" y="1055563"/>
            <a:ext cx="10266218" cy="4918364"/>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JMP		 Jump</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JE/JZ		 Jump if equal/Jump if zero</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JA/JNBE	 Jump if above/Jump if not below or equal</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JL/JNGE 	Jump if less/Jump if not greater or equal</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JC 		Jump if carry</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JO 		Jump if overflow</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JS		Jump if sign (negative)</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RET 		Return</a:t>
            </a:r>
            <a:endParaRPr sz="2100">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IRET		 Return from interrupt</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INT 		Software interrupt</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INTO		 Interrupt on overflow</a:t>
            </a:r>
            <a:endParaRPr/>
          </a:p>
          <a:p>
            <a:pPr marL="457200" lvl="0" indent="-342900" algn="l" rtl="0">
              <a:lnSpc>
                <a:spcPct val="90000"/>
              </a:lnSpc>
              <a:spcBef>
                <a:spcPts val="1000"/>
              </a:spcBef>
              <a:spcAft>
                <a:spcPts val="0"/>
              </a:spcAft>
              <a:buSzPts val="1800"/>
              <a:buFont typeface="Noto Sans Symbols"/>
              <a:buChar char="⮚"/>
            </a:pPr>
            <a:r>
              <a:rPr lang="en-US" sz="2100">
                <a:latin typeface="Times New Roman"/>
                <a:ea typeface="Times New Roman"/>
                <a:cs typeface="Times New Roman"/>
                <a:sym typeface="Times New Roman"/>
              </a:rPr>
              <a:t>LOOPZ/LOOPE 	Loop with ECX and zero/Loop with ECX and equal</a:t>
            </a:r>
            <a:endParaRPr/>
          </a:p>
          <a:p>
            <a:pPr marL="457200" lvl="0" indent="-228600" algn="l" rtl="0">
              <a:lnSpc>
                <a:spcPct val="90000"/>
              </a:lnSpc>
              <a:spcBef>
                <a:spcPts val="1000"/>
              </a:spcBef>
              <a:spcAft>
                <a:spcPts val="0"/>
              </a:spcAft>
              <a:buSzPts val="1800"/>
              <a:buFont typeface="Noto Sans Symbols"/>
              <a:buNone/>
            </a:pPr>
            <a:endParaRPr sz="2100">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Font typeface="Noto Sans Symbols"/>
              <a:buNone/>
            </a:pPr>
            <a:endParaRPr sz="2100">
              <a:latin typeface="Times New Roman"/>
              <a:ea typeface="Times New Roman"/>
              <a:cs typeface="Times New Roman"/>
              <a:sym typeface="Times New Roman"/>
            </a:endParaRPr>
          </a:p>
        </p:txBody>
      </p:sp>
      <p:sp>
        <p:nvSpPr>
          <p:cNvPr id="2374" name="Google Shape;2374;p2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75" name="Google Shape;2375;p2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140</a:t>
            </a:fld>
            <a:endParaRPr>
              <a:latin typeface="Times New Roman"/>
              <a:ea typeface="Times New Roman"/>
              <a:cs typeface="Times New Roman"/>
              <a:sym typeface="Times New Roman"/>
            </a:endParaRPr>
          </a:p>
        </p:txBody>
      </p:sp>
      <p:sp>
        <p:nvSpPr>
          <p:cNvPr id="2376" name="Google Shape;2376;p2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77" name="Google Shape;2377;p280"/>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378" name="Google Shape;2378;p280"/>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379" name="Google Shape;2379;p28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80" name="Google Shape;2380;p28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81" name="Google Shape;2381;p28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281"/>
          <p:cNvSpPr txBox="1">
            <a:spLocks noGrp="1"/>
          </p:cNvSpPr>
          <p:nvPr>
            <p:ph type="title"/>
          </p:nvPr>
        </p:nvSpPr>
        <p:spPr>
          <a:xfrm>
            <a:off x="1640102" y="-194942"/>
            <a:ext cx="9767455" cy="83372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solidFill>
                  <a:srgbClr val="C00000"/>
                </a:solidFill>
                <a:latin typeface="Times New Roman"/>
                <a:ea typeface="Times New Roman"/>
                <a:cs typeface="Times New Roman"/>
                <a:sym typeface="Times New Roman"/>
              </a:rPr>
              <a:t/>
            </a:r>
            <a:br>
              <a:rPr lang="en-US" b="1">
                <a:solidFill>
                  <a:srgbClr val="C00000"/>
                </a:solidFill>
                <a:latin typeface="Times New Roman"/>
                <a:ea typeface="Times New Roman"/>
                <a:cs typeface="Times New Roman"/>
                <a:sym typeface="Times New Roman"/>
              </a:rPr>
            </a:br>
            <a:r>
              <a:rPr lang="en-US" b="1">
                <a:solidFill>
                  <a:srgbClr val="C00000"/>
                </a:solidFill>
                <a:latin typeface="Times New Roman"/>
                <a:ea typeface="Times New Roman"/>
                <a:cs typeface="Times New Roman"/>
                <a:sym typeface="Times New Roman"/>
              </a:rPr>
              <a:t/>
            </a:r>
            <a:br>
              <a:rPr lang="en-US" b="1">
                <a:solidFill>
                  <a:srgbClr val="C00000"/>
                </a:solidFill>
                <a:latin typeface="Times New Roman"/>
                <a:ea typeface="Times New Roman"/>
                <a:cs typeface="Times New Roman"/>
                <a:sym typeface="Times New Roman"/>
              </a:rPr>
            </a:br>
            <a:r>
              <a:rPr lang="en-US" b="1">
                <a:solidFill>
                  <a:srgbClr val="C00000"/>
                </a:solidFill>
                <a:latin typeface="Times New Roman"/>
                <a:ea typeface="Times New Roman"/>
                <a:cs typeface="Times New Roman"/>
                <a:sym typeface="Times New Roman"/>
              </a:rPr>
              <a:t>String Instructions</a:t>
            </a:r>
            <a:br>
              <a:rPr lang="en-US" b="1">
                <a:solidFill>
                  <a:srgbClr val="C00000"/>
                </a:solidFill>
                <a:latin typeface="Times New Roman"/>
                <a:ea typeface="Times New Roman"/>
                <a:cs typeface="Times New Roman"/>
                <a:sym typeface="Times New Roman"/>
              </a:rPr>
            </a:br>
            <a:endParaRPr>
              <a:solidFill>
                <a:srgbClr val="C00000"/>
              </a:solidFill>
              <a:latin typeface="Times New Roman"/>
              <a:ea typeface="Times New Roman"/>
              <a:cs typeface="Times New Roman"/>
              <a:sym typeface="Times New Roman"/>
            </a:endParaRPr>
          </a:p>
        </p:txBody>
      </p:sp>
      <p:sp>
        <p:nvSpPr>
          <p:cNvPr id="2387" name="Google Shape;2387;p281"/>
          <p:cNvSpPr txBox="1">
            <a:spLocks noGrp="1"/>
          </p:cNvSpPr>
          <p:nvPr>
            <p:ph type="body" idx="1"/>
          </p:nvPr>
        </p:nvSpPr>
        <p:spPr>
          <a:xfrm>
            <a:off x="838200" y="987765"/>
            <a:ext cx="11353800" cy="4655127"/>
          </a:xfrm>
          <a:prstGeom prst="rect">
            <a:avLst/>
          </a:prstGeom>
          <a:noFill/>
          <a:ln>
            <a:noFill/>
          </a:ln>
        </p:spPr>
        <p:txBody>
          <a:bodyPr spcFirstLastPara="1" wrap="square" lIns="91425" tIns="45700" rIns="91425" bIns="45700" anchor="t" anchorCtr="0">
            <a:noAutofit/>
          </a:bodyPr>
          <a:lstStyle/>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MOVS/MOVSB		 Move string/Move byte string</a:t>
            </a:r>
            <a:endParaRPr sz="32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CMPS/CMPSB 		Compare string</a:t>
            </a:r>
            <a:endParaRPr sz="32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SCAS/SCASB 		Scan string/Scan byte string</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LODS/LODSB 		Load string/Load byte string</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STOS/STOSB 		Store string/Store byte string</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 			Repeat while ECX not zero</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REPE/REPZ	 Repeat while equal/Repeat while zero</a:t>
            </a:r>
            <a:endParaRPr/>
          </a:p>
          <a:p>
            <a:pPr marL="914400" lvl="1"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REPNE/REPNZ 	  </a:t>
            </a:r>
            <a:r>
              <a:rPr lang="en-US" sz="2800">
                <a:latin typeface="Times New Roman"/>
                <a:ea typeface="Times New Roman"/>
                <a:cs typeface="Times New Roman"/>
                <a:sym typeface="Times New Roman"/>
              </a:rPr>
              <a:t>Repeat while not equal/Repeat while not zero</a:t>
            </a:r>
            <a:endParaRPr sz="2800">
              <a:latin typeface="Times New Roman"/>
              <a:ea typeface="Times New Roman"/>
              <a:cs typeface="Times New Roman"/>
              <a:sym typeface="Times New Roman"/>
            </a:endParaRPr>
          </a:p>
        </p:txBody>
      </p:sp>
      <p:sp>
        <p:nvSpPr>
          <p:cNvPr id="2388" name="Google Shape;2388;p2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389" name="Google Shape;2389;p2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141</a:t>
            </a:fld>
            <a:endParaRPr>
              <a:latin typeface="Times New Roman"/>
              <a:ea typeface="Times New Roman"/>
              <a:cs typeface="Times New Roman"/>
              <a:sym typeface="Times New Roman"/>
            </a:endParaRPr>
          </a:p>
        </p:txBody>
      </p:sp>
      <p:sp>
        <p:nvSpPr>
          <p:cNvPr id="2390" name="Google Shape;2390;p2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391" name="Google Shape;2391;p281"/>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392" name="Google Shape;2392;p281"/>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393" name="Google Shape;2393;p28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394" name="Google Shape;2394;p28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395" name="Google Shape;2395;p28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282"/>
          <p:cNvSpPr txBox="1">
            <a:spLocks noGrp="1"/>
          </p:cNvSpPr>
          <p:nvPr>
            <p:ph type="title"/>
          </p:nvPr>
        </p:nvSpPr>
        <p:spPr>
          <a:xfrm>
            <a:off x="1842655" y="274638"/>
            <a:ext cx="9739744" cy="563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C00000"/>
                </a:solidFill>
                <a:latin typeface="Times New Roman"/>
                <a:ea typeface="Times New Roman"/>
                <a:cs typeface="Times New Roman"/>
                <a:sym typeface="Times New Roman"/>
              </a:rPr>
              <a:t/>
            </a:r>
            <a:br>
              <a:rPr lang="en-US" sz="6000" b="1">
                <a:solidFill>
                  <a:srgbClr val="C00000"/>
                </a:solidFill>
                <a:latin typeface="Times New Roman"/>
                <a:ea typeface="Times New Roman"/>
                <a:cs typeface="Times New Roman"/>
                <a:sym typeface="Times New Roman"/>
              </a:rPr>
            </a:br>
            <a:r>
              <a:rPr lang="en-US" sz="6000" b="1">
                <a:solidFill>
                  <a:srgbClr val="C00000"/>
                </a:solidFill>
                <a:latin typeface="Times New Roman"/>
                <a:ea typeface="Times New Roman"/>
                <a:cs typeface="Times New Roman"/>
                <a:sym typeface="Times New Roman"/>
              </a:rPr>
              <a:t>Flag Control Instructions</a:t>
            </a:r>
            <a:br>
              <a:rPr lang="en-US" sz="6000" b="1">
                <a:solidFill>
                  <a:srgbClr val="C00000"/>
                </a:solidFill>
                <a:latin typeface="Times New Roman"/>
                <a:ea typeface="Times New Roman"/>
                <a:cs typeface="Times New Roman"/>
                <a:sym typeface="Times New Roman"/>
              </a:rPr>
            </a:br>
            <a:endParaRPr sz="6000">
              <a:solidFill>
                <a:srgbClr val="C00000"/>
              </a:solidFill>
              <a:latin typeface="Times New Roman"/>
              <a:ea typeface="Times New Roman"/>
              <a:cs typeface="Times New Roman"/>
              <a:sym typeface="Times New Roman"/>
            </a:endParaRPr>
          </a:p>
        </p:txBody>
      </p:sp>
      <p:sp>
        <p:nvSpPr>
          <p:cNvPr id="2401" name="Google Shape;2401;p282"/>
          <p:cNvSpPr txBox="1">
            <a:spLocks noGrp="1"/>
          </p:cNvSpPr>
          <p:nvPr>
            <p:ph type="body" idx="1"/>
          </p:nvPr>
        </p:nvSpPr>
        <p:spPr>
          <a:xfrm>
            <a:off x="1129145" y="1140546"/>
            <a:ext cx="9933709" cy="5031655"/>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STC 	Set carry flag</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CLC 	Clear the carry flag</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CMC 	Complement the carry flag</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CLD 	Clear the direction flag</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STD 	Set direction flag</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LAHF	Load flags into AH register</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SAHF 	Store AH register into flags</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STI 	Set interrupt flag</a:t>
            </a:r>
            <a:endParaRPr/>
          </a:p>
          <a:p>
            <a:pPr marL="457200" lvl="0" indent="-342900" algn="l" rtl="0">
              <a:lnSpc>
                <a:spcPct val="90000"/>
              </a:lnSpc>
              <a:spcBef>
                <a:spcPts val="1000"/>
              </a:spcBef>
              <a:spcAft>
                <a:spcPts val="0"/>
              </a:spcAft>
              <a:buSzPts val="1800"/>
              <a:buFont typeface="Noto Sans Symbols"/>
              <a:buChar char="⮚"/>
            </a:pPr>
            <a:r>
              <a:rPr lang="en-US" sz="3200">
                <a:latin typeface="Times New Roman"/>
                <a:ea typeface="Times New Roman"/>
                <a:cs typeface="Times New Roman"/>
                <a:sym typeface="Times New Roman"/>
              </a:rPr>
              <a:t>CLI 	Clear the interrupt flag</a:t>
            </a:r>
            <a:endParaRPr sz="3200">
              <a:latin typeface="Times New Roman"/>
              <a:ea typeface="Times New Roman"/>
              <a:cs typeface="Times New Roman"/>
              <a:sym typeface="Times New Roman"/>
            </a:endParaRPr>
          </a:p>
        </p:txBody>
      </p:sp>
      <p:sp>
        <p:nvSpPr>
          <p:cNvPr id="2402" name="Google Shape;2402;p2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03" name="Google Shape;2403;p2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142</a:t>
            </a:fld>
            <a:endParaRPr>
              <a:latin typeface="Times New Roman"/>
              <a:ea typeface="Times New Roman"/>
              <a:cs typeface="Times New Roman"/>
              <a:sym typeface="Times New Roman"/>
            </a:endParaRPr>
          </a:p>
        </p:txBody>
      </p:sp>
      <p:sp>
        <p:nvSpPr>
          <p:cNvPr id="2404" name="Google Shape;2404;p2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05" name="Google Shape;2405;p282"/>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406" name="Google Shape;2406;p282"/>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407" name="Google Shape;2407;p28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408" name="Google Shape;2408;p28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409" name="Google Shape;2409;p28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283"/>
          <p:cNvSpPr txBox="1">
            <a:spLocks noGrp="1"/>
          </p:cNvSpPr>
          <p:nvPr>
            <p:ph type="body" idx="1"/>
          </p:nvPr>
        </p:nvSpPr>
        <p:spPr>
          <a:xfrm>
            <a:off x="838200" y="150201"/>
            <a:ext cx="10972800" cy="498316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800"/>
              <a:buNone/>
            </a:pPr>
            <a:r>
              <a:rPr lang="en-US" sz="4000" b="1">
                <a:solidFill>
                  <a:srgbClr val="FF0000"/>
                </a:solidFill>
                <a:latin typeface="Times New Roman"/>
                <a:ea typeface="Times New Roman"/>
                <a:cs typeface="Times New Roman"/>
                <a:sym typeface="Times New Roman"/>
              </a:rPr>
              <a:t>	</a:t>
            </a:r>
            <a:r>
              <a:rPr lang="en-US" sz="4800" b="1">
                <a:solidFill>
                  <a:srgbClr val="C00000"/>
                </a:solidFill>
                <a:latin typeface="Times New Roman"/>
                <a:ea typeface="Times New Roman"/>
                <a:cs typeface="Times New Roman"/>
                <a:sym typeface="Times New Roman"/>
              </a:rPr>
              <a:t>Additional Pentium instructions:</a:t>
            </a:r>
            <a:endParaRPr/>
          </a:p>
          <a:p>
            <a:pPr marL="457200" lvl="0" indent="-228600" algn="l" rtl="0">
              <a:lnSpc>
                <a:spcPct val="90000"/>
              </a:lnSpc>
              <a:spcBef>
                <a:spcPts val="1000"/>
              </a:spcBef>
              <a:spcAft>
                <a:spcPts val="0"/>
              </a:spcAft>
              <a:buClr>
                <a:schemeClr val="dk1"/>
              </a:buClr>
              <a:buSzPts val="1800"/>
              <a:buNone/>
            </a:pPr>
            <a:endParaRPr>
              <a:solidFill>
                <a:srgbClr val="FF0000"/>
              </a:solidFill>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BOUND 	Detect value out of range</a:t>
            </a:r>
            <a:endParaRPr/>
          </a:p>
          <a:p>
            <a:pPr marL="914400" lvl="1" indent="-342900" algn="l" rtl="0">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ENTER 		High-level procedure entry</a:t>
            </a:r>
            <a:endParaRPr/>
          </a:p>
          <a:p>
            <a:pPr marL="914400" lvl="1" indent="-342900" algn="l" rtl="0">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LEAVE		 High-level procedure exit</a:t>
            </a:r>
            <a:endParaRPr/>
          </a:p>
          <a:p>
            <a:pPr marL="457200" lvl="0" indent="-228600" algn="l" rtl="0">
              <a:lnSpc>
                <a:spcPct val="90000"/>
              </a:lnSpc>
              <a:spcBef>
                <a:spcPts val="1000"/>
              </a:spcBef>
              <a:spcAft>
                <a:spcPts val="0"/>
              </a:spcAft>
              <a:buSzPts val="1800"/>
              <a:buFont typeface="Noto Sans Symbols"/>
              <a:buNone/>
            </a:pPr>
            <a:endParaRPr sz="4400">
              <a:solidFill>
                <a:srgbClr val="FF0000"/>
              </a:solidFill>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IRETD		interrupt return</a:t>
            </a:r>
            <a:endParaRPr/>
          </a:p>
          <a:p>
            <a:pPr marL="914400" lvl="1" indent="-342900" algn="l" rtl="0">
              <a:lnSpc>
                <a:spcPct val="90000"/>
              </a:lnSpc>
              <a:spcBef>
                <a:spcPts val="500"/>
              </a:spcBef>
              <a:spcAft>
                <a:spcPts val="0"/>
              </a:spcAft>
              <a:buSzPts val="1800"/>
              <a:buFont typeface="Noto Sans Symbols"/>
              <a:buChar char="⮚"/>
            </a:pPr>
            <a:r>
              <a:rPr lang="en-US" sz="4000">
                <a:latin typeface="Times New Roman"/>
                <a:ea typeface="Times New Roman"/>
                <a:cs typeface="Times New Roman"/>
                <a:sym typeface="Times New Roman"/>
              </a:rPr>
              <a:t>JECXZ		jump if ECX is zero</a:t>
            </a:r>
            <a:endParaRPr>
              <a:latin typeface="Times New Roman"/>
              <a:ea typeface="Times New Roman"/>
              <a:cs typeface="Times New Roman"/>
              <a:sym typeface="Times New Roman"/>
            </a:endParaRPr>
          </a:p>
        </p:txBody>
      </p:sp>
      <p:sp>
        <p:nvSpPr>
          <p:cNvPr id="2415" name="Google Shape;2415;p2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16" name="Google Shape;2416;p2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143</a:t>
            </a:fld>
            <a:endParaRPr>
              <a:latin typeface="Times New Roman"/>
              <a:ea typeface="Times New Roman"/>
              <a:cs typeface="Times New Roman"/>
              <a:sym typeface="Times New Roman"/>
            </a:endParaRPr>
          </a:p>
        </p:txBody>
      </p:sp>
      <p:sp>
        <p:nvSpPr>
          <p:cNvPr id="2417" name="Google Shape;2417;p2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18" name="Google Shape;2418;p283"/>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419" name="Google Shape;2419;p283"/>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420" name="Google Shape;2420;p28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421" name="Google Shape;2421;p28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422" name="Google Shape;2422;p2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284"/>
          <p:cNvSpPr txBox="1">
            <a:spLocks noGrp="1"/>
          </p:cNvSpPr>
          <p:nvPr>
            <p:ph type="title"/>
          </p:nvPr>
        </p:nvSpPr>
        <p:spPr>
          <a:xfrm>
            <a:off x="1343891" y="-52251"/>
            <a:ext cx="10252364" cy="3463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a:solidFill>
                  <a:srgbClr val="C00000"/>
                </a:solidFill>
                <a:latin typeface="Times New Roman"/>
                <a:ea typeface="Times New Roman"/>
                <a:cs typeface="Times New Roman"/>
                <a:sym typeface="Times New Roman"/>
              </a:rPr>
              <a:t/>
            </a:r>
            <a:br>
              <a:rPr lang="en-US" sz="5400">
                <a:solidFill>
                  <a:srgbClr val="C00000"/>
                </a:solidFill>
                <a:latin typeface="Times New Roman"/>
                <a:ea typeface="Times New Roman"/>
                <a:cs typeface="Times New Roman"/>
                <a:sym typeface="Times New Roman"/>
              </a:rPr>
            </a:br>
            <a:r>
              <a:rPr lang="en-US" sz="5400">
                <a:solidFill>
                  <a:srgbClr val="C00000"/>
                </a:solidFill>
                <a:latin typeface="Times New Roman"/>
                <a:ea typeface="Times New Roman"/>
                <a:cs typeface="Times New Roman"/>
                <a:sym typeface="Times New Roman"/>
              </a:rPr>
              <a:t/>
            </a:r>
            <a:br>
              <a:rPr lang="en-US" sz="5400">
                <a:solidFill>
                  <a:srgbClr val="C00000"/>
                </a:solidFill>
                <a:latin typeface="Times New Roman"/>
                <a:ea typeface="Times New Roman"/>
                <a:cs typeface="Times New Roman"/>
                <a:sym typeface="Times New Roman"/>
              </a:rPr>
            </a:br>
            <a:r>
              <a:rPr lang="en-US" sz="5400">
                <a:solidFill>
                  <a:srgbClr val="C00000"/>
                </a:solidFill>
                <a:latin typeface="Times New Roman"/>
                <a:ea typeface="Times New Roman"/>
                <a:cs typeface="Times New Roman"/>
                <a:sym typeface="Times New Roman"/>
              </a:rPr>
              <a:t/>
            </a:r>
            <a:br>
              <a:rPr lang="en-US" sz="5400">
                <a:solidFill>
                  <a:srgbClr val="C00000"/>
                </a:solidFill>
                <a:latin typeface="Times New Roman"/>
                <a:ea typeface="Times New Roman"/>
                <a:cs typeface="Times New Roman"/>
                <a:sym typeface="Times New Roman"/>
              </a:rPr>
            </a:br>
            <a:r>
              <a:rPr lang="en-US" sz="5400">
                <a:solidFill>
                  <a:srgbClr val="C00000"/>
                </a:solidFill>
                <a:latin typeface="Times New Roman"/>
                <a:ea typeface="Times New Roman"/>
                <a:cs typeface="Times New Roman"/>
                <a:sym typeface="Times New Roman"/>
              </a:rPr>
              <a:t/>
            </a:r>
            <a:br>
              <a:rPr lang="en-US" sz="5400">
                <a:solidFill>
                  <a:srgbClr val="C00000"/>
                </a:solidFill>
                <a:latin typeface="Times New Roman"/>
                <a:ea typeface="Times New Roman"/>
                <a:cs typeface="Times New Roman"/>
                <a:sym typeface="Times New Roman"/>
              </a:rPr>
            </a:br>
            <a:r>
              <a:rPr lang="en-US" sz="5400" b="1">
                <a:solidFill>
                  <a:srgbClr val="C00000"/>
                </a:solidFill>
                <a:latin typeface="Times New Roman"/>
                <a:ea typeface="Times New Roman"/>
                <a:cs typeface="Times New Roman"/>
                <a:sym typeface="Times New Roman"/>
              </a:rPr>
              <a:t>Protected Mode Instructions</a:t>
            </a:r>
            <a:br>
              <a:rPr lang="en-US" sz="5400" b="1">
                <a:solidFill>
                  <a:srgbClr val="C00000"/>
                </a:solidFill>
                <a:latin typeface="Times New Roman"/>
                <a:ea typeface="Times New Roman"/>
                <a:cs typeface="Times New Roman"/>
                <a:sym typeface="Times New Roman"/>
              </a:rPr>
            </a:br>
            <a:r>
              <a:rPr lang="en-US" sz="5400" b="1">
                <a:solidFill>
                  <a:srgbClr val="C00000"/>
                </a:solidFill>
                <a:latin typeface="Times New Roman"/>
                <a:ea typeface="Times New Roman"/>
                <a:cs typeface="Times New Roman"/>
                <a:sym typeface="Times New Roman"/>
              </a:rPr>
              <a:t/>
            </a:r>
            <a:br>
              <a:rPr lang="en-US" sz="5400" b="1">
                <a:solidFill>
                  <a:srgbClr val="C00000"/>
                </a:solidFill>
                <a:latin typeface="Times New Roman"/>
                <a:ea typeface="Times New Roman"/>
                <a:cs typeface="Times New Roman"/>
                <a:sym typeface="Times New Roman"/>
              </a:rPr>
            </a:br>
            <a:r>
              <a:rPr lang="en-US" sz="5400" b="1">
                <a:solidFill>
                  <a:srgbClr val="C00000"/>
                </a:solidFill>
                <a:latin typeface="Times New Roman"/>
                <a:ea typeface="Times New Roman"/>
                <a:cs typeface="Times New Roman"/>
                <a:sym typeface="Times New Roman"/>
              </a:rPr>
              <a:t/>
            </a:r>
            <a:br>
              <a:rPr lang="en-US" sz="5400" b="1">
                <a:solidFill>
                  <a:srgbClr val="C00000"/>
                </a:solidFill>
                <a:latin typeface="Times New Roman"/>
                <a:ea typeface="Times New Roman"/>
                <a:cs typeface="Times New Roman"/>
                <a:sym typeface="Times New Roman"/>
              </a:rPr>
            </a:br>
            <a:endParaRPr sz="5400">
              <a:solidFill>
                <a:srgbClr val="C00000"/>
              </a:solidFill>
              <a:latin typeface="Times New Roman"/>
              <a:ea typeface="Times New Roman"/>
              <a:cs typeface="Times New Roman"/>
              <a:sym typeface="Times New Roman"/>
            </a:endParaRPr>
          </a:p>
        </p:txBody>
      </p:sp>
      <p:sp>
        <p:nvSpPr>
          <p:cNvPr id="2428" name="Google Shape;2428;p284"/>
          <p:cNvSpPr txBox="1">
            <a:spLocks noGrp="1"/>
          </p:cNvSpPr>
          <p:nvPr>
            <p:ph type="body" idx="1"/>
          </p:nvPr>
        </p:nvSpPr>
        <p:spPr>
          <a:xfrm>
            <a:off x="1018309" y="1007455"/>
            <a:ext cx="10155382" cy="5164746"/>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LGDT 		Load global descriptor table (GDT)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SGDT 		Store global descriptor table (GDT)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LLDT		 Load local descriptor table (LDT)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SLDT 		Store local descriptor table (LDT)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LTR 		Load task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STR 		Store task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LIDT		 Load interrupt descriptor table (IDT)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SIDT		 Store interrupt descriptor table (IDT) register</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MOV		 Load and store control registers</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MOV 		Load and store debug registers</a:t>
            </a:r>
            <a:endParaRPr/>
          </a:p>
          <a:p>
            <a:pPr marL="457200" lvl="0" indent="-228600" algn="l" rtl="0">
              <a:lnSpc>
                <a:spcPct val="90000"/>
              </a:lnSpc>
              <a:spcBef>
                <a:spcPts val="1000"/>
              </a:spcBef>
              <a:spcAft>
                <a:spcPts val="0"/>
              </a:spcAft>
              <a:buSzPts val="1800"/>
              <a:buFont typeface="Noto Sans Symbols"/>
              <a:buNone/>
            </a:pPr>
            <a:endParaRPr>
              <a:latin typeface="Times New Roman"/>
              <a:ea typeface="Times New Roman"/>
              <a:cs typeface="Times New Roman"/>
              <a:sym typeface="Times New Roman"/>
            </a:endParaRPr>
          </a:p>
        </p:txBody>
      </p:sp>
      <p:sp>
        <p:nvSpPr>
          <p:cNvPr id="2429" name="Google Shape;2429;p2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30" name="Google Shape;2430;p2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144</a:t>
            </a:fld>
            <a:endParaRPr>
              <a:latin typeface="Times New Roman"/>
              <a:ea typeface="Times New Roman"/>
              <a:cs typeface="Times New Roman"/>
              <a:sym typeface="Times New Roman"/>
            </a:endParaRPr>
          </a:p>
        </p:txBody>
      </p:sp>
      <p:sp>
        <p:nvSpPr>
          <p:cNvPr id="2431" name="Google Shape;2431;p2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pic>
        <p:nvPicPr>
          <p:cNvPr id="2432" name="Google Shape;2432;p284"/>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433" name="Google Shape;2433;p284"/>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434" name="Google Shape;2434;p28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435" name="Google Shape;2435;p28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436" name="Google Shape;2436;p28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285"/>
          <p:cNvSpPr txBox="1">
            <a:spLocks noGrp="1"/>
          </p:cNvSpPr>
          <p:nvPr>
            <p:ph type="title"/>
          </p:nvPr>
        </p:nvSpPr>
        <p:spPr>
          <a:xfrm>
            <a:off x="1431315" y="285099"/>
            <a:ext cx="9774382" cy="97025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800" b="1">
                <a:solidFill>
                  <a:srgbClr val="C00000"/>
                </a:solidFill>
                <a:latin typeface="Times New Roman"/>
                <a:ea typeface="Times New Roman"/>
                <a:cs typeface="Times New Roman"/>
                <a:sym typeface="Times New Roman"/>
              </a:rPr>
              <a:t/>
            </a:r>
            <a:br>
              <a:rPr lang="en-US" sz="4800" b="1">
                <a:solidFill>
                  <a:srgbClr val="C00000"/>
                </a:solidFill>
                <a:latin typeface="Times New Roman"/>
                <a:ea typeface="Times New Roman"/>
                <a:cs typeface="Times New Roman"/>
                <a:sym typeface="Times New Roman"/>
              </a:rPr>
            </a:br>
            <a:r>
              <a:rPr lang="en-US" sz="4800" b="1">
                <a:solidFill>
                  <a:srgbClr val="C00000"/>
                </a:solidFill>
                <a:latin typeface="Times New Roman"/>
                <a:ea typeface="Times New Roman"/>
                <a:cs typeface="Times New Roman"/>
                <a:sym typeface="Times New Roman"/>
              </a:rPr>
              <a:t/>
            </a:r>
            <a:br>
              <a:rPr lang="en-US" sz="4800" b="1">
                <a:solidFill>
                  <a:srgbClr val="C00000"/>
                </a:solidFill>
                <a:latin typeface="Times New Roman"/>
                <a:ea typeface="Times New Roman"/>
                <a:cs typeface="Times New Roman"/>
                <a:sym typeface="Times New Roman"/>
              </a:rPr>
            </a:br>
            <a:r>
              <a:rPr lang="en-US" sz="4800" b="1">
                <a:solidFill>
                  <a:srgbClr val="C00000"/>
                </a:solidFill>
                <a:latin typeface="Times New Roman"/>
                <a:ea typeface="Times New Roman"/>
                <a:cs typeface="Times New Roman"/>
                <a:sym typeface="Times New Roman"/>
              </a:rPr>
              <a:t>Protected Mode Instructions</a:t>
            </a:r>
            <a:br>
              <a:rPr lang="en-US" sz="4800" b="1">
                <a:solidFill>
                  <a:srgbClr val="C00000"/>
                </a:solidFill>
                <a:latin typeface="Times New Roman"/>
                <a:ea typeface="Times New Roman"/>
                <a:cs typeface="Times New Roman"/>
                <a:sym typeface="Times New Roman"/>
              </a:rPr>
            </a:br>
            <a:r>
              <a:rPr lang="en-US" sz="4800" b="1">
                <a:solidFill>
                  <a:srgbClr val="C00000"/>
                </a:solidFill>
                <a:latin typeface="Times New Roman"/>
                <a:ea typeface="Times New Roman"/>
                <a:cs typeface="Times New Roman"/>
                <a:sym typeface="Times New Roman"/>
              </a:rPr>
              <a:t/>
            </a:r>
            <a:br>
              <a:rPr lang="en-US" sz="4800" b="1">
                <a:solidFill>
                  <a:srgbClr val="C00000"/>
                </a:solidFill>
                <a:latin typeface="Times New Roman"/>
                <a:ea typeface="Times New Roman"/>
                <a:cs typeface="Times New Roman"/>
                <a:sym typeface="Times New Roman"/>
              </a:rPr>
            </a:br>
            <a:r>
              <a:rPr lang="en-US" sz="4800" b="1">
                <a:solidFill>
                  <a:srgbClr val="C00000"/>
                </a:solidFill>
                <a:latin typeface="Times New Roman"/>
                <a:ea typeface="Times New Roman"/>
                <a:cs typeface="Times New Roman"/>
                <a:sym typeface="Times New Roman"/>
              </a:rPr>
              <a:t/>
            </a:r>
            <a:br>
              <a:rPr lang="en-US" sz="4800" b="1">
                <a:solidFill>
                  <a:srgbClr val="C00000"/>
                </a:solidFill>
                <a:latin typeface="Times New Roman"/>
                <a:ea typeface="Times New Roman"/>
                <a:cs typeface="Times New Roman"/>
                <a:sym typeface="Times New Roman"/>
              </a:rPr>
            </a:br>
            <a:endParaRPr sz="4800">
              <a:solidFill>
                <a:srgbClr val="C00000"/>
              </a:solidFill>
              <a:latin typeface="Times New Roman"/>
              <a:ea typeface="Times New Roman"/>
              <a:cs typeface="Times New Roman"/>
              <a:sym typeface="Times New Roman"/>
            </a:endParaRPr>
          </a:p>
        </p:txBody>
      </p:sp>
      <p:sp>
        <p:nvSpPr>
          <p:cNvPr id="2442" name="Google Shape;2442;p285"/>
          <p:cNvSpPr txBox="1">
            <a:spLocks noGrp="1"/>
          </p:cNvSpPr>
          <p:nvPr>
            <p:ph type="body" idx="1"/>
          </p:nvPr>
        </p:nvSpPr>
        <p:spPr>
          <a:xfrm>
            <a:off x="944560" y="1027245"/>
            <a:ext cx="9552709" cy="5144955"/>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LMSW		 Load machine status word</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SMSW 		Store machine status word</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CLTS 		Clear the task-switched flag</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ARPL 		Adjust requested privilege level</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LAR 		Load access rights</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LSL			Load segment limit</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VERR 		Verify segment for reading</a:t>
            </a:r>
            <a:endParaRPr/>
          </a:p>
          <a:p>
            <a:pPr marL="457200" lvl="0" indent="-342900" algn="l" rtl="0">
              <a:lnSpc>
                <a:spcPct val="90000"/>
              </a:lnSpc>
              <a:spcBef>
                <a:spcPts val="1000"/>
              </a:spcBef>
              <a:spcAft>
                <a:spcPts val="0"/>
              </a:spcAft>
              <a:buSzPts val="1800"/>
              <a:buFont typeface="Noto Sans Symbols"/>
              <a:buChar char="⮚"/>
            </a:pPr>
            <a:r>
              <a:rPr lang="en-US" sz="3600">
                <a:latin typeface="Times New Roman"/>
                <a:ea typeface="Times New Roman"/>
                <a:cs typeface="Times New Roman"/>
                <a:sym typeface="Times New Roman"/>
              </a:rPr>
              <a:t>VERW 		Verify segment for writing</a:t>
            </a:r>
            <a:endParaRPr/>
          </a:p>
          <a:p>
            <a:pPr marL="457200" lvl="0" indent="-228600" algn="l" rtl="0">
              <a:lnSpc>
                <a:spcPct val="90000"/>
              </a:lnSpc>
              <a:spcBef>
                <a:spcPts val="1000"/>
              </a:spcBef>
              <a:spcAft>
                <a:spcPts val="0"/>
              </a:spcAft>
              <a:buSzPts val="1800"/>
              <a:buFont typeface="Noto Sans Symbols"/>
              <a:buNone/>
            </a:pPr>
            <a:endParaRPr sz="3600">
              <a:latin typeface="Times New Roman"/>
              <a:ea typeface="Times New Roman"/>
              <a:cs typeface="Times New Roman"/>
              <a:sym typeface="Times New Roman"/>
            </a:endParaRPr>
          </a:p>
        </p:txBody>
      </p:sp>
      <p:sp>
        <p:nvSpPr>
          <p:cNvPr id="2443" name="Google Shape;2443;p2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2444" name="Google Shape;2444;p2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445" name="Google Shape;2445;p2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145</a:t>
            </a:fld>
            <a:endParaRPr>
              <a:latin typeface="Times New Roman"/>
              <a:ea typeface="Times New Roman"/>
              <a:cs typeface="Times New Roman"/>
              <a:sym typeface="Times New Roman"/>
            </a:endParaRPr>
          </a:p>
        </p:txBody>
      </p:sp>
      <p:pic>
        <p:nvPicPr>
          <p:cNvPr id="2446" name="Google Shape;2446;p285"/>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447" name="Google Shape;2447;p285"/>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2448" name="Google Shape;2448;p28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2449" name="Google Shape;2449;p28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450" name="Google Shape;2450;p28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286"/>
          <p:cNvSpPr txBox="1">
            <a:spLocks noGrp="1"/>
          </p:cNvSpPr>
          <p:nvPr>
            <p:ph type="body" idx="1"/>
          </p:nvPr>
        </p:nvSpPr>
        <p:spPr>
          <a:xfrm>
            <a:off x="1027115" y="815505"/>
            <a:ext cx="10117137" cy="5540845"/>
          </a:xfrm>
          <a:prstGeom prst="rect">
            <a:avLst/>
          </a:prstGeom>
          <a:noFill/>
          <a:ln>
            <a:noFill/>
          </a:ln>
        </p:spPr>
        <p:txBody>
          <a:bodyPr spcFirstLastPara="1" wrap="square" lIns="91425" tIns="45700" rIns="91425" bIns="45700" anchor="t" anchorCtr="0">
            <a:noAutofit/>
          </a:bodyPr>
          <a:lstStyle/>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INVD 		Invalidate cache, no writeback</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WBINVD 		Invalidate cache, with writeback</a:t>
            </a:r>
            <a:endParaRPr sz="28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INVLPG 		Invalidate TLB Entry</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LOCK (prefix) 	Lock Bus</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HLT 		Halt processor</a:t>
            </a:r>
            <a:endParaRPr/>
          </a:p>
          <a:p>
            <a:pPr marL="914400" lvl="1" indent="-228600" algn="l" rtl="0">
              <a:lnSpc>
                <a:spcPct val="90000"/>
              </a:lnSpc>
              <a:spcBef>
                <a:spcPts val="500"/>
              </a:spcBef>
              <a:spcAft>
                <a:spcPts val="0"/>
              </a:spcAft>
              <a:buSzPts val="1800"/>
              <a:buFont typeface="Noto Sans Symbols"/>
              <a:buNone/>
            </a:pPr>
            <a:endParaRPr sz="28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RSM 		Return from system management mode (SSM)</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RDMSR 	Read model-specific register</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WRMSR	Write model-specific register</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RDPMC	Read performance monitoring counters</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RDTSC 	Read time stamp counter</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CPUID 	Processor Identification</a:t>
            </a:r>
            <a:endParaRPr/>
          </a:p>
          <a:p>
            <a:pPr marL="914400" lvl="1" indent="-228600" algn="l" rtl="0">
              <a:lnSpc>
                <a:spcPct val="90000"/>
              </a:lnSpc>
              <a:spcBef>
                <a:spcPts val="500"/>
              </a:spcBef>
              <a:spcAft>
                <a:spcPts val="0"/>
              </a:spcAft>
              <a:buSzPts val="1800"/>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600">
              <a:latin typeface="Times New Roman"/>
              <a:ea typeface="Times New Roman"/>
              <a:cs typeface="Times New Roman"/>
              <a:sym typeface="Times New Roman"/>
            </a:endParaRPr>
          </a:p>
        </p:txBody>
      </p:sp>
      <p:sp>
        <p:nvSpPr>
          <p:cNvPr id="2456" name="Google Shape;2456;p2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2457" name="Google Shape;2457;p2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146</a:t>
            </a:fld>
            <a:endParaRPr/>
          </a:p>
        </p:txBody>
      </p:sp>
      <p:sp>
        <p:nvSpPr>
          <p:cNvPr id="2458" name="Google Shape;2458;p2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2459" name="Google Shape;2459;p286"/>
          <p:cNvPicPr preferRelativeResize="0"/>
          <p:nvPr/>
        </p:nvPicPr>
        <p:blipFill rotWithShape="1">
          <a:blip r:embed="rId3">
            <a:alphaModFix/>
          </a:blip>
          <a:srcRect/>
          <a:stretch/>
        </p:blipFill>
        <p:spPr>
          <a:xfrm>
            <a:off x="128566" y="150201"/>
            <a:ext cx="659627" cy="596138"/>
          </a:xfrm>
          <a:prstGeom prst="rect">
            <a:avLst/>
          </a:prstGeom>
          <a:noFill/>
          <a:ln>
            <a:noFill/>
          </a:ln>
        </p:spPr>
      </p:pic>
      <p:cxnSp>
        <p:nvCxnSpPr>
          <p:cNvPr id="2460" name="Google Shape;2460;p286"/>
          <p:cNvCxnSpPr/>
          <p:nvPr/>
        </p:nvCxnSpPr>
        <p:spPr>
          <a:xfrm rot="10800000" flipH="1">
            <a:off x="2971" y="778521"/>
            <a:ext cx="12192000" cy="27709"/>
          </a:xfrm>
          <a:prstGeom prst="straightConnector1">
            <a:avLst/>
          </a:prstGeom>
          <a:noFill/>
          <a:ln w="9525" cap="flat" cmpd="sng">
            <a:solidFill>
              <a:srgbClr val="00B050"/>
            </a:solidFill>
            <a:prstDash val="solid"/>
            <a:round/>
            <a:headEnd type="none" w="sm" len="sm"/>
            <a:tailEnd type="none" w="sm" len="sm"/>
          </a:ln>
        </p:spPr>
      </p:cxnSp>
      <p:sp>
        <p:nvSpPr>
          <p:cNvPr id="2461" name="Google Shape;2461;p28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462" name="Google Shape;2462;p28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2463" name="Google Shape;2463;p28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2464" name="Google Shape;2464;p286"/>
          <p:cNvSpPr/>
          <p:nvPr/>
        </p:nvSpPr>
        <p:spPr>
          <a:xfrm>
            <a:off x="1433532" y="0"/>
            <a:ext cx="811792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a:solidFill>
                  <a:srgbClr val="C00000"/>
                </a:solidFill>
                <a:latin typeface="Times New Roman"/>
                <a:ea typeface="Times New Roman"/>
                <a:cs typeface="Times New Roman"/>
                <a:sym typeface="Times New Roman"/>
              </a:rPr>
              <a:t>Additional Pentium instructions</a:t>
            </a:r>
            <a:endParaRPr sz="4400" b="1" i="0" u="none" strike="noStrike" cap="none">
              <a:solidFill>
                <a:srgbClr val="C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54"/>
          <p:cNvSpPr txBox="1">
            <a:spLocks noGrp="1"/>
          </p:cNvSpPr>
          <p:nvPr>
            <p:ph type="title"/>
          </p:nvPr>
        </p:nvSpPr>
        <p:spPr>
          <a:xfrm>
            <a:off x="838200" y="92303"/>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b="1">
                <a:solidFill>
                  <a:srgbClr val="C00000"/>
                </a:solidFill>
                <a:latin typeface="Times New Roman"/>
                <a:ea typeface="Times New Roman"/>
                <a:cs typeface="Times New Roman"/>
                <a:sym typeface="Times New Roman"/>
              </a:rPr>
              <a:t>Pentium Processor Features</a:t>
            </a:r>
            <a:endParaRPr sz="6000" b="1">
              <a:solidFill>
                <a:srgbClr val="C00000"/>
              </a:solidFill>
              <a:latin typeface="Times New Roman"/>
              <a:ea typeface="Times New Roman"/>
              <a:cs typeface="Times New Roman"/>
              <a:sym typeface="Times New Roman"/>
            </a:endParaRPr>
          </a:p>
        </p:txBody>
      </p:sp>
      <p:sp>
        <p:nvSpPr>
          <p:cNvPr id="320" name="Google Shape;320;p154"/>
          <p:cNvSpPr txBox="1">
            <a:spLocks noGrp="1"/>
          </p:cNvSpPr>
          <p:nvPr>
            <p:ph type="body" idx="1"/>
          </p:nvPr>
        </p:nvSpPr>
        <p:spPr>
          <a:xfrm>
            <a:off x="858981" y="934089"/>
            <a:ext cx="11111345" cy="5231080"/>
          </a:xfrm>
          <a:prstGeom prst="rect">
            <a:avLst/>
          </a:prstGeom>
          <a:noFill/>
          <a:ln>
            <a:noFill/>
          </a:ln>
        </p:spPr>
        <p:txBody>
          <a:bodyPr spcFirstLastPara="1" wrap="square" lIns="91425" tIns="45700" rIns="91425" bIns="45700" anchor="t" anchorCtr="0">
            <a:normAutofit fontScale="92500" lnSpcReduction="10000"/>
          </a:bodyPr>
          <a:lstStyle/>
          <a:p>
            <a:pPr marL="457200" lvl="1" indent="0" algn="l" rtl="0">
              <a:lnSpc>
                <a:spcPct val="90000"/>
              </a:lnSpc>
              <a:spcBef>
                <a:spcPts val="500"/>
              </a:spcBef>
              <a:spcAft>
                <a:spcPts val="0"/>
              </a:spcAft>
              <a:buSzPct val="60810"/>
              <a:buNone/>
            </a:pPr>
            <a:r>
              <a:rPr lang="en-US" sz="3200" b="1">
                <a:latin typeface="Times New Roman"/>
                <a:ea typeface="Times New Roman"/>
                <a:cs typeface="Times New Roman"/>
                <a:sym typeface="Times New Roman"/>
              </a:rPr>
              <a:t>The Features of Pentium Processor are: </a:t>
            </a:r>
            <a:endParaRPr/>
          </a:p>
          <a:p>
            <a:pPr marL="914400" lvl="1" indent="-342900" algn="l" rtl="0">
              <a:lnSpc>
                <a:spcPct val="90000"/>
              </a:lnSpc>
              <a:spcBef>
                <a:spcPts val="500"/>
              </a:spcBef>
              <a:spcAft>
                <a:spcPts val="0"/>
              </a:spcAft>
              <a:buSzPct val="60810"/>
              <a:buChar char="•"/>
            </a:pPr>
            <a:r>
              <a:rPr lang="en-US" sz="3200" b="1">
                <a:solidFill>
                  <a:srgbClr val="2501BF"/>
                </a:solidFill>
                <a:latin typeface="Times New Roman"/>
                <a:ea typeface="Times New Roman"/>
                <a:cs typeface="Times New Roman"/>
                <a:sym typeface="Times New Roman"/>
              </a:rPr>
              <a:t>32bit</a:t>
            </a:r>
            <a:r>
              <a:rPr lang="en-US" sz="3200">
                <a:solidFill>
                  <a:srgbClr val="2501BF"/>
                </a:solidFill>
                <a:latin typeface="Times New Roman"/>
                <a:ea typeface="Times New Roman"/>
                <a:cs typeface="Times New Roman"/>
                <a:sym typeface="Times New Roman"/>
              </a:rPr>
              <a:t> registers to hold data. </a:t>
            </a:r>
            <a:endParaRPr/>
          </a:p>
          <a:p>
            <a:pPr marL="914400" lvl="1" indent="-342900" algn="l" rtl="0">
              <a:lnSpc>
                <a:spcPct val="90000"/>
              </a:lnSpc>
              <a:spcBef>
                <a:spcPts val="500"/>
              </a:spcBef>
              <a:spcAft>
                <a:spcPts val="0"/>
              </a:spcAft>
              <a:buSzPct val="60810"/>
              <a:buChar char="•"/>
            </a:pPr>
            <a:r>
              <a:rPr lang="en-US" sz="3200" b="1">
                <a:solidFill>
                  <a:srgbClr val="C00000"/>
                </a:solidFill>
                <a:latin typeface="Times New Roman"/>
                <a:ea typeface="Times New Roman"/>
                <a:cs typeface="Times New Roman"/>
                <a:sym typeface="Times New Roman"/>
              </a:rPr>
              <a:t>32 Bit </a:t>
            </a:r>
            <a:r>
              <a:rPr lang="en-US" sz="3200">
                <a:solidFill>
                  <a:srgbClr val="C00000"/>
                </a:solidFill>
                <a:latin typeface="Times New Roman"/>
                <a:ea typeface="Times New Roman"/>
                <a:cs typeface="Times New Roman"/>
                <a:sym typeface="Times New Roman"/>
              </a:rPr>
              <a:t>Address Bus </a:t>
            </a:r>
            <a:r>
              <a:rPr lang="en-US" sz="3200">
                <a:solidFill>
                  <a:srgbClr val="2501BF"/>
                </a:solidFill>
                <a:latin typeface="Times New Roman"/>
                <a:ea typeface="Times New Roman"/>
                <a:cs typeface="Times New Roman"/>
                <a:sym typeface="Times New Roman"/>
              </a:rPr>
              <a:t>and </a:t>
            </a:r>
            <a:r>
              <a:rPr lang="en-US" sz="3200" b="1">
                <a:solidFill>
                  <a:srgbClr val="002060"/>
                </a:solidFill>
                <a:latin typeface="Times New Roman"/>
                <a:ea typeface="Times New Roman"/>
                <a:cs typeface="Times New Roman"/>
                <a:sym typeface="Times New Roman"/>
              </a:rPr>
              <a:t>64 bit </a:t>
            </a:r>
            <a:r>
              <a:rPr lang="en-US" sz="3200">
                <a:solidFill>
                  <a:srgbClr val="002060"/>
                </a:solidFill>
                <a:latin typeface="Times New Roman"/>
                <a:ea typeface="Times New Roman"/>
                <a:cs typeface="Times New Roman"/>
                <a:sym typeface="Times New Roman"/>
              </a:rPr>
              <a:t>data Bus </a:t>
            </a:r>
            <a:r>
              <a:rPr lang="en-US" sz="3200">
                <a:solidFill>
                  <a:srgbClr val="2501BF"/>
                </a:solidFill>
                <a:latin typeface="Times New Roman"/>
                <a:ea typeface="Times New Roman"/>
                <a:cs typeface="Times New Roman"/>
                <a:sym typeface="Times New Roman"/>
              </a:rPr>
              <a:t>(with </a:t>
            </a:r>
            <a:r>
              <a:rPr lang="en-US" sz="3200" b="1">
                <a:solidFill>
                  <a:srgbClr val="C00000"/>
                </a:solidFill>
                <a:latin typeface="Times New Roman"/>
                <a:ea typeface="Times New Roman"/>
                <a:cs typeface="Times New Roman"/>
                <a:sym typeface="Times New Roman"/>
              </a:rPr>
              <a:t>Burstable</a:t>
            </a:r>
            <a:r>
              <a:rPr lang="en-US" sz="3200">
                <a:solidFill>
                  <a:srgbClr val="2501BF"/>
                </a:solidFill>
                <a:latin typeface="Times New Roman"/>
                <a:ea typeface="Times New Roman"/>
                <a:cs typeface="Times New Roman"/>
                <a:sym typeface="Times New Roman"/>
              </a:rPr>
              <a:t> feature)</a:t>
            </a:r>
            <a:endParaRPr/>
          </a:p>
          <a:p>
            <a:pPr marL="457200" lvl="1" indent="0" algn="l" rtl="0">
              <a:lnSpc>
                <a:spcPct val="90000"/>
              </a:lnSpc>
              <a:spcBef>
                <a:spcPts val="500"/>
              </a:spcBef>
              <a:spcAft>
                <a:spcPts val="0"/>
              </a:spcAft>
              <a:buSzPct val="60810"/>
              <a:buNone/>
            </a:pPr>
            <a:r>
              <a:rPr lang="en-US" sz="3200">
                <a:solidFill>
                  <a:srgbClr val="2501BF"/>
                </a:solidFill>
                <a:latin typeface="Times New Roman"/>
                <a:ea typeface="Times New Roman"/>
                <a:cs typeface="Times New Roman"/>
                <a:sym typeface="Times New Roman"/>
              </a:rPr>
              <a:t>  </a:t>
            </a:r>
            <a:r>
              <a:rPr lang="en-US"/>
              <a:t>Able to be burst. </a:t>
            </a:r>
            <a:r>
              <a:rPr lang="en-US" sz="1900"/>
              <a:t>Having the ability to exceed the normal maximum bandwidth for short periods</a:t>
            </a:r>
            <a:endParaRPr sz="2600">
              <a:solidFill>
                <a:srgbClr val="2501BF"/>
              </a:solidFill>
              <a:latin typeface="Times New Roman"/>
              <a:ea typeface="Times New Roman"/>
              <a:cs typeface="Times New Roman"/>
              <a:sym typeface="Times New Roman"/>
            </a:endParaRPr>
          </a:p>
          <a:p>
            <a:pPr marL="914400" lvl="1" indent="-228600" algn="l" rtl="0">
              <a:lnSpc>
                <a:spcPct val="90000"/>
              </a:lnSpc>
              <a:spcBef>
                <a:spcPts val="500"/>
              </a:spcBef>
              <a:spcAft>
                <a:spcPts val="0"/>
              </a:spcAft>
              <a:buSzPct val="60810"/>
              <a:buNone/>
            </a:pPr>
            <a:endParaRPr sz="3200">
              <a:solidFill>
                <a:srgbClr val="2501BF"/>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a:p>
            <a:pPr marL="457200" lvl="0" indent="-342900" algn="l" rtl="0">
              <a:lnSpc>
                <a:spcPct val="90000"/>
              </a:lnSpc>
              <a:spcBef>
                <a:spcPts val="1000"/>
              </a:spcBef>
              <a:spcAft>
                <a:spcPts val="0"/>
              </a:spcAft>
              <a:buSzPct val="69498"/>
              <a:buFont typeface="Noto Sans Symbols"/>
              <a:buChar char="⮚"/>
            </a:pPr>
            <a:r>
              <a:rPr lang="en-US" b="1">
                <a:solidFill>
                  <a:srgbClr val="C00000"/>
                </a:solidFill>
                <a:latin typeface="Times New Roman"/>
                <a:ea typeface="Times New Roman"/>
                <a:cs typeface="Times New Roman"/>
                <a:sym typeface="Times New Roman"/>
              </a:rPr>
              <a:t>Address bus </a:t>
            </a:r>
            <a:r>
              <a:rPr lang="en-US">
                <a:latin typeface="Times New Roman"/>
                <a:ea typeface="Times New Roman"/>
                <a:cs typeface="Times New Roman"/>
                <a:sym typeface="Times New Roman"/>
              </a:rPr>
              <a:t>decides the </a:t>
            </a:r>
            <a:r>
              <a:rPr lang="en-US" b="1">
                <a:latin typeface="Times New Roman"/>
                <a:ea typeface="Times New Roman"/>
                <a:cs typeface="Times New Roman"/>
                <a:sym typeface="Times New Roman"/>
              </a:rPr>
              <a:t>memory addressing capacity </a:t>
            </a:r>
            <a:r>
              <a:rPr lang="en-US">
                <a:latin typeface="Times New Roman"/>
                <a:ea typeface="Times New Roman"/>
                <a:cs typeface="Times New Roman"/>
                <a:sym typeface="Times New Roman"/>
              </a:rPr>
              <a:t>of processor</a:t>
            </a:r>
            <a:endParaRPr/>
          </a:p>
          <a:p>
            <a:pPr marL="457200" lvl="0" indent="-342900" algn="l" rtl="0">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Address lines are 32 so memory can be addressed = </a:t>
            </a:r>
            <a:r>
              <a:rPr lang="en-US" b="1">
                <a:solidFill>
                  <a:srgbClr val="FF0000"/>
                </a:solidFill>
                <a:latin typeface="Times New Roman"/>
                <a:ea typeface="Times New Roman"/>
                <a:cs typeface="Times New Roman"/>
                <a:sym typeface="Times New Roman"/>
              </a:rPr>
              <a:t>2^32 = 4GB</a:t>
            </a:r>
            <a:endParaRPr/>
          </a:p>
          <a:p>
            <a:pPr marL="457200" lvl="0" indent="-342900" algn="l" rtl="0">
              <a:lnSpc>
                <a:spcPct val="90000"/>
              </a:lnSpc>
              <a:spcBef>
                <a:spcPts val="1000"/>
              </a:spcBef>
              <a:spcAft>
                <a:spcPts val="0"/>
              </a:spcAft>
              <a:buSzPct val="69498"/>
              <a:buFont typeface="Noto Sans Symbols"/>
              <a:buChar char="⮚"/>
            </a:pPr>
            <a:r>
              <a:rPr lang="en-US" b="1">
                <a:latin typeface="Times New Roman"/>
                <a:ea typeface="Times New Roman"/>
                <a:cs typeface="Times New Roman"/>
                <a:sym typeface="Times New Roman"/>
              </a:rPr>
              <a:t>Data bus </a:t>
            </a:r>
            <a:r>
              <a:rPr lang="en-US">
                <a:latin typeface="Times New Roman"/>
                <a:ea typeface="Times New Roman"/>
                <a:cs typeface="Times New Roman"/>
                <a:sym typeface="Times New Roman"/>
              </a:rPr>
              <a:t>governs the </a:t>
            </a:r>
            <a:r>
              <a:rPr lang="en-US" b="1">
                <a:latin typeface="Times New Roman"/>
                <a:ea typeface="Times New Roman"/>
                <a:cs typeface="Times New Roman"/>
                <a:sym typeface="Times New Roman"/>
              </a:rPr>
              <a:t>data handling/processing capacity </a:t>
            </a:r>
            <a:r>
              <a:rPr lang="en-US">
                <a:latin typeface="Times New Roman"/>
                <a:ea typeface="Times New Roman"/>
                <a:cs typeface="Times New Roman"/>
                <a:sym typeface="Times New Roman"/>
              </a:rPr>
              <a:t>i.e. </a:t>
            </a:r>
            <a:r>
              <a:rPr lang="en-US" b="1">
                <a:latin typeface="Times New Roman"/>
                <a:ea typeface="Times New Roman"/>
                <a:cs typeface="Times New Roman"/>
                <a:sym typeface="Times New Roman"/>
              </a:rPr>
              <a:t>maximum size of data </a:t>
            </a:r>
            <a:r>
              <a:rPr lang="en-US">
                <a:latin typeface="Times New Roman"/>
                <a:ea typeface="Times New Roman"/>
                <a:cs typeface="Times New Roman"/>
                <a:sym typeface="Times New Roman"/>
              </a:rPr>
              <a:t>can be operated on.</a:t>
            </a:r>
            <a:endParaRPr/>
          </a:p>
          <a:p>
            <a:pPr marL="457200" lvl="0" indent="-342900" algn="l" rtl="0">
              <a:lnSpc>
                <a:spcPct val="90000"/>
              </a:lnSpc>
              <a:spcBef>
                <a:spcPts val="1000"/>
              </a:spcBef>
              <a:spcAft>
                <a:spcPts val="0"/>
              </a:spcAft>
              <a:buSzPct val="64864"/>
              <a:buChar char="•"/>
            </a:pPr>
            <a:r>
              <a:rPr lang="en-US" b="1">
                <a:solidFill>
                  <a:srgbClr val="2501BF"/>
                </a:solidFill>
                <a:latin typeface="Times New Roman"/>
                <a:ea typeface="Times New Roman"/>
                <a:cs typeface="Times New Roman"/>
                <a:sym typeface="Times New Roman"/>
              </a:rPr>
              <a:t>Size of data and address bus should be as large as possible to </a:t>
            </a:r>
            <a:r>
              <a:rPr lang="en-US" sz="3000" b="1">
                <a:solidFill>
                  <a:srgbClr val="C00000"/>
                </a:solidFill>
                <a:latin typeface="Times New Roman"/>
                <a:ea typeface="Times New Roman"/>
                <a:cs typeface="Times New Roman"/>
                <a:sym typeface="Times New Roman"/>
              </a:rPr>
              <a:t>improve system performance</a:t>
            </a:r>
            <a:endParaRPr sz="3000" b="1">
              <a:solidFill>
                <a:srgbClr val="C00000"/>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SzPct val="69498"/>
              <a:buFont typeface="Noto Sans Symbols"/>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ct val="69498"/>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ct val="69498"/>
              <a:buNone/>
            </a:pPr>
            <a:endParaRPr>
              <a:latin typeface="Times New Roman"/>
              <a:ea typeface="Times New Roman"/>
              <a:cs typeface="Times New Roman"/>
              <a:sym typeface="Times New Roman"/>
            </a:endParaRPr>
          </a:p>
        </p:txBody>
      </p:sp>
      <p:sp>
        <p:nvSpPr>
          <p:cNvPr id="321" name="Google Shape;321;p1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322" name="Google Shape;322;p154"/>
          <p:cNvSpPr txBox="1">
            <a:spLocks noGrp="1"/>
          </p:cNvSpPr>
          <p:nvPr>
            <p:ph type="ftr" idx="11"/>
          </p:nvPr>
        </p:nvSpPr>
        <p:spPr>
          <a:xfrm>
            <a:off x="2660073" y="6356350"/>
            <a:ext cx="549332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323" name="Google Shape;323;p1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324" name="Google Shape;324;p154"/>
          <p:cNvPicPr preferRelativeResize="0"/>
          <p:nvPr/>
        </p:nvPicPr>
        <p:blipFill rotWithShape="1">
          <a:blip r:embed="rId3">
            <a:alphaModFix/>
          </a:blip>
          <a:srcRect/>
          <a:stretch/>
        </p:blipFill>
        <p:spPr>
          <a:xfrm>
            <a:off x="22586" y="136660"/>
            <a:ext cx="787400" cy="711613"/>
          </a:xfrm>
          <a:prstGeom prst="rect">
            <a:avLst/>
          </a:prstGeom>
          <a:noFill/>
          <a:ln>
            <a:noFill/>
          </a:ln>
        </p:spPr>
      </p:pic>
      <p:sp>
        <p:nvSpPr>
          <p:cNvPr id="325" name="Google Shape;325;p154"/>
          <p:cNvSpPr/>
          <p:nvPr/>
        </p:nvSpPr>
        <p:spPr>
          <a:xfrm>
            <a:off x="937633" y="2789880"/>
            <a:ext cx="9940120" cy="633926"/>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None/>
            </a:pPr>
            <a:r>
              <a:rPr lang="en-US" sz="3200" b="1" i="0" u="none" strike="noStrike" cap="none">
                <a:solidFill>
                  <a:srgbClr val="7030A0"/>
                </a:solidFill>
                <a:latin typeface="Bodoni"/>
                <a:ea typeface="Bodoni"/>
                <a:cs typeface="Bodoni"/>
                <a:sym typeface="Bodoni"/>
              </a:rPr>
              <a:t>Use/role of the above Feature in Pentium Performance</a:t>
            </a:r>
            <a:endParaRPr sz="3600" b="0" i="0" u="none" strike="noStrike" cap="none">
              <a:solidFill>
                <a:srgbClr val="7030A0"/>
              </a:solidFill>
              <a:latin typeface="Arial"/>
              <a:ea typeface="Arial"/>
              <a:cs typeface="Arial"/>
              <a:sym typeface="Arial"/>
            </a:endParaRPr>
          </a:p>
        </p:txBody>
      </p:sp>
      <p:cxnSp>
        <p:nvCxnSpPr>
          <p:cNvPr id="326" name="Google Shape;326;p154"/>
          <p:cNvCxnSpPr/>
          <p:nvPr/>
        </p:nvCxnSpPr>
        <p:spPr>
          <a:xfrm rot="10800000" flipH="1">
            <a:off x="-10316" y="808935"/>
            <a:ext cx="12192000" cy="27709"/>
          </a:xfrm>
          <a:prstGeom prst="straightConnector1">
            <a:avLst/>
          </a:prstGeom>
          <a:noFill/>
          <a:ln w="9525" cap="flat" cmpd="sng">
            <a:solidFill>
              <a:srgbClr val="00B050"/>
            </a:solidFill>
            <a:prstDash val="solid"/>
            <a:round/>
            <a:headEnd type="none" w="sm" len="sm"/>
            <a:tailEnd type="none" w="sm" len="sm"/>
          </a:ln>
        </p:spPr>
      </p:cxnSp>
      <p:sp>
        <p:nvSpPr>
          <p:cNvPr id="327" name="Google Shape;327;p15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28" name="Google Shape;328;p15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29" name="Google Shape;329;p15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55"/>
          <p:cNvSpPr txBox="1">
            <a:spLocks noGrp="1"/>
          </p:cNvSpPr>
          <p:nvPr>
            <p:ph type="title"/>
          </p:nvPr>
        </p:nvSpPr>
        <p:spPr>
          <a:xfrm>
            <a:off x="715371" y="132857"/>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4800" b="1">
                <a:solidFill>
                  <a:srgbClr val="FF0000"/>
                </a:solidFill>
                <a:latin typeface="Times New Roman"/>
                <a:ea typeface="Times New Roman"/>
                <a:cs typeface="Times New Roman"/>
                <a:sym typeface="Times New Roman"/>
              </a:rPr>
              <a:t>Pentium Processor Features</a:t>
            </a:r>
            <a:endParaRPr sz="4800" b="1">
              <a:solidFill>
                <a:srgbClr val="FF0000"/>
              </a:solidFill>
              <a:latin typeface="Times New Roman"/>
              <a:ea typeface="Times New Roman"/>
              <a:cs typeface="Times New Roman"/>
              <a:sym typeface="Times New Roman"/>
            </a:endParaRPr>
          </a:p>
        </p:txBody>
      </p:sp>
      <p:sp>
        <p:nvSpPr>
          <p:cNvPr id="335" name="Google Shape;335;p155"/>
          <p:cNvSpPr txBox="1">
            <a:spLocks noGrp="1"/>
          </p:cNvSpPr>
          <p:nvPr>
            <p:ph type="body" idx="1"/>
          </p:nvPr>
        </p:nvSpPr>
        <p:spPr>
          <a:xfrm>
            <a:off x="838200" y="1045030"/>
            <a:ext cx="11159836" cy="5082921"/>
          </a:xfrm>
          <a:prstGeom prst="rect">
            <a:avLst/>
          </a:prstGeom>
          <a:noFill/>
          <a:ln>
            <a:noFill/>
          </a:ln>
        </p:spPr>
        <p:txBody>
          <a:bodyPr spcFirstLastPara="1" wrap="square" lIns="91425" tIns="45700" rIns="91425" bIns="45700" anchor="t" anchorCtr="0">
            <a:normAutofit fontScale="92500" lnSpcReduction="10000"/>
          </a:bodyPr>
          <a:lstStyle/>
          <a:p>
            <a:pPr marL="457200" lvl="1" indent="0" algn="l" rtl="0">
              <a:lnSpc>
                <a:spcPct val="90000"/>
              </a:lnSpc>
              <a:spcBef>
                <a:spcPts val="500"/>
              </a:spcBef>
              <a:spcAft>
                <a:spcPts val="0"/>
              </a:spcAft>
              <a:buSzPct val="55598"/>
              <a:buNone/>
            </a:pPr>
            <a:r>
              <a:rPr lang="en-US" sz="3500" b="1">
                <a:latin typeface="Times New Roman"/>
                <a:ea typeface="Times New Roman"/>
                <a:cs typeface="Times New Roman"/>
                <a:sym typeface="Times New Roman"/>
              </a:rPr>
              <a:t>The Features of Pentium Processor are: </a:t>
            </a:r>
            <a:endParaRPr/>
          </a:p>
          <a:p>
            <a:pPr marL="914400" lvl="1" indent="-342900" algn="l" rtl="0">
              <a:lnSpc>
                <a:spcPct val="90000"/>
              </a:lnSpc>
              <a:spcBef>
                <a:spcPts val="500"/>
              </a:spcBef>
              <a:spcAft>
                <a:spcPts val="0"/>
              </a:spcAft>
              <a:buSzPct val="60810"/>
              <a:buChar char="•"/>
            </a:pPr>
            <a:r>
              <a:rPr lang="en-US" sz="3200" b="1">
                <a:solidFill>
                  <a:srgbClr val="C00000"/>
                </a:solidFill>
                <a:latin typeface="Times New Roman"/>
                <a:ea typeface="Times New Roman"/>
                <a:cs typeface="Times New Roman"/>
                <a:sym typeface="Times New Roman"/>
              </a:rPr>
              <a:t>Superscalar</a:t>
            </a:r>
            <a:r>
              <a:rPr lang="en-US" sz="3200">
                <a:latin typeface="Times New Roman"/>
                <a:ea typeface="Times New Roman"/>
                <a:cs typeface="Times New Roman"/>
                <a:sym typeface="Times New Roman"/>
              </a:rPr>
              <a:t> – 2 execution pipelines </a:t>
            </a:r>
            <a:r>
              <a:rPr lang="en-US" sz="3200" b="1">
                <a:solidFill>
                  <a:srgbClr val="C00000"/>
                </a:solidFill>
                <a:latin typeface="Times New Roman"/>
                <a:ea typeface="Times New Roman"/>
                <a:cs typeface="Times New Roman"/>
                <a:sym typeface="Times New Roman"/>
              </a:rPr>
              <a:t>U and V</a:t>
            </a:r>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SzPct val="69498"/>
              <a:buNone/>
            </a:pPr>
            <a:endParaRPr>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Any architecture which supports parallel computing through </a:t>
            </a:r>
            <a:r>
              <a:rPr lang="en-US" sz="2600" b="1">
                <a:solidFill>
                  <a:srgbClr val="385623"/>
                </a:solidFill>
                <a:latin typeface="Times New Roman"/>
                <a:ea typeface="Times New Roman"/>
                <a:cs typeface="Times New Roman"/>
                <a:sym typeface="Times New Roman"/>
              </a:rPr>
              <a:t>massive pipelining </a:t>
            </a:r>
            <a:r>
              <a:rPr lang="en-US" sz="2600">
                <a:latin typeface="Times New Roman"/>
                <a:ea typeface="Times New Roman"/>
                <a:cs typeface="Times New Roman"/>
                <a:sym typeface="Times New Roman"/>
              </a:rPr>
              <a:t>is called as </a:t>
            </a:r>
            <a:r>
              <a:rPr lang="en-US" sz="2600" b="1">
                <a:solidFill>
                  <a:srgbClr val="C00000"/>
                </a:solidFill>
                <a:latin typeface="Times New Roman"/>
                <a:ea typeface="Times New Roman"/>
                <a:cs typeface="Times New Roman"/>
                <a:sym typeface="Times New Roman"/>
              </a:rPr>
              <a:t>superscalar architecture</a:t>
            </a:r>
            <a:r>
              <a:rPr lang="en-US" sz="26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Pipeline implements </a:t>
            </a:r>
            <a:r>
              <a:rPr lang="en-US" sz="2600" b="1">
                <a:latin typeface="Times New Roman"/>
                <a:ea typeface="Times New Roman"/>
                <a:cs typeface="Times New Roman"/>
                <a:sym typeface="Times New Roman"/>
              </a:rPr>
              <a:t>parallel/overlapped operations </a:t>
            </a:r>
            <a:r>
              <a:rPr lang="en-US" sz="2600">
                <a:latin typeface="Times New Roman"/>
                <a:ea typeface="Times New Roman"/>
                <a:cs typeface="Times New Roman"/>
                <a:sym typeface="Times New Roman"/>
              </a:rPr>
              <a:t>in the system and uses all the resources </a:t>
            </a:r>
            <a:r>
              <a:rPr lang="en-US" sz="2600" b="1">
                <a:solidFill>
                  <a:srgbClr val="C00000"/>
                </a:solidFill>
                <a:latin typeface="Times New Roman"/>
                <a:ea typeface="Times New Roman"/>
                <a:cs typeface="Times New Roman"/>
                <a:sym typeface="Times New Roman"/>
              </a:rPr>
              <a:t>(Buses, ALU, Decoding unit etc.</a:t>
            </a:r>
            <a:r>
              <a:rPr lang="en-US" sz="2600" b="1">
                <a:latin typeface="Times New Roman"/>
                <a:ea typeface="Times New Roman"/>
                <a:cs typeface="Times New Roman"/>
                <a:sym typeface="Times New Roman"/>
              </a:rPr>
              <a:t>) </a:t>
            </a:r>
            <a:r>
              <a:rPr lang="en-US" sz="2600">
                <a:latin typeface="Times New Roman"/>
                <a:ea typeface="Times New Roman"/>
                <a:cs typeface="Times New Roman"/>
                <a:sym typeface="Times New Roman"/>
              </a:rPr>
              <a:t>to the optimum level.</a:t>
            </a:r>
            <a:endParaRPr/>
          </a:p>
          <a:p>
            <a:pPr marL="457200" lvl="0" indent="-342900" algn="l" rtl="0">
              <a:lnSpc>
                <a:spcPct val="90000"/>
              </a:lnSpc>
              <a:spcBef>
                <a:spcPts val="1000"/>
              </a:spcBef>
              <a:spcAft>
                <a:spcPts val="0"/>
              </a:spcAft>
              <a:buClr>
                <a:schemeClr val="dk1"/>
              </a:buClr>
              <a:buSzPct val="74844"/>
              <a:buChar char="•"/>
            </a:pPr>
            <a:r>
              <a:rPr lang="en-US" sz="2600">
                <a:latin typeface="Times New Roman"/>
                <a:ea typeface="Times New Roman"/>
                <a:cs typeface="Times New Roman"/>
                <a:sym typeface="Times New Roman"/>
              </a:rPr>
              <a:t>System </a:t>
            </a:r>
            <a:r>
              <a:rPr lang="en-US" sz="2600" b="1">
                <a:latin typeface="Times New Roman"/>
                <a:ea typeface="Times New Roman"/>
                <a:cs typeface="Times New Roman"/>
                <a:sym typeface="Times New Roman"/>
              </a:rPr>
              <a:t>throughput</a:t>
            </a:r>
            <a:r>
              <a:rPr lang="en-US" sz="2600">
                <a:latin typeface="Times New Roman"/>
                <a:ea typeface="Times New Roman"/>
                <a:cs typeface="Times New Roman"/>
                <a:sym typeface="Times New Roman"/>
              </a:rPr>
              <a:t> is improved. Throughput is proportional to frequency in ideal case.(How much data can be transferred from one location to another in a given amount of time. )</a:t>
            </a:r>
            <a:endParaRPr sz="26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ct val="74844"/>
              <a:buChar char="•"/>
            </a:pPr>
            <a:r>
              <a:rPr lang="en-US" sz="2600" b="1">
                <a:solidFill>
                  <a:srgbClr val="00B050"/>
                </a:solidFill>
                <a:latin typeface="Times New Roman"/>
                <a:ea typeface="Times New Roman"/>
                <a:cs typeface="Times New Roman"/>
                <a:sym typeface="Times New Roman"/>
              </a:rPr>
              <a:t>Ex. Pipelined Vs Non pipelined operation</a:t>
            </a:r>
            <a:endParaRPr/>
          </a:p>
          <a:p>
            <a:pPr marL="457200" lvl="0" indent="-342900" algn="l" rtl="0">
              <a:lnSpc>
                <a:spcPct val="90000"/>
              </a:lnSpc>
              <a:spcBef>
                <a:spcPts val="1000"/>
              </a:spcBef>
              <a:spcAft>
                <a:spcPts val="0"/>
              </a:spcAft>
              <a:buClr>
                <a:schemeClr val="dk1"/>
              </a:buClr>
              <a:buSzPct val="129729"/>
              <a:buChar char="•"/>
            </a:pPr>
            <a:r>
              <a:rPr lang="en-US" sz="1500" b="1">
                <a:solidFill>
                  <a:srgbClr val="00B050"/>
                </a:solidFill>
                <a:latin typeface="Times New Roman"/>
                <a:ea typeface="Times New Roman"/>
                <a:cs typeface="Times New Roman"/>
                <a:sym typeface="Times New Roman"/>
              </a:rPr>
              <a:t>https://www.youtube.com/watch?v=AsthZgIS2Lw&amp;list=PLm_MSClsnwm8Dw5nmh8A5E7gO06j1TeIa</a:t>
            </a:r>
            <a:endParaRPr/>
          </a:p>
        </p:txBody>
      </p:sp>
      <p:sp>
        <p:nvSpPr>
          <p:cNvPr id="336" name="Google Shape;336;p1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337" name="Google Shape;337;p1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338" name="Google Shape;338;p1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39" name="Google Shape;339;p155"/>
          <p:cNvPicPr preferRelativeResize="0"/>
          <p:nvPr/>
        </p:nvPicPr>
        <p:blipFill rotWithShape="1">
          <a:blip r:embed="rId3">
            <a:alphaModFix/>
          </a:blip>
          <a:srcRect/>
          <a:stretch/>
        </p:blipFill>
        <p:spPr>
          <a:xfrm>
            <a:off x="52577" y="-6467"/>
            <a:ext cx="799911" cy="722920"/>
          </a:xfrm>
          <a:prstGeom prst="rect">
            <a:avLst/>
          </a:prstGeom>
          <a:noFill/>
          <a:ln>
            <a:noFill/>
          </a:ln>
        </p:spPr>
      </p:pic>
      <p:sp>
        <p:nvSpPr>
          <p:cNvPr id="340" name="Google Shape;340;p155"/>
          <p:cNvSpPr/>
          <p:nvPr/>
        </p:nvSpPr>
        <p:spPr>
          <a:xfrm>
            <a:off x="1003111" y="2201500"/>
            <a:ext cx="9940120" cy="620277"/>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None/>
            </a:pPr>
            <a:r>
              <a:rPr lang="en-US" sz="3200" b="1" i="0" u="none" strike="noStrike" cap="none">
                <a:solidFill>
                  <a:srgbClr val="7030A0"/>
                </a:solidFill>
                <a:latin typeface="Bodoni"/>
                <a:ea typeface="Bodoni"/>
                <a:cs typeface="Bodoni"/>
                <a:sym typeface="Bodoni"/>
              </a:rPr>
              <a:t>Use/role of the above Feature in Pentium Performance</a:t>
            </a:r>
            <a:endParaRPr sz="3600" b="0" i="0" u="none" strike="noStrike" cap="none">
              <a:solidFill>
                <a:srgbClr val="7030A0"/>
              </a:solidFill>
              <a:latin typeface="Arial"/>
              <a:ea typeface="Arial"/>
              <a:cs typeface="Arial"/>
              <a:sym typeface="Arial"/>
            </a:endParaRPr>
          </a:p>
        </p:txBody>
      </p:sp>
      <p:cxnSp>
        <p:nvCxnSpPr>
          <p:cNvPr id="341" name="Google Shape;341;p155"/>
          <p:cNvCxnSpPr/>
          <p:nvPr/>
        </p:nvCxnSpPr>
        <p:spPr>
          <a:xfrm rot="10800000" flipH="1">
            <a:off x="-10316" y="825068"/>
            <a:ext cx="12192000" cy="27709"/>
          </a:xfrm>
          <a:prstGeom prst="straightConnector1">
            <a:avLst/>
          </a:prstGeom>
          <a:noFill/>
          <a:ln w="9525" cap="flat" cmpd="sng">
            <a:solidFill>
              <a:srgbClr val="00B050"/>
            </a:solidFill>
            <a:prstDash val="solid"/>
            <a:round/>
            <a:headEnd type="none" w="sm" len="sm"/>
            <a:tailEnd type="none" w="sm" len="sm"/>
          </a:ln>
        </p:spPr>
      </p:cxnSp>
      <p:sp>
        <p:nvSpPr>
          <p:cNvPr id="342" name="Google Shape;342;p15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43" name="Google Shape;343;p155"/>
          <p:cNvCxnSpPr/>
          <p:nvPr/>
        </p:nvCxnSpPr>
        <p:spPr>
          <a:xfrm flipH="1">
            <a:off x="838200" y="-4291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44" name="Google Shape;344;p15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56"/>
          <p:cNvSpPr txBox="1">
            <a:spLocks noGrp="1"/>
          </p:cNvSpPr>
          <p:nvPr>
            <p:ph type="title"/>
          </p:nvPr>
        </p:nvSpPr>
        <p:spPr>
          <a:xfrm>
            <a:off x="838200" y="365125"/>
            <a:ext cx="10515600" cy="68575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a:t>  </a:t>
            </a:r>
            <a:endParaRPr/>
          </a:p>
        </p:txBody>
      </p:sp>
      <p:sp>
        <p:nvSpPr>
          <p:cNvPr id="350" name="Google Shape;350;p156"/>
          <p:cNvSpPr txBox="1">
            <a:spLocks noGrp="1"/>
          </p:cNvSpPr>
          <p:nvPr>
            <p:ph type="body" idx="1"/>
          </p:nvPr>
        </p:nvSpPr>
        <p:spPr>
          <a:xfrm>
            <a:off x="701723" y="708001"/>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351" name="Google Shape;351;p1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352" name="Google Shape;352;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353" name="Google Shape;353;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54" name="Google Shape;354;p156"/>
          <p:cNvSpPr txBox="1"/>
          <p:nvPr/>
        </p:nvSpPr>
        <p:spPr>
          <a:xfrm>
            <a:off x="381000" y="990600"/>
            <a:ext cx="8255000" cy="5638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   </a:t>
            </a:r>
            <a:endParaRPr/>
          </a:p>
        </p:txBody>
      </p:sp>
      <p:pic>
        <p:nvPicPr>
          <p:cNvPr id="355" name="Google Shape;355;p156"/>
          <p:cNvPicPr preferRelativeResize="0"/>
          <p:nvPr/>
        </p:nvPicPr>
        <p:blipFill rotWithShape="1">
          <a:blip r:embed="rId3">
            <a:alphaModFix/>
          </a:blip>
          <a:srcRect/>
          <a:stretch/>
        </p:blipFill>
        <p:spPr>
          <a:xfrm>
            <a:off x="6238996" y="148683"/>
            <a:ext cx="5311150" cy="3459508"/>
          </a:xfrm>
          <a:prstGeom prst="rect">
            <a:avLst/>
          </a:prstGeom>
          <a:noFill/>
          <a:ln>
            <a:noFill/>
          </a:ln>
        </p:spPr>
      </p:pic>
      <p:sp>
        <p:nvSpPr>
          <p:cNvPr id="356" name="Google Shape;356;p156"/>
          <p:cNvSpPr/>
          <p:nvPr/>
        </p:nvSpPr>
        <p:spPr>
          <a:xfrm>
            <a:off x="1080095" y="3785652"/>
            <a:ext cx="10530133" cy="2337324"/>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Speed up = [nkt] / [kt+ (n-1)t]  =  nk / [k   + n-1]  = k / [ 1 + (k-1)/n ]     </a:t>
            </a:r>
            <a:endParaRPr/>
          </a:p>
          <a:p>
            <a:pPr marL="0" marR="0" lvl="0" indent="0" algn="ctr" rtl="0">
              <a:lnSpc>
                <a:spcPct val="100000"/>
              </a:lnSpc>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Speed up ~ k  (approx.)   as    n &gt;&gt; k</a:t>
            </a:r>
            <a:endParaRPr/>
          </a:p>
          <a:p>
            <a:pPr marL="0" marR="0" lvl="0" indent="0" algn="l" rtl="0">
              <a:lnSpc>
                <a:spcPct val="100000"/>
              </a:lnSpc>
              <a:spcBef>
                <a:spcPts val="0"/>
              </a:spcBef>
              <a:spcAft>
                <a:spcPts val="0"/>
              </a:spcAft>
              <a:buNone/>
            </a:pPr>
            <a:r>
              <a:rPr lang="en-US" sz="2400" b="1" i="0" u="none" strike="noStrike" cap="none">
                <a:solidFill>
                  <a:srgbClr val="C00000"/>
                </a:solidFill>
                <a:latin typeface="Times New Roman"/>
                <a:ea typeface="Times New Roman"/>
                <a:cs typeface="Times New Roman"/>
                <a:sym typeface="Times New Roman"/>
              </a:rPr>
              <a:t>n = No. of Operations</a:t>
            </a:r>
            <a:endParaRPr/>
          </a:p>
          <a:p>
            <a:pPr marL="0" marR="0" lvl="0" indent="0" algn="l" rtl="0">
              <a:lnSpc>
                <a:spcPct val="100000"/>
              </a:lnSpc>
              <a:spcBef>
                <a:spcPts val="0"/>
              </a:spcBef>
              <a:spcAft>
                <a:spcPts val="0"/>
              </a:spcAft>
              <a:buNone/>
            </a:pPr>
            <a:r>
              <a:rPr lang="en-US" sz="2400" b="1" i="0" u="none" strike="noStrike" cap="none">
                <a:solidFill>
                  <a:srgbClr val="C00000"/>
                </a:solidFill>
                <a:latin typeface="Times New Roman"/>
                <a:ea typeface="Times New Roman"/>
                <a:cs typeface="Times New Roman"/>
                <a:sym typeface="Times New Roman"/>
              </a:rPr>
              <a:t>K = No. of Pipeline stages</a:t>
            </a:r>
            <a:endParaRPr/>
          </a:p>
          <a:p>
            <a:pPr marL="0" marR="0" lvl="0" indent="0" algn="l" rtl="0">
              <a:lnSpc>
                <a:spcPct val="100000"/>
              </a:lnSpc>
              <a:spcBef>
                <a:spcPts val="0"/>
              </a:spcBef>
              <a:spcAft>
                <a:spcPts val="0"/>
              </a:spcAft>
              <a:buNone/>
            </a:pPr>
            <a:r>
              <a:rPr lang="en-US" sz="2400" b="1" i="0" u="none" strike="noStrike" cap="none">
                <a:solidFill>
                  <a:srgbClr val="C00000"/>
                </a:solidFill>
                <a:latin typeface="Times New Roman"/>
                <a:ea typeface="Times New Roman"/>
                <a:cs typeface="Times New Roman"/>
                <a:sym typeface="Times New Roman"/>
              </a:rPr>
              <a:t>t = Time required at each pipeline stage</a:t>
            </a:r>
            <a:endParaRPr/>
          </a:p>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357" name="Google Shape;357;p15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58" name="Google Shape;358;p15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59" name="Google Shape;359;p15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360" name="Google Shape;360;p156"/>
          <p:cNvPicPr preferRelativeResize="0"/>
          <p:nvPr/>
        </p:nvPicPr>
        <p:blipFill rotWithShape="1">
          <a:blip r:embed="rId4">
            <a:alphaModFix/>
          </a:blip>
          <a:srcRect/>
          <a:stretch/>
        </p:blipFill>
        <p:spPr>
          <a:xfrm>
            <a:off x="95704" y="113371"/>
            <a:ext cx="577933" cy="522307"/>
          </a:xfrm>
          <a:prstGeom prst="rect">
            <a:avLst/>
          </a:prstGeom>
          <a:noFill/>
          <a:ln>
            <a:noFill/>
          </a:ln>
        </p:spPr>
      </p:pic>
      <p:pic>
        <p:nvPicPr>
          <p:cNvPr id="361" name="Google Shape;361;p156"/>
          <p:cNvPicPr preferRelativeResize="0"/>
          <p:nvPr/>
        </p:nvPicPr>
        <p:blipFill rotWithShape="1">
          <a:blip r:embed="rId5">
            <a:alphaModFix/>
          </a:blip>
          <a:srcRect/>
          <a:stretch/>
        </p:blipFill>
        <p:spPr>
          <a:xfrm>
            <a:off x="984539" y="215353"/>
            <a:ext cx="504825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7"/>
          <p:cNvSpPr txBox="1">
            <a:spLocks noGrp="1"/>
          </p:cNvSpPr>
          <p:nvPr>
            <p:ph type="title"/>
          </p:nvPr>
        </p:nvSpPr>
        <p:spPr>
          <a:xfrm>
            <a:off x="617538" y="7618"/>
            <a:ext cx="10515600" cy="6799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r>
              <a:rPr lang="en-US">
                <a:solidFill>
                  <a:srgbClr val="FF0000"/>
                </a:solidFill>
                <a:latin typeface="Arial"/>
                <a:ea typeface="Arial"/>
                <a:cs typeface="Arial"/>
                <a:sym typeface="Arial"/>
              </a:rPr>
              <a:t>Pentium Processor features</a:t>
            </a:r>
            <a:endParaRPr/>
          </a:p>
        </p:txBody>
      </p:sp>
      <p:sp>
        <p:nvSpPr>
          <p:cNvPr id="367" name="Google Shape;367;p157"/>
          <p:cNvSpPr txBox="1">
            <a:spLocks noGrp="1"/>
          </p:cNvSpPr>
          <p:nvPr>
            <p:ph type="body" idx="1"/>
          </p:nvPr>
        </p:nvSpPr>
        <p:spPr>
          <a:xfrm>
            <a:off x="773904" y="824860"/>
            <a:ext cx="11224131" cy="5231080"/>
          </a:xfrm>
          <a:prstGeom prst="rect">
            <a:avLst/>
          </a:prstGeom>
          <a:noFill/>
          <a:ln>
            <a:noFill/>
          </a:ln>
        </p:spPr>
        <p:txBody>
          <a:bodyPr spcFirstLastPara="1" wrap="square" lIns="91425" tIns="45700" rIns="91425" bIns="45700" anchor="t" anchorCtr="0">
            <a:normAutofit fontScale="92500" lnSpcReduction="10000"/>
          </a:bodyPr>
          <a:lstStyle/>
          <a:p>
            <a:pPr marL="457200" lvl="1" indent="0" algn="l" rtl="0">
              <a:lnSpc>
                <a:spcPct val="90000"/>
              </a:lnSpc>
              <a:spcBef>
                <a:spcPts val="500"/>
              </a:spcBef>
              <a:spcAft>
                <a:spcPts val="0"/>
              </a:spcAft>
              <a:buSzPct val="55598"/>
              <a:buNone/>
            </a:pPr>
            <a:r>
              <a:rPr lang="en-US" sz="3500" b="1">
                <a:latin typeface="Times New Roman"/>
                <a:ea typeface="Times New Roman"/>
                <a:cs typeface="Times New Roman"/>
                <a:sym typeface="Times New Roman"/>
              </a:rPr>
              <a:t>The Features of Pentium Processor are: </a:t>
            </a:r>
            <a:endParaRPr/>
          </a:p>
          <a:p>
            <a:pPr marL="914400" lvl="1" indent="-342900" algn="l" rtl="0">
              <a:lnSpc>
                <a:spcPct val="90000"/>
              </a:lnSpc>
              <a:spcBef>
                <a:spcPts val="500"/>
              </a:spcBef>
              <a:spcAft>
                <a:spcPts val="0"/>
              </a:spcAft>
              <a:buSzPct val="60810"/>
              <a:buChar char="•"/>
            </a:pPr>
            <a:r>
              <a:rPr lang="en-US" sz="3200">
                <a:solidFill>
                  <a:srgbClr val="2501BF"/>
                </a:solidFill>
                <a:latin typeface="Times New Roman"/>
                <a:ea typeface="Times New Roman"/>
                <a:cs typeface="Times New Roman"/>
                <a:sym typeface="Times New Roman"/>
              </a:rPr>
              <a:t>Separate </a:t>
            </a:r>
            <a:r>
              <a:rPr lang="en-US" sz="3200" b="1">
                <a:solidFill>
                  <a:srgbClr val="C00000"/>
                </a:solidFill>
                <a:latin typeface="Times New Roman"/>
                <a:ea typeface="Times New Roman"/>
                <a:cs typeface="Times New Roman"/>
                <a:sym typeface="Times New Roman"/>
              </a:rPr>
              <a:t>Code and Data </a:t>
            </a:r>
            <a:r>
              <a:rPr lang="en-US" sz="3200" b="1">
                <a:solidFill>
                  <a:srgbClr val="2501BF"/>
                </a:solidFill>
                <a:latin typeface="Times New Roman"/>
                <a:ea typeface="Times New Roman"/>
                <a:cs typeface="Times New Roman"/>
                <a:sym typeface="Times New Roman"/>
              </a:rPr>
              <a:t>Caches.</a:t>
            </a:r>
            <a:r>
              <a:rPr lang="en-US" sz="3200">
                <a:solidFill>
                  <a:srgbClr val="2501BF"/>
                </a:solidFill>
                <a:latin typeface="Times New Roman"/>
                <a:ea typeface="Times New Roman"/>
                <a:cs typeface="Times New Roman"/>
                <a:sym typeface="Times New Roman"/>
              </a:rPr>
              <a:t> </a:t>
            </a:r>
            <a:endParaRPr sz="3200">
              <a:solidFill>
                <a:srgbClr val="2501BF"/>
              </a:solidFill>
              <a:latin typeface="Times New Roman"/>
              <a:ea typeface="Times New Roman"/>
              <a:cs typeface="Times New Roman"/>
              <a:sym typeface="Times New Roman"/>
            </a:endParaRPr>
          </a:p>
          <a:p>
            <a:pPr marL="1371600" lvl="2" indent="-342900" algn="l" rtl="0">
              <a:lnSpc>
                <a:spcPct val="90000"/>
              </a:lnSpc>
              <a:spcBef>
                <a:spcPts val="500"/>
              </a:spcBef>
              <a:spcAft>
                <a:spcPts val="0"/>
              </a:spcAft>
              <a:buSzPct val="69498"/>
              <a:buChar char="•"/>
            </a:pPr>
            <a:r>
              <a:rPr lang="en-US" sz="2800" b="1">
                <a:solidFill>
                  <a:srgbClr val="C00000"/>
                </a:solidFill>
                <a:latin typeface="Times New Roman"/>
                <a:ea typeface="Times New Roman"/>
                <a:cs typeface="Times New Roman"/>
                <a:sym typeface="Times New Roman"/>
              </a:rPr>
              <a:t>8KB</a:t>
            </a:r>
            <a:r>
              <a:rPr lang="en-US" sz="2800">
                <a:solidFill>
                  <a:srgbClr val="2501BF"/>
                </a:solidFill>
                <a:latin typeface="Times New Roman"/>
                <a:ea typeface="Times New Roman"/>
                <a:cs typeface="Times New Roman"/>
                <a:sym typeface="Times New Roman"/>
              </a:rPr>
              <a:t> 2-way set associative code cache </a:t>
            </a:r>
            <a:r>
              <a:rPr lang="en-US" sz="2800" b="1">
                <a:latin typeface="Times New Roman"/>
                <a:ea typeface="Times New Roman"/>
                <a:cs typeface="Times New Roman"/>
                <a:sym typeface="Times New Roman"/>
              </a:rPr>
              <a:t>+</a:t>
            </a:r>
            <a:r>
              <a:rPr lang="en-US" sz="2800">
                <a:solidFill>
                  <a:srgbClr val="2501BF"/>
                </a:solidFill>
                <a:latin typeface="Times New Roman"/>
                <a:ea typeface="Times New Roman"/>
                <a:cs typeface="Times New Roman"/>
                <a:sym typeface="Times New Roman"/>
              </a:rPr>
              <a:t> </a:t>
            </a:r>
            <a:r>
              <a:rPr lang="en-US" sz="2800" b="1">
                <a:solidFill>
                  <a:srgbClr val="C00000"/>
                </a:solidFill>
                <a:latin typeface="Times New Roman"/>
                <a:ea typeface="Times New Roman"/>
                <a:cs typeface="Times New Roman"/>
                <a:sym typeface="Times New Roman"/>
              </a:rPr>
              <a:t>TLB </a:t>
            </a:r>
            <a:r>
              <a:rPr lang="en-US" sz="2200" b="1">
                <a:latin typeface="Times New Roman"/>
                <a:ea typeface="Times New Roman"/>
                <a:cs typeface="Times New Roman"/>
                <a:sym typeface="Times New Roman"/>
              </a:rPr>
              <a:t>(Translation Lookaside buffer)</a:t>
            </a:r>
            <a:endParaRPr sz="2800" b="1">
              <a:latin typeface="Times New Roman"/>
              <a:ea typeface="Times New Roman"/>
              <a:cs typeface="Times New Roman"/>
              <a:sym typeface="Times New Roman"/>
            </a:endParaRPr>
          </a:p>
          <a:p>
            <a:pPr marL="1371600" lvl="2" indent="-342900" algn="l" rtl="0">
              <a:lnSpc>
                <a:spcPct val="90000"/>
              </a:lnSpc>
              <a:spcBef>
                <a:spcPts val="500"/>
              </a:spcBef>
              <a:spcAft>
                <a:spcPts val="0"/>
              </a:spcAft>
              <a:buSzPct val="69498"/>
              <a:buChar char="•"/>
            </a:pPr>
            <a:r>
              <a:rPr lang="en-US" sz="2800" b="1">
                <a:solidFill>
                  <a:srgbClr val="C00000"/>
                </a:solidFill>
                <a:latin typeface="Times New Roman"/>
                <a:ea typeface="Times New Roman"/>
                <a:cs typeface="Times New Roman"/>
                <a:sym typeface="Times New Roman"/>
              </a:rPr>
              <a:t>8KB </a:t>
            </a:r>
            <a:r>
              <a:rPr lang="en-US" sz="2800">
                <a:solidFill>
                  <a:srgbClr val="2501BF"/>
                </a:solidFill>
                <a:latin typeface="Times New Roman"/>
                <a:ea typeface="Times New Roman"/>
                <a:cs typeface="Times New Roman"/>
                <a:sym typeface="Times New Roman"/>
              </a:rPr>
              <a:t>2-way, dual access data cache </a:t>
            </a:r>
            <a:r>
              <a:rPr lang="en-US" sz="2800" b="1">
                <a:latin typeface="Times New Roman"/>
                <a:ea typeface="Times New Roman"/>
                <a:cs typeface="Times New Roman"/>
                <a:sym typeface="Times New Roman"/>
              </a:rPr>
              <a:t>+</a:t>
            </a:r>
            <a:r>
              <a:rPr lang="en-US" sz="2800">
                <a:solidFill>
                  <a:srgbClr val="2501BF"/>
                </a:solidFill>
                <a:latin typeface="Times New Roman"/>
                <a:ea typeface="Times New Roman"/>
                <a:cs typeface="Times New Roman"/>
                <a:sym typeface="Times New Roman"/>
              </a:rPr>
              <a:t> </a:t>
            </a:r>
            <a:r>
              <a:rPr lang="en-US" sz="2800" b="1">
                <a:solidFill>
                  <a:srgbClr val="C00000"/>
                </a:solidFill>
                <a:latin typeface="Times New Roman"/>
                <a:ea typeface="Times New Roman"/>
                <a:cs typeface="Times New Roman"/>
                <a:sym typeface="Times New Roman"/>
              </a:rPr>
              <a:t>TLB</a:t>
            </a:r>
            <a:endParaRPr/>
          </a:p>
          <a:p>
            <a:pPr marL="1828800" lvl="3" indent="-228600" algn="l" rtl="0">
              <a:lnSpc>
                <a:spcPct val="90000"/>
              </a:lnSpc>
              <a:spcBef>
                <a:spcPts val="500"/>
              </a:spcBef>
              <a:spcAft>
                <a:spcPts val="0"/>
              </a:spcAft>
              <a:buSzPct val="60810"/>
              <a:buNone/>
            </a:pPr>
            <a:endParaRPr sz="32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a:p>
            <a:pPr marL="457200" lvl="0" indent="-342900" algn="l" rtl="0">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Separate code and data cache balances load on buses so operations are </a:t>
            </a:r>
            <a:r>
              <a:rPr lang="en-US" sz="3500" b="1">
                <a:solidFill>
                  <a:srgbClr val="C00000"/>
                </a:solidFill>
                <a:latin typeface="Times New Roman"/>
                <a:ea typeface="Times New Roman"/>
                <a:cs typeface="Times New Roman"/>
                <a:sym typeface="Times New Roman"/>
              </a:rPr>
              <a:t>faster</a:t>
            </a:r>
            <a:r>
              <a:rPr lang="en-US" sz="3500">
                <a:solidFill>
                  <a:srgbClr val="C00000"/>
                </a:solidFill>
                <a:latin typeface="Times New Roman"/>
                <a:ea typeface="Times New Roman"/>
                <a:cs typeface="Times New Roman"/>
                <a:sym typeface="Times New Roman"/>
              </a:rPr>
              <a:t>.</a:t>
            </a:r>
            <a:endParaRPr>
              <a:solidFill>
                <a:srgbClr val="C00000"/>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Memory Management is improved by insertion of TLB – </a:t>
            </a:r>
            <a:r>
              <a:rPr lang="en-US" b="1">
                <a:solidFill>
                  <a:srgbClr val="C00000"/>
                </a:solidFill>
                <a:latin typeface="Times New Roman"/>
                <a:ea typeface="Times New Roman"/>
                <a:cs typeface="Times New Roman"/>
                <a:sym typeface="Times New Roman"/>
              </a:rPr>
              <a:t>Translation Lookaside buffer</a:t>
            </a:r>
            <a:r>
              <a:rPr lang="en-US">
                <a:latin typeface="Times New Roman"/>
                <a:ea typeface="Times New Roman"/>
                <a:cs typeface="Times New Roman"/>
                <a:sym typeface="Times New Roman"/>
              </a:rPr>
              <a:t> between processor and cache. </a:t>
            </a:r>
            <a:endParaRPr/>
          </a:p>
          <a:p>
            <a:pPr marL="457200" lvl="0" indent="-342900" algn="l" rtl="0">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Cache organizing Techniques: </a:t>
            </a:r>
            <a:endParaRPr/>
          </a:p>
          <a:p>
            <a:pPr marL="457200" lvl="0" indent="-342900" algn="l" rtl="0">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(i): Direct Mapping     (ii) Fully Associative     (iii) </a:t>
            </a:r>
            <a:r>
              <a:rPr lang="en-US" sz="3200" b="1">
                <a:solidFill>
                  <a:srgbClr val="C00000"/>
                </a:solidFill>
                <a:latin typeface="Times New Roman"/>
                <a:ea typeface="Times New Roman"/>
                <a:cs typeface="Times New Roman"/>
                <a:sym typeface="Times New Roman"/>
              </a:rPr>
              <a:t>Set Associative</a:t>
            </a:r>
            <a:endParaRPr/>
          </a:p>
          <a:p>
            <a:pPr marL="457200" lvl="0" indent="-228600" algn="l" rtl="0">
              <a:lnSpc>
                <a:spcPct val="90000"/>
              </a:lnSpc>
              <a:spcBef>
                <a:spcPts val="1000"/>
              </a:spcBef>
              <a:spcAft>
                <a:spcPts val="0"/>
              </a:spcAft>
              <a:buSzPct val="69498"/>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p:txBody>
      </p:sp>
      <p:sp>
        <p:nvSpPr>
          <p:cNvPr id="368" name="Google Shape;368;p1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369" name="Google Shape;369;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370" name="Google Shape;370;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371" name="Google Shape;371;p157"/>
          <p:cNvPicPr preferRelativeResize="0"/>
          <p:nvPr/>
        </p:nvPicPr>
        <p:blipFill rotWithShape="1">
          <a:blip r:embed="rId3">
            <a:alphaModFix/>
          </a:blip>
          <a:srcRect/>
          <a:stretch/>
        </p:blipFill>
        <p:spPr>
          <a:xfrm>
            <a:off x="146051" y="137568"/>
            <a:ext cx="678035" cy="612774"/>
          </a:xfrm>
          <a:prstGeom prst="rect">
            <a:avLst/>
          </a:prstGeom>
          <a:noFill/>
          <a:ln>
            <a:noFill/>
          </a:ln>
        </p:spPr>
      </p:pic>
      <p:sp>
        <p:nvSpPr>
          <p:cNvPr id="372" name="Google Shape;372;p157"/>
          <p:cNvSpPr/>
          <p:nvPr/>
        </p:nvSpPr>
        <p:spPr>
          <a:xfrm>
            <a:off x="990605" y="2570147"/>
            <a:ext cx="9940120" cy="853659"/>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None/>
            </a:pPr>
            <a:r>
              <a:rPr lang="en-US" sz="3200" b="1" i="0" u="none" strike="noStrike" cap="none">
                <a:solidFill>
                  <a:srgbClr val="7030A0"/>
                </a:solidFill>
                <a:latin typeface="Bodoni"/>
                <a:ea typeface="Bodoni"/>
                <a:cs typeface="Bodoni"/>
                <a:sym typeface="Bodoni"/>
              </a:rPr>
              <a:t>Use/role of the above Feature in Pentium Performance</a:t>
            </a:r>
            <a:endParaRPr sz="3600" b="0" i="0" u="none" strike="noStrike" cap="none">
              <a:solidFill>
                <a:srgbClr val="7030A0"/>
              </a:solidFill>
              <a:latin typeface="Arial"/>
              <a:ea typeface="Arial"/>
              <a:cs typeface="Arial"/>
              <a:sym typeface="Arial"/>
            </a:endParaRPr>
          </a:p>
        </p:txBody>
      </p:sp>
      <p:cxnSp>
        <p:nvCxnSpPr>
          <p:cNvPr id="373" name="Google Shape;373;p157"/>
          <p:cNvCxnSpPr/>
          <p:nvPr/>
        </p:nvCxnSpPr>
        <p:spPr>
          <a:xfrm rot="10800000" flipH="1">
            <a:off x="0" y="705077"/>
            <a:ext cx="12192000" cy="27709"/>
          </a:xfrm>
          <a:prstGeom prst="straightConnector1">
            <a:avLst/>
          </a:prstGeom>
          <a:noFill/>
          <a:ln w="9525" cap="flat" cmpd="sng">
            <a:solidFill>
              <a:srgbClr val="00B050"/>
            </a:solidFill>
            <a:prstDash val="solid"/>
            <a:round/>
            <a:headEnd type="none" w="sm" len="sm"/>
            <a:tailEnd type="none" w="sm" len="sm"/>
          </a:ln>
        </p:spPr>
      </p:cxnSp>
      <p:sp>
        <p:nvSpPr>
          <p:cNvPr id="374" name="Google Shape;374;p15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5" name="Google Shape;375;p15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76" name="Google Shape;376;p15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382" name="Google Shape;382;p1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    </a:t>
            </a:r>
            <a:endParaRPr/>
          </a:p>
        </p:txBody>
      </p:sp>
      <p:sp>
        <p:nvSpPr>
          <p:cNvPr id="383" name="Google Shape;383;p1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384" name="Google Shape;384;p158"/>
          <p:cNvSpPr txBox="1">
            <a:spLocks noGrp="1"/>
          </p:cNvSpPr>
          <p:nvPr>
            <p:ph type="ftr" idx="11"/>
          </p:nvPr>
        </p:nvSpPr>
        <p:spPr>
          <a:xfrm>
            <a:off x="2923309" y="6356350"/>
            <a:ext cx="626225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385" name="Google Shape;385;p1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386" name="Google Shape;386;p158"/>
          <p:cNvPicPr preferRelativeResize="0"/>
          <p:nvPr/>
        </p:nvPicPr>
        <p:blipFill rotWithShape="1">
          <a:blip r:embed="rId3">
            <a:alphaModFix/>
          </a:blip>
          <a:srcRect/>
          <a:stretch/>
        </p:blipFill>
        <p:spPr>
          <a:xfrm>
            <a:off x="6411064" y="1096990"/>
            <a:ext cx="5586972" cy="4899957"/>
          </a:xfrm>
          <a:prstGeom prst="rect">
            <a:avLst/>
          </a:prstGeom>
          <a:noFill/>
          <a:ln>
            <a:noFill/>
          </a:ln>
        </p:spPr>
      </p:pic>
      <p:pic>
        <p:nvPicPr>
          <p:cNvPr id="387" name="Google Shape;387;p158"/>
          <p:cNvPicPr preferRelativeResize="0"/>
          <p:nvPr/>
        </p:nvPicPr>
        <p:blipFill rotWithShape="1">
          <a:blip r:embed="rId4">
            <a:alphaModFix/>
          </a:blip>
          <a:srcRect/>
          <a:stretch/>
        </p:blipFill>
        <p:spPr>
          <a:xfrm>
            <a:off x="838200" y="1027906"/>
            <a:ext cx="5544042" cy="4969041"/>
          </a:xfrm>
          <a:prstGeom prst="rect">
            <a:avLst/>
          </a:prstGeom>
          <a:noFill/>
          <a:ln>
            <a:noFill/>
          </a:ln>
        </p:spPr>
      </p:pic>
      <p:sp>
        <p:nvSpPr>
          <p:cNvPr id="388" name="Google Shape;388;p158"/>
          <p:cNvSpPr txBox="1"/>
          <p:nvPr/>
        </p:nvSpPr>
        <p:spPr>
          <a:xfrm>
            <a:off x="2782531" y="24406"/>
            <a:ext cx="608549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C00000"/>
                </a:solidFill>
                <a:latin typeface="Times New Roman"/>
                <a:ea typeface="Times New Roman"/>
                <a:cs typeface="Times New Roman"/>
                <a:sym typeface="Times New Roman"/>
              </a:rPr>
              <a:t>Only for Understanding</a:t>
            </a:r>
            <a:endParaRPr sz="4400" b="0" i="0" u="none" strike="noStrike" cap="none">
              <a:solidFill>
                <a:srgbClr val="C00000"/>
              </a:solidFill>
              <a:latin typeface="Times New Roman"/>
              <a:ea typeface="Times New Roman"/>
              <a:cs typeface="Times New Roman"/>
              <a:sym typeface="Times New Roman"/>
            </a:endParaRPr>
          </a:p>
        </p:txBody>
      </p:sp>
      <p:cxnSp>
        <p:nvCxnSpPr>
          <p:cNvPr id="389" name="Google Shape;389;p158"/>
          <p:cNvCxnSpPr/>
          <p:nvPr/>
        </p:nvCxnSpPr>
        <p:spPr>
          <a:xfrm rot="10800000" flipH="1">
            <a:off x="-10316" y="821816"/>
            <a:ext cx="12192000" cy="27709"/>
          </a:xfrm>
          <a:prstGeom prst="straightConnector1">
            <a:avLst/>
          </a:prstGeom>
          <a:noFill/>
          <a:ln w="9525" cap="flat" cmpd="sng">
            <a:solidFill>
              <a:srgbClr val="00B050"/>
            </a:solidFill>
            <a:prstDash val="solid"/>
            <a:round/>
            <a:headEnd type="none" w="sm" len="sm"/>
            <a:tailEnd type="none" w="sm" len="sm"/>
          </a:ln>
        </p:spPr>
      </p:cxnSp>
      <p:sp>
        <p:nvSpPr>
          <p:cNvPr id="390" name="Google Shape;390;p15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1" name="Google Shape;391;p15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392" name="Google Shape;392;p15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393" name="Google Shape;393;p158"/>
          <p:cNvPicPr preferRelativeResize="0"/>
          <p:nvPr/>
        </p:nvPicPr>
        <p:blipFill rotWithShape="1">
          <a:blip r:embed="rId5">
            <a:alphaModFix/>
          </a:blip>
          <a:srcRect/>
          <a:stretch/>
        </p:blipFill>
        <p:spPr>
          <a:xfrm>
            <a:off x="137615" y="110576"/>
            <a:ext cx="577933" cy="57370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10" name="Google Shape;11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1" name="Google Shape;111;p2"/>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112" name="Google Shape;112;p2"/>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 name="Google Shape;113;p2"/>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14" name="Google Shape;114;p2"/>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15" name="Google Shape;115;p2"/>
          <p:cNvSpPr txBox="1"/>
          <p:nvPr/>
        </p:nvSpPr>
        <p:spPr>
          <a:xfrm>
            <a:off x="944559" y="233224"/>
            <a:ext cx="81909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Course Structure - SY</a:t>
            </a:r>
            <a:endParaRPr sz="4000" b="0" i="0" u="none" strike="noStrike" cap="none">
              <a:solidFill>
                <a:schemeClr val="dk1"/>
              </a:solidFill>
              <a:latin typeface="Arial"/>
              <a:ea typeface="Arial"/>
              <a:cs typeface="Arial"/>
              <a:sym typeface="Arial"/>
            </a:endParaRPr>
          </a:p>
        </p:txBody>
      </p:sp>
      <p:sp>
        <p:nvSpPr>
          <p:cNvPr id="116" name="Google Shape;1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17" name="Google Shape;117;p2"/>
          <p:cNvPicPr preferRelativeResize="0"/>
          <p:nvPr/>
        </p:nvPicPr>
        <p:blipFill rotWithShape="1">
          <a:blip r:embed="rId4">
            <a:alphaModFix/>
          </a:blip>
          <a:srcRect/>
          <a:stretch/>
        </p:blipFill>
        <p:spPr>
          <a:xfrm>
            <a:off x="1736148" y="941111"/>
            <a:ext cx="7639050" cy="5231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59"/>
          <p:cNvSpPr txBox="1">
            <a:spLocks noGrp="1"/>
          </p:cNvSpPr>
          <p:nvPr>
            <p:ph type="title"/>
          </p:nvPr>
        </p:nvSpPr>
        <p:spPr>
          <a:xfrm>
            <a:off x="838200" y="185737"/>
            <a:ext cx="10515600" cy="53350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a:t>   </a:t>
            </a:r>
            <a:endParaRPr/>
          </a:p>
        </p:txBody>
      </p:sp>
      <p:sp>
        <p:nvSpPr>
          <p:cNvPr id="399" name="Google Shape;399;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400" name="Google Shape;400;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01" name="Google Shape;401;p159"/>
          <p:cNvSpPr txBox="1">
            <a:spLocks noGrp="1"/>
          </p:cNvSpPr>
          <p:nvPr>
            <p:ph type="ftr" idx="11"/>
          </p:nvPr>
        </p:nvSpPr>
        <p:spPr>
          <a:xfrm>
            <a:off x="2410691" y="6356350"/>
            <a:ext cx="698269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solidFill>
                  <a:schemeClr val="dk1"/>
                </a:solidFill>
                <a:latin typeface="Times New Roman"/>
                <a:ea typeface="Times New Roman"/>
                <a:cs typeface="Times New Roman"/>
                <a:sym typeface="Times New Roman"/>
              </a:rPr>
              <a:t>Microprocessor Architecture and Internet of Things_CET3014B    Unit 2      2022-23     S4  </a:t>
            </a:r>
            <a:endParaRPr b="1">
              <a:solidFill>
                <a:schemeClr val="dk1"/>
              </a:solidFill>
              <a:latin typeface="Times New Roman"/>
              <a:ea typeface="Times New Roman"/>
              <a:cs typeface="Times New Roman"/>
              <a:sym typeface="Times New Roman"/>
            </a:endParaRPr>
          </a:p>
        </p:txBody>
      </p:sp>
      <p:sp>
        <p:nvSpPr>
          <p:cNvPr id="402" name="Google Shape;402;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403" name="Google Shape;403;p159"/>
          <p:cNvPicPr preferRelativeResize="0"/>
          <p:nvPr/>
        </p:nvPicPr>
        <p:blipFill rotWithShape="1">
          <a:blip r:embed="rId3">
            <a:alphaModFix/>
          </a:blip>
          <a:srcRect/>
          <a:stretch/>
        </p:blipFill>
        <p:spPr>
          <a:xfrm>
            <a:off x="944560" y="898634"/>
            <a:ext cx="4100406" cy="5278329"/>
          </a:xfrm>
          <a:prstGeom prst="rect">
            <a:avLst/>
          </a:prstGeom>
          <a:noFill/>
          <a:ln>
            <a:noFill/>
          </a:ln>
        </p:spPr>
      </p:pic>
      <p:pic>
        <p:nvPicPr>
          <p:cNvPr id="404" name="Google Shape;404;p159"/>
          <p:cNvPicPr preferRelativeResize="0"/>
          <p:nvPr/>
        </p:nvPicPr>
        <p:blipFill rotWithShape="1">
          <a:blip r:embed="rId4">
            <a:alphaModFix/>
          </a:blip>
          <a:srcRect/>
          <a:stretch/>
        </p:blipFill>
        <p:spPr>
          <a:xfrm>
            <a:off x="5235301" y="898634"/>
            <a:ext cx="6462713" cy="5278328"/>
          </a:xfrm>
          <a:prstGeom prst="rect">
            <a:avLst/>
          </a:prstGeom>
          <a:noFill/>
          <a:ln>
            <a:noFill/>
          </a:ln>
        </p:spPr>
      </p:pic>
      <p:sp>
        <p:nvSpPr>
          <p:cNvPr id="405" name="Google Shape;405;p159"/>
          <p:cNvSpPr txBox="1"/>
          <p:nvPr/>
        </p:nvSpPr>
        <p:spPr>
          <a:xfrm>
            <a:off x="3059628" y="-19203"/>
            <a:ext cx="863838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C00000"/>
                </a:solidFill>
                <a:latin typeface="Times New Roman"/>
                <a:ea typeface="Times New Roman"/>
                <a:cs typeface="Times New Roman"/>
                <a:sym typeface="Times New Roman"/>
              </a:rPr>
              <a:t>Only for understanding</a:t>
            </a:r>
            <a:endParaRPr sz="4400" b="0" i="0" u="none" strike="noStrike" cap="none">
              <a:solidFill>
                <a:srgbClr val="C00000"/>
              </a:solidFill>
              <a:latin typeface="Times New Roman"/>
              <a:ea typeface="Times New Roman"/>
              <a:cs typeface="Times New Roman"/>
              <a:sym typeface="Times New Roman"/>
            </a:endParaRPr>
          </a:p>
        </p:txBody>
      </p:sp>
      <p:cxnSp>
        <p:nvCxnSpPr>
          <p:cNvPr id="406" name="Google Shape;406;p159"/>
          <p:cNvCxnSpPr/>
          <p:nvPr/>
        </p:nvCxnSpPr>
        <p:spPr>
          <a:xfrm rot="10800000" flipH="1">
            <a:off x="-10316" y="781230"/>
            <a:ext cx="12192000" cy="27709"/>
          </a:xfrm>
          <a:prstGeom prst="straightConnector1">
            <a:avLst/>
          </a:prstGeom>
          <a:noFill/>
          <a:ln w="9525" cap="flat" cmpd="sng">
            <a:solidFill>
              <a:srgbClr val="00B050"/>
            </a:solidFill>
            <a:prstDash val="solid"/>
            <a:round/>
            <a:headEnd type="none" w="sm" len="sm"/>
            <a:tailEnd type="none" w="sm" len="sm"/>
          </a:ln>
        </p:spPr>
      </p:cxnSp>
      <p:sp>
        <p:nvSpPr>
          <p:cNvPr id="407" name="Google Shape;407;p15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8" name="Google Shape;408;p15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09" name="Google Shape;409;p15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410" name="Google Shape;410;p159"/>
          <p:cNvPicPr preferRelativeResize="0"/>
          <p:nvPr/>
        </p:nvPicPr>
        <p:blipFill rotWithShape="1">
          <a:blip r:embed="rId5">
            <a:alphaModFix/>
          </a:blip>
          <a:srcRect/>
          <a:stretch/>
        </p:blipFill>
        <p:spPr>
          <a:xfrm>
            <a:off x="155845" y="108854"/>
            <a:ext cx="568053" cy="513378"/>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60"/>
          <p:cNvSpPr txBox="1">
            <a:spLocks noGrp="1"/>
          </p:cNvSpPr>
          <p:nvPr>
            <p:ph type="title"/>
          </p:nvPr>
        </p:nvSpPr>
        <p:spPr>
          <a:xfrm>
            <a:off x="475593" y="3206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416" name="Google Shape;416;p1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417" name="Google Shape;417;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18" name="Google Shape;418;p160"/>
          <p:cNvSpPr txBox="1">
            <a:spLocks noGrp="1"/>
          </p:cNvSpPr>
          <p:nvPr>
            <p:ph type="ftr" idx="11"/>
          </p:nvPr>
        </p:nvSpPr>
        <p:spPr>
          <a:xfrm>
            <a:off x="2847231" y="6356350"/>
            <a:ext cx="693407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19" name="Google Shape;419;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420" name="Google Shape;420;p160"/>
          <p:cNvPicPr preferRelativeResize="0"/>
          <p:nvPr/>
        </p:nvPicPr>
        <p:blipFill rotWithShape="1">
          <a:blip r:embed="rId3">
            <a:alphaModFix/>
          </a:blip>
          <a:srcRect/>
          <a:stretch/>
        </p:blipFill>
        <p:spPr>
          <a:xfrm>
            <a:off x="788192" y="1040524"/>
            <a:ext cx="4628413" cy="5136439"/>
          </a:xfrm>
          <a:prstGeom prst="rect">
            <a:avLst/>
          </a:prstGeom>
          <a:noFill/>
          <a:ln>
            <a:noFill/>
          </a:ln>
        </p:spPr>
      </p:pic>
      <p:pic>
        <p:nvPicPr>
          <p:cNvPr id="421" name="Google Shape;421;p160"/>
          <p:cNvPicPr preferRelativeResize="0"/>
          <p:nvPr/>
        </p:nvPicPr>
        <p:blipFill rotWithShape="1">
          <a:blip r:embed="rId4">
            <a:alphaModFix/>
          </a:blip>
          <a:srcRect/>
          <a:stretch/>
        </p:blipFill>
        <p:spPr>
          <a:xfrm>
            <a:off x="5652655" y="1013712"/>
            <a:ext cx="6529029" cy="4934607"/>
          </a:xfrm>
          <a:prstGeom prst="rect">
            <a:avLst/>
          </a:prstGeom>
          <a:noFill/>
          <a:ln>
            <a:noFill/>
          </a:ln>
        </p:spPr>
      </p:pic>
      <p:sp>
        <p:nvSpPr>
          <p:cNvPr id="422" name="Google Shape;422;p160"/>
          <p:cNvSpPr txBox="1"/>
          <p:nvPr/>
        </p:nvSpPr>
        <p:spPr>
          <a:xfrm>
            <a:off x="2847232" y="-29292"/>
            <a:ext cx="861955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C00000"/>
                </a:solidFill>
                <a:latin typeface="Times New Roman"/>
                <a:ea typeface="Times New Roman"/>
                <a:cs typeface="Times New Roman"/>
                <a:sym typeface="Times New Roman"/>
              </a:rPr>
              <a:t>Only for understanding</a:t>
            </a:r>
            <a:endParaRPr sz="4400" b="0" i="0" u="none" strike="noStrike" cap="none">
              <a:solidFill>
                <a:srgbClr val="C00000"/>
              </a:solidFill>
              <a:latin typeface="Times New Roman"/>
              <a:ea typeface="Times New Roman"/>
              <a:cs typeface="Times New Roman"/>
              <a:sym typeface="Times New Roman"/>
            </a:endParaRPr>
          </a:p>
        </p:txBody>
      </p:sp>
      <p:cxnSp>
        <p:nvCxnSpPr>
          <p:cNvPr id="423" name="Google Shape;423;p160"/>
          <p:cNvCxnSpPr/>
          <p:nvPr/>
        </p:nvCxnSpPr>
        <p:spPr>
          <a:xfrm rot="10800000" flipH="1">
            <a:off x="0" y="754833"/>
            <a:ext cx="12192000" cy="27709"/>
          </a:xfrm>
          <a:prstGeom prst="straightConnector1">
            <a:avLst/>
          </a:prstGeom>
          <a:noFill/>
          <a:ln w="9525" cap="flat" cmpd="sng">
            <a:solidFill>
              <a:srgbClr val="00B050"/>
            </a:solidFill>
            <a:prstDash val="solid"/>
            <a:round/>
            <a:headEnd type="none" w="sm" len="sm"/>
            <a:tailEnd type="none" w="sm" len="sm"/>
          </a:ln>
        </p:spPr>
      </p:cxnSp>
      <p:sp>
        <p:nvSpPr>
          <p:cNvPr id="424" name="Google Shape;424;p16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25" name="Google Shape;425;p16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26" name="Google Shape;426;p16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427" name="Google Shape;427;p160"/>
          <p:cNvPicPr preferRelativeResize="0"/>
          <p:nvPr/>
        </p:nvPicPr>
        <p:blipFill rotWithShape="1">
          <a:blip r:embed="rId5">
            <a:alphaModFix/>
          </a:blip>
          <a:srcRect/>
          <a:stretch/>
        </p:blipFill>
        <p:spPr>
          <a:xfrm>
            <a:off x="114337" y="111928"/>
            <a:ext cx="609561" cy="550891"/>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61"/>
          <p:cNvSpPr txBox="1">
            <a:spLocks noGrp="1"/>
          </p:cNvSpPr>
          <p:nvPr>
            <p:ph type="title"/>
          </p:nvPr>
        </p:nvSpPr>
        <p:spPr>
          <a:xfrm>
            <a:off x="475593" y="3206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433" name="Google Shape;433;p1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434" name="Google Shape;434;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35" name="Google Shape;435;p161"/>
          <p:cNvSpPr txBox="1">
            <a:spLocks noGrp="1"/>
          </p:cNvSpPr>
          <p:nvPr>
            <p:ph type="ftr" idx="11"/>
          </p:nvPr>
        </p:nvSpPr>
        <p:spPr>
          <a:xfrm>
            <a:off x="2840182" y="6356350"/>
            <a:ext cx="6816436"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36" name="Google Shape;436;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437" name="Google Shape;437;p161"/>
          <p:cNvPicPr preferRelativeResize="0"/>
          <p:nvPr/>
        </p:nvPicPr>
        <p:blipFill rotWithShape="1">
          <a:blip r:embed="rId3">
            <a:alphaModFix/>
          </a:blip>
          <a:srcRect/>
          <a:stretch/>
        </p:blipFill>
        <p:spPr>
          <a:xfrm>
            <a:off x="858958" y="961697"/>
            <a:ext cx="4627442" cy="5060731"/>
          </a:xfrm>
          <a:prstGeom prst="rect">
            <a:avLst/>
          </a:prstGeom>
          <a:noFill/>
          <a:ln>
            <a:noFill/>
          </a:ln>
        </p:spPr>
      </p:pic>
      <p:pic>
        <p:nvPicPr>
          <p:cNvPr id="438" name="Google Shape;438;p161"/>
          <p:cNvPicPr preferRelativeResize="0"/>
          <p:nvPr/>
        </p:nvPicPr>
        <p:blipFill rotWithShape="1">
          <a:blip r:embed="rId4">
            <a:alphaModFix/>
          </a:blip>
          <a:srcRect/>
          <a:stretch/>
        </p:blipFill>
        <p:spPr>
          <a:xfrm>
            <a:off x="5735783" y="869816"/>
            <a:ext cx="6202828" cy="5152612"/>
          </a:xfrm>
          <a:prstGeom prst="rect">
            <a:avLst/>
          </a:prstGeom>
          <a:noFill/>
          <a:ln>
            <a:noFill/>
          </a:ln>
        </p:spPr>
      </p:pic>
      <p:sp>
        <p:nvSpPr>
          <p:cNvPr id="439" name="Google Shape;439;p161"/>
          <p:cNvSpPr txBox="1"/>
          <p:nvPr/>
        </p:nvSpPr>
        <p:spPr>
          <a:xfrm>
            <a:off x="2561681" y="13063"/>
            <a:ext cx="74953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C00000"/>
                </a:solidFill>
                <a:latin typeface="Times New Roman"/>
                <a:ea typeface="Times New Roman"/>
                <a:cs typeface="Times New Roman"/>
                <a:sym typeface="Times New Roman"/>
              </a:rPr>
              <a:t>Only for understanding</a:t>
            </a:r>
            <a:endParaRPr sz="4400" b="0" i="0" u="none" strike="noStrike" cap="none">
              <a:solidFill>
                <a:srgbClr val="C00000"/>
              </a:solidFill>
              <a:latin typeface="Times New Roman"/>
              <a:ea typeface="Times New Roman"/>
              <a:cs typeface="Times New Roman"/>
              <a:sym typeface="Times New Roman"/>
            </a:endParaRPr>
          </a:p>
        </p:txBody>
      </p:sp>
      <p:cxnSp>
        <p:nvCxnSpPr>
          <p:cNvPr id="440" name="Google Shape;440;p161"/>
          <p:cNvCxnSpPr/>
          <p:nvPr/>
        </p:nvCxnSpPr>
        <p:spPr>
          <a:xfrm rot="10800000" flipH="1">
            <a:off x="-12559" y="765573"/>
            <a:ext cx="12192000" cy="27709"/>
          </a:xfrm>
          <a:prstGeom prst="straightConnector1">
            <a:avLst/>
          </a:prstGeom>
          <a:noFill/>
          <a:ln w="9525" cap="flat" cmpd="sng">
            <a:solidFill>
              <a:srgbClr val="00B050"/>
            </a:solidFill>
            <a:prstDash val="solid"/>
            <a:round/>
            <a:headEnd type="none" w="sm" len="sm"/>
            <a:tailEnd type="none" w="sm" len="sm"/>
          </a:ln>
        </p:spPr>
      </p:cxnSp>
      <p:sp>
        <p:nvSpPr>
          <p:cNvPr id="441" name="Google Shape;441;p16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2" name="Google Shape;442;p16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43" name="Google Shape;443;p16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444" name="Google Shape;444;p161"/>
          <p:cNvPicPr preferRelativeResize="0"/>
          <p:nvPr/>
        </p:nvPicPr>
        <p:blipFill rotWithShape="1">
          <a:blip r:embed="rId5">
            <a:alphaModFix/>
          </a:blip>
          <a:srcRect/>
          <a:stretch/>
        </p:blipFill>
        <p:spPr>
          <a:xfrm>
            <a:off x="125206" y="130269"/>
            <a:ext cx="577933" cy="522307"/>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62"/>
          <p:cNvSpPr txBox="1">
            <a:spLocks noGrp="1"/>
          </p:cNvSpPr>
          <p:nvPr>
            <p:ph type="title"/>
          </p:nvPr>
        </p:nvSpPr>
        <p:spPr>
          <a:xfrm>
            <a:off x="788193" y="89474"/>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b="1">
                <a:solidFill>
                  <a:srgbClr val="FF0000"/>
                </a:solidFill>
                <a:latin typeface="Times New Roman"/>
                <a:ea typeface="Times New Roman"/>
                <a:cs typeface="Times New Roman"/>
                <a:sym typeface="Times New Roman"/>
              </a:rPr>
              <a:t>Pentium Processor features</a:t>
            </a:r>
            <a:endParaRPr/>
          </a:p>
        </p:txBody>
      </p:sp>
      <p:sp>
        <p:nvSpPr>
          <p:cNvPr id="450" name="Google Shape;450;p162"/>
          <p:cNvSpPr txBox="1">
            <a:spLocks noGrp="1"/>
          </p:cNvSpPr>
          <p:nvPr>
            <p:ph type="body" idx="1"/>
          </p:nvPr>
        </p:nvSpPr>
        <p:spPr>
          <a:xfrm>
            <a:off x="788193" y="916101"/>
            <a:ext cx="10844174" cy="5231080"/>
          </a:xfrm>
          <a:prstGeom prst="rect">
            <a:avLst/>
          </a:prstGeom>
          <a:noFill/>
          <a:ln>
            <a:noFill/>
          </a:ln>
        </p:spPr>
        <p:txBody>
          <a:bodyPr spcFirstLastPara="1" wrap="square" lIns="91425" tIns="45700" rIns="91425" bIns="45700" anchor="t" anchorCtr="0">
            <a:noAutofit/>
          </a:bodyPr>
          <a:lstStyle/>
          <a:p>
            <a:pPr marL="457200" lvl="1" indent="0" algn="just" rtl="0">
              <a:lnSpc>
                <a:spcPct val="90000"/>
              </a:lnSpc>
              <a:spcBef>
                <a:spcPts val="500"/>
              </a:spcBef>
              <a:spcAft>
                <a:spcPts val="0"/>
              </a:spcAft>
              <a:buSzPts val="1800"/>
              <a:buNone/>
            </a:pPr>
            <a:r>
              <a:rPr lang="en-US" b="1">
                <a:latin typeface="Times New Roman"/>
                <a:ea typeface="Times New Roman"/>
                <a:cs typeface="Times New Roman"/>
                <a:sym typeface="Times New Roman"/>
              </a:rPr>
              <a:t>The Features of Pentium Processor are: </a:t>
            </a:r>
            <a:endParaRPr/>
          </a:p>
          <a:p>
            <a:pPr marL="914400" lvl="1" indent="-342900" algn="just" rtl="0">
              <a:lnSpc>
                <a:spcPct val="90000"/>
              </a:lnSpc>
              <a:spcBef>
                <a:spcPts val="500"/>
              </a:spcBef>
              <a:spcAft>
                <a:spcPts val="0"/>
              </a:spcAft>
              <a:buSzPts val="1800"/>
              <a:buChar char="•"/>
            </a:pPr>
            <a:r>
              <a:rPr lang="en-US" sz="2800" b="1">
                <a:solidFill>
                  <a:srgbClr val="C00000"/>
                </a:solidFill>
                <a:latin typeface="Times New Roman"/>
                <a:ea typeface="Times New Roman"/>
                <a:cs typeface="Times New Roman"/>
                <a:sym typeface="Times New Roman"/>
              </a:rPr>
              <a:t>2 Prefetch buffers</a:t>
            </a:r>
            <a:endParaRPr/>
          </a:p>
          <a:p>
            <a:pPr marL="914400" lvl="1" indent="-342900" algn="just" rtl="0">
              <a:lnSpc>
                <a:spcPct val="90000"/>
              </a:lnSpc>
              <a:spcBef>
                <a:spcPts val="500"/>
              </a:spcBef>
              <a:spcAft>
                <a:spcPts val="0"/>
              </a:spcAft>
              <a:buSzPts val="1800"/>
              <a:buChar char="•"/>
            </a:pPr>
            <a:r>
              <a:rPr lang="en-US">
                <a:latin typeface="Times New Roman"/>
                <a:ea typeface="Times New Roman"/>
                <a:cs typeface="Times New Roman"/>
                <a:sym typeface="Times New Roman"/>
              </a:rPr>
              <a:t>A </a:t>
            </a:r>
            <a:r>
              <a:rPr lang="en-US" b="1">
                <a:solidFill>
                  <a:srgbClr val="385623"/>
                </a:solidFill>
                <a:latin typeface="Times New Roman"/>
                <a:ea typeface="Times New Roman"/>
                <a:cs typeface="Times New Roman"/>
                <a:sym typeface="Times New Roman"/>
              </a:rPr>
              <a:t>Branch Target Buffer </a:t>
            </a:r>
            <a:r>
              <a:rPr lang="en-US">
                <a:latin typeface="Times New Roman"/>
                <a:ea typeface="Times New Roman"/>
                <a:cs typeface="Times New Roman"/>
                <a:sym typeface="Times New Roman"/>
              </a:rPr>
              <a:t>to support </a:t>
            </a:r>
            <a:r>
              <a:rPr lang="en-US" b="1">
                <a:solidFill>
                  <a:srgbClr val="385623"/>
                </a:solidFill>
                <a:latin typeface="Times New Roman"/>
                <a:ea typeface="Times New Roman"/>
                <a:cs typeface="Times New Roman"/>
                <a:sym typeface="Times New Roman"/>
              </a:rPr>
              <a:t>Branch prediction logic</a:t>
            </a:r>
            <a:endParaRPr/>
          </a:p>
          <a:p>
            <a:pPr marL="914400" lvl="1" indent="-342900" algn="just" rtl="0">
              <a:lnSpc>
                <a:spcPct val="90000"/>
              </a:lnSpc>
              <a:spcBef>
                <a:spcPts val="500"/>
              </a:spcBef>
              <a:spcAft>
                <a:spcPts val="0"/>
              </a:spcAft>
              <a:buSzPts val="1800"/>
              <a:buChar char="•"/>
            </a:pPr>
            <a:r>
              <a:rPr lang="en-US" sz="2800" b="1">
                <a:solidFill>
                  <a:srgbClr val="7F6000"/>
                </a:solidFill>
                <a:latin typeface="Times New Roman"/>
                <a:ea typeface="Times New Roman"/>
                <a:cs typeface="Times New Roman"/>
                <a:sym typeface="Times New Roman"/>
              </a:rPr>
              <a:t>Dynamic Branch Prediction</a:t>
            </a:r>
            <a:endParaRPr sz="2800" b="1">
              <a:solidFill>
                <a:srgbClr val="7F6000"/>
              </a:solidFill>
              <a:latin typeface="Times New Roman"/>
              <a:ea typeface="Times New Roman"/>
              <a:cs typeface="Times New Roman"/>
              <a:sym typeface="Times New Roman"/>
            </a:endParaRPr>
          </a:p>
          <a:p>
            <a:pPr marL="457200" lvl="0" indent="-228600" algn="just" rtl="0">
              <a:lnSpc>
                <a:spcPct val="90000"/>
              </a:lnSpc>
              <a:spcBef>
                <a:spcPts val="1000"/>
              </a:spcBef>
              <a:spcAft>
                <a:spcPts val="0"/>
              </a:spcAft>
              <a:buSzPts val="1800"/>
              <a:buNone/>
            </a:pPr>
            <a:endParaRPr sz="2400">
              <a:latin typeface="Times New Roman"/>
              <a:ea typeface="Times New Roman"/>
              <a:cs typeface="Times New Roman"/>
              <a:sym typeface="Times New Roman"/>
            </a:endParaRPr>
          </a:p>
          <a:p>
            <a:pPr marL="0" lvl="0" indent="0" algn="just" rtl="0">
              <a:lnSpc>
                <a:spcPct val="120000"/>
              </a:lnSpc>
              <a:spcBef>
                <a:spcPts val="0"/>
              </a:spcBef>
              <a:spcAft>
                <a:spcPts val="0"/>
              </a:spcAft>
              <a:buSzPts val="1800"/>
              <a:buFont typeface="Noto Sans Symbols"/>
              <a:buNone/>
            </a:pPr>
            <a:endParaRPr sz="2400">
              <a:latin typeface="Times New Roman"/>
              <a:ea typeface="Times New Roman"/>
              <a:cs typeface="Times New Roman"/>
              <a:sym typeface="Times New Roman"/>
            </a:endParaRPr>
          </a:p>
          <a:p>
            <a:pPr marL="0" lvl="0" indent="-114300" algn="just" rtl="0">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logic is implemented using </a:t>
            </a:r>
            <a:r>
              <a:rPr lang="en-US" sz="2400" b="1">
                <a:latin typeface="Times New Roman"/>
                <a:ea typeface="Times New Roman"/>
                <a:cs typeface="Times New Roman"/>
                <a:sym typeface="Times New Roman"/>
              </a:rPr>
              <a:t>Prefetch Buffer </a:t>
            </a:r>
            <a:r>
              <a:rPr lang="en-US" sz="2400">
                <a:latin typeface="Times New Roman"/>
                <a:ea typeface="Times New Roman"/>
                <a:cs typeface="Times New Roman"/>
                <a:sym typeface="Times New Roman"/>
              </a:rPr>
              <a:t>and </a:t>
            </a:r>
            <a:r>
              <a:rPr lang="en-US" sz="2400" b="1">
                <a:latin typeface="Times New Roman"/>
                <a:ea typeface="Times New Roman"/>
                <a:cs typeface="Times New Roman"/>
                <a:sym typeface="Times New Roman"/>
              </a:rPr>
              <a:t>Branch Target Buffer </a:t>
            </a:r>
            <a:r>
              <a:rPr lang="en-US" sz="2400" b="1">
                <a:solidFill>
                  <a:srgbClr val="002060"/>
                </a:solidFill>
                <a:latin typeface="Times New Roman"/>
                <a:ea typeface="Times New Roman"/>
                <a:cs typeface="Times New Roman"/>
                <a:sym typeface="Times New Roman"/>
              </a:rPr>
              <a:t>(BTB).</a:t>
            </a:r>
            <a:endParaRPr/>
          </a:p>
          <a:p>
            <a:pPr marL="0" lvl="0" indent="-114300" algn="just" rtl="0">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logic </a:t>
            </a:r>
            <a:r>
              <a:rPr lang="en-US" sz="2400" b="1">
                <a:solidFill>
                  <a:srgbClr val="C00000"/>
                </a:solidFill>
                <a:latin typeface="Times New Roman"/>
                <a:ea typeface="Times New Roman"/>
                <a:cs typeface="Times New Roman"/>
                <a:sym typeface="Times New Roman"/>
              </a:rPr>
              <a:t>reduces branch penalty </a:t>
            </a:r>
            <a:r>
              <a:rPr lang="en-US" sz="2400">
                <a:latin typeface="Times New Roman"/>
                <a:ea typeface="Times New Roman"/>
                <a:cs typeface="Times New Roman"/>
                <a:sym typeface="Times New Roman"/>
              </a:rPr>
              <a:t>(in no. of cycles required to flush the pipeline and reload the pipeline with target instructions) </a:t>
            </a:r>
            <a:endParaRPr/>
          </a:p>
          <a:p>
            <a:pPr marL="0" lvl="0" indent="-114300" algn="just" rtl="0">
              <a:lnSpc>
                <a:spcPct val="120000"/>
              </a:lnSpc>
              <a:spcBef>
                <a:spcPts val="0"/>
              </a:spcBef>
              <a:spcAft>
                <a:spcPts val="0"/>
              </a:spcAft>
              <a:buSzPts val="1800"/>
              <a:buFont typeface="Noto Sans Symbols"/>
              <a:buChar char="⮚"/>
            </a:pPr>
            <a:r>
              <a:rPr lang="en-US" sz="2400">
                <a:latin typeface="Times New Roman"/>
                <a:ea typeface="Times New Roman"/>
                <a:cs typeface="Times New Roman"/>
                <a:sym typeface="Times New Roman"/>
              </a:rPr>
              <a:t>Branch prediction can be </a:t>
            </a:r>
            <a:r>
              <a:rPr lang="en-US" b="1">
                <a:latin typeface="Times New Roman"/>
                <a:ea typeface="Times New Roman"/>
                <a:cs typeface="Times New Roman"/>
                <a:sym typeface="Times New Roman"/>
              </a:rPr>
              <a:t>Static or Dynamic </a:t>
            </a:r>
            <a:r>
              <a:rPr lang="en-US" sz="2400">
                <a:latin typeface="Times New Roman"/>
                <a:ea typeface="Times New Roman"/>
                <a:cs typeface="Times New Roman"/>
                <a:sym typeface="Times New Roman"/>
              </a:rPr>
              <a:t>in nature. </a:t>
            </a:r>
            <a:endParaRPr/>
          </a:p>
          <a:p>
            <a:pPr marL="0" lvl="0" indent="-114300" algn="just" rtl="0">
              <a:lnSpc>
                <a:spcPct val="120000"/>
              </a:lnSpc>
              <a:spcBef>
                <a:spcPts val="0"/>
              </a:spcBef>
              <a:spcAft>
                <a:spcPts val="0"/>
              </a:spcAft>
              <a:buSzPts val="1800"/>
              <a:buFont typeface="Noto Sans Symbols"/>
              <a:buChar char="⮚"/>
            </a:pPr>
            <a:r>
              <a:rPr lang="en-US" sz="2400" b="1">
                <a:solidFill>
                  <a:srgbClr val="C00000"/>
                </a:solidFill>
                <a:latin typeface="Times New Roman"/>
                <a:ea typeface="Times New Roman"/>
                <a:cs typeface="Times New Roman"/>
                <a:sym typeface="Times New Roman"/>
              </a:rPr>
              <a:t>Detailed explanation in later subsection of the unit. </a:t>
            </a:r>
            <a:endParaRPr sz="2000">
              <a:latin typeface="Times New Roman"/>
              <a:ea typeface="Times New Roman"/>
              <a:cs typeface="Times New Roman"/>
              <a:sym typeface="Times New Roman"/>
            </a:endParaRPr>
          </a:p>
        </p:txBody>
      </p:sp>
      <p:sp>
        <p:nvSpPr>
          <p:cNvPr id="451" name="Google Shape;451;p1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52" name="Google Shape;452;p162"/>
          <p:cNvSpPr txBox="1">
            <a:spLocks noGrp="1"/>
          </p:cNvSpPr>
          <p:nvPr>
            <p:ph type="ftr" idx="11"/>
          </p:nvPr>
        </p:nvSpPr>
        <p:spPr>
          <a:xfrm>
            <a:off x="2758190" y="6356350"/>
            <a:ext cx="745011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53" name="Google Shape;453;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454" name="Google Shape;454;p162"/>
          <p:cNvPicPr preferRelativeResize="0"/>
          <p:nvPr/>
        </p:nvPicPr>
        <p:blipFill rotWithShape="1">
          <a:blip r:embed="rId3">
            <a:alphaModFix/>
          </a:blip>
          <a:srcRect/>
          <a:stretch/>
        </p:blipFill>
        <p:spPr>
          <a:xfrm>
            <a:off x="92148" y="77640"/>
            <a:ext cx="746052" cy="674244"/>
          </a:xfrm>
          <a:prstGeom prst="rect">
            <a:avLst/>
          </a:prstGeom>
          <a:noFill/>
          <a:ln>
            <a:noFill/>
          </a:ln>
        </p:spPr>
      </p:pic>
      <p:sp>
        <p:nvSpPr>
          <p:cNvPr id="455" name="Google Shape;455;p162"/>
          <p:cNvSpPr/>
          <p:nvPr/>
        </p:nvSpPr>
        <p:spPr>
          <a:xfrm>
            <a:off x="838200" y="2764625"/>
            <a:ext cx="9940120" cy="659181"/>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None/>
            </a:pPr>
            <a:r>
              <a:rPr lang="en-US" sz="3200" b="1" i="0" u="none" strike="noStrike" cap="none">
                <a:solidFill>
                  <a:srgbClr val="7030A0"/>
                </a:solidFill>
                <a:latin typeface="Bodoni"/>
                <a:ea typeface="Bodoni"/>
                <a:cs typeface="Bodoni"/>
                <a:sym typeface="Bodoni"/>
              </a:rPr>
              <a:t>Use/role of the above Feature in Pentium Performance</a:t>
            </a:r>
            <a:endParaRPr sz="3600" b="0" i="0" u="none" strike="noStrike" cap="none">
              <a:solidFill>
                <a:srgbClr val="7030A0"/>
              </a:solidFill>
              <a:latin typeface="Arial"/>
              <a:ea typeface="Arial"/>
              <a:cs typeface="Arial"/>
              <a:sym typeface="Arial"/>
            </a:endParaRPr>
          </a:p>
        </p:txBody>
      </p:sp>
      <p:cxnSp>
        <p:nvCxnSpPr>
          <p:cNvPr id="456" name="Google Shape;456;p162"/>
          <p:cNvCxnSpPr/>
          <p:nvPr/>
        </p:nvCxnSpPr>
        <p:spPr>
          <a:xfrm rot="10800000" flipH="1">
            <a:off x="-10316" y="766547"/>
            <a:ext cx="12192000" cy="27709"/>
          </a:xfrm>
          <a:prstGeom prst="straightConnector1">
            <a:avLst/>
          </a:prstGeom>
          <a:noFill/>
          <a:ln w="9525" cap="flat" cmpd="sng">
            <a:solidFill>
              <a:srgbClr val="00B050"/>
            </a:solidFill>
            <a:prstDash val="solid"/>
            <a:round/>
            <a:headEnd type="none" w="sm" len="sm"/>
            <a:tailEnd type="none" w="sm" len="sm"/>
          </a:ln>
        </p:spPr>
      </p:cxnSp>
      <p:sp>
        <p:nvSpPr>
          <p:cNvPr id="457" name="Google Shape;457;p16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8" name="Google Shape;458;p16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59" name="Google Shape;459;p16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63"/>
          <p:cNvSpPr txBox="1">
            <a:spLocks noGrp="1"/>
          </p:cNvSpPr>
          <p:nvPr>
            <p:ph type="title"/>
          </p:nvPr>
        </p:nvSpPr>
        <p:spPr>
          <a:xfrm>
            <a:off x="467591" y="141525"/>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b="1">
                <a:solidFill>
                  <a:srgbClr val="FF0000"/>
                </a:solidFill>
                <a:latin typeface="Times New Roman"/>
                <a:ea typeface="Times New Roman"/>
                <a:cs typeface="Times New Roman"/>
                <a:sym typeface="Times New Roman"/>
              </a:rPr>
              <a:t>Pentium features</a:t>
            </a:r>
            <a:endParaRPr/>
          </a:p>
        </p:txBody>
      </p:sp>
      <p:sp>
        <p:nvSpPr>
          <p:cNvPr id="465" name="Google Shape;465;p163"/>
          <p:cNvSpPr txBox="1">
            <a:spLocks noGrp="1"/>
          </p:cNvSpPr>
          <p:nvPr>
            <p:ph type="body" idx="1"/>
          </p:nvPr>
        </p:nvSpPr>
        <p:spPr>
          <a:xfrm>
            <a:off x="694749" y="858621"/>
            <a:ext cx="11317142" cy="5176200"/>
          </a:xfrm>
          <a:prstGeom prst="rect">
            <a:avLst/>
          </a:prstGeom>
          <a:noFill/>
          <a:ln>
            <a:noFill/>
          </a:ln>
        </p:spPr>
        <p:txBody>
          <a:bodyPr spcFirstLastPara="1" wrap="square" lIns="91425" tIns="45700" rIns="91425" bIns="45700" anchor="t" anchorCtr="0">
            <a:normAutofit/>
          </a:bodyPr>
          <a:lstStyle/>
          <a:p>
            <a:pPr marL="914400" lvl="1" indent="-342900" algn="l" rtl="0">
              <a:lnSpc>
                <a:spcPct val="90000"/>
              </a:lnSpc>
              <a:spcBef>
                <a:spcPts val="500"/>
              </a:spcBef>
              <a:spcAft>
                <a:spcPts val="0"/>
              </a:spcAft>
              <a:buSzPts val="1800"/>
              <a:buChar char="•"/>
            </a:pPr>
            <a:r>
              <a:rPr lang="en-US" sz="3600" b="1">
                <a:latin typeface="Times New Roman"/>
                <a:ea typeface="Times New Roman"/>
                <a:cs typeface="Times New Roman"/>
                <a:sym typeface="Times New Roman"/>
              </a:rPr>
              <a:t>Pipelined</a:t>
            </a:r>
            <a:r>
              <a:rPr lang="en-US" sz="3600">
                <a:latin typeface="Times New Roman"/>
                <a:ea typeface="Times New Roman"/>
                <a:cs typeface="Times New Roman"/>
                <a:sym typeface="Times New Roman"/>
              </a:rPr>
              <a:t> </a:t>
            </a:r>
            <a:r>
              <a:rPr lang="en-US" sz="3600" b="1">
                <a:solidFill>
                  <a:srgbClr val="002060"/>
                </a:solidFill>
                <a:latin typeface="Times New Roman"/>
                <a:ea typeface="Times New Roman"/>
                <a:cs typeface="Times New Roman"/>
                <a:sym typeface="Times New Roman"/>
              </a:rPr>
              <a:t>Floating-Point Unit </a:t>
            </a:r>
            <a:r>
              <a:rPr lang="en-US" sz="3600">
                <a:latin typeface="Times New Roman"/>
                <a:ea typeface="Times New Roman"/>
                <a:cs typeface="Times New Roman"/>
                <a:sym typeface="Times New Roman"/>
              </a:rPr>
              <a:t>(FPU)</a:t>
            </a:r>
            <a:endParaRPr/>
          </a:p>
          <a:p>
            <a:pPr marL="914400" lvl="1" indent="-342900" algn="l" rtl="0">
              <a:lnSpc>
                <a:spcPct val="90000"/>
              </a:lnSpc>
              <a:spcBef>
                <a:spcPts val="500"/>
              </a:spcBef>
              <a:spcAft>
                <a:spcPts val="0"/>
              </a:spcAft>
              <a:buSzPts val="1800"/>
              <a:buChar char="•"/>
            </a:pPr>
            <a:r>
              <a:rPr lang="en-US" sz="3600" b="1">
                <a:latin typeface="Times New Roman"/>
                <a:ea typeface="Times New Roman"/>
                <a:cs typeface="Times New Roman"/>
                <a:sym typeface="Times New Roman"/>
              </a:rPr>
              <a:t>Improved</a:t>
            </a:r>
            <a:r>
              <a:rPr lang="en-US" sz="3600">
                <a:latin typeface="Times New Roman"/>
                <a:ea typeface="Times New Roman"/>
                <a:cs typeface="Times New Roman"/>
                <a:sym typeface="Times New Roman"/>
              </a:rPr>
              <a:t> Instruction Execution Time</a:t>
            </a:r>
            <a:endParaRPr/>
          </a:p>
          <a:p>
            <a:pPr marL="914400" lvl="1" indent="-228600" algn="l" rtl="0">
              <a:lnSpc>
                <a:spcPct val="90000"/>
              </a:lnSpc>
              <a:spcBef>
                <a:spcPts val="500"/>
              </a:spcBef>
              <a:spcAft>
                <a:spcPts val="0"/>
              </a:spcAft>
              <a:buSzPts val="1800"/>
              <a:buNone/>
            </a:pPr>
            <a:endParaRPr sz="3600">
              <a:latin typeface="Times New Roman"/>
              <a:ea typeface="Times New Roman"/>
              <a:cs typeface="Times New Roman"/>
              <a:sym typeface="Times New Roman"/>
            </a:endParaRPr>
          </a:p>
          <a:p>
            <a:pPr marL="914400" lvl="1" indent="-228600" algn="l" rtl="0">
              <a:lnSpc>
                <a:spcPct val="90000"/>
              </a:lnSpc>
              <a:spcBef>
                <a:spcPts val="500"/>
              </a:spcBef>
              <a:spcAft>
                <a:spcPts val="0"/>
              </a:spcAft>
              <a:buSzPts val="1800"/>
              <a:buNone/>
            </a:pPr>
            <a:endParaRPr sz="3600">
              <a:latin typeface="Times New Roman"/>
              <a:ea typeface="Times New Roman"/>
              <a:cs typeface="Times New Roman"/>
              <a:sym typeface="Times New Roman"/>
            </a:endParaRPr>
          </a:p>
          <a:p>
            <a:pPr marL="914400" lvl="1" indent="-228600" algn="l" rtl="0">
              <a:lnSpc>
                <a:spcPct val="90000"/>
              </a:lnSpc>
              <a:spcBef>
                <a:spcPts val="500"/>
              </a:spcBef>
              <a:spcAft>
                <a:spcPts val="0"/>
              </a:spcAft>
              <a:buSzPts val="1800"/>
              <a:buFont typeface="Noto Sans Symbols"/>
              <a:buNone/>
            </a:pPr>
            <a:endParaRPr sz="32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Font typeface="Noto Sans Symbols"/>
              <a:buChar char="⮚"/>
            </a:pPr>
            <a:r>
              <a:rPr lang="en-US" sz="2800" b="1">
                <a:solidFill>
                  <a:srgbClr val="002060"/>
                </a:solidFill>
                <a:latin typeface="Times New Roman"/>
                <a:ea typeface="Times New Roman"/>
                <a:cs typeface="Times New Roman"/>
                <a:sym typeface="Times New Roman"/>
              </a:rPr>
              <a:t>Separate pipeline </a:t>
            </a:r>
            <a:r>
              <a:rPr lang="en-US" sz="2800">
                <a:latin typeface="Times New Roman"/>
                <a:ea typeface="Times New Roman"/>
                <a:cs typeface="Times New Roman"/>
                <a:sym typeface="Times New Roman"/>
              </a:rPr>
              <a:t>to process </a:t>
            </a:r>
            <a:r>
              <a:rPr lang="en-US" sz="3600" b="1">
                <a:solidFill>
                  <a:srgbClr val="C00000"/>
                </a:solidFill>
                <a:latin typeface="Times New Roman"/>
                <a:ea typeface="Times New Roman"/>
                <a:cs typeface="Times New Roman"/>
                <a:sym typeface="Times New Roman"/>
              </a:rPr>
              <a:t>floating point numbers</a:t>
            </a:r>
            <a:r>
              <a:rPr lang="en-US" sz="2800">
                <a:latin typeface="Times New Roman"/>
                <a:ea typeface="Times New Roman"/>
                <a:cs typeface="Times New Roman"/>
                <a:sym typeface="Times New Roman"/>
              </a:rPr>
              <a:t>.</a:t>
            </a:r>
            <a:endParaRPr/>
          </a:p>
          <a:p>
            <a:pPr marL="914400" lvl="1" indent="-342900" algn="l"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Availability of </a:t>
            </a:r>
            <a:r>
              <a:rPr lang="en-US" sz="2800" b="1">
                <a:solidFill>
                  <a:srgbClr val="C00000"/>
                </a:solidFill>
                <a:latin typeface="Times New Roman"/>
                <a:ea typeface="Times New Roman"/>
                <a:cs typeface="Times New Roman"/>
                <a:sym typeface="Times New Roman"/>
              </a:rPr>
              <a:t>U and V </a:t>
            </a:r>
            <a:r>
              <a:rPr lang="en-US" sz="2800">
                <a:latin typeface="Times New Roman"/>
                <a:ea typeface="Times New Roman"/>
                <a:cs typeface="Times New Roman"/>
                <a:sym typeface="Times New Roman"/>
              </a:rPr>
              <a:t>pipes improves </a:t>
            </a:r>
            <a:r>
              <a:rPr lang="en-US" sz="2800">
                <a:solidFill>
                  <a:srgbClr val="002060"/>
                </a:solidFill>
                <a:latin typeface="Times New Roman"/>
                <a:ea typeface="Times New Roman"/>
                <a:cs typeface="Times New Roman"/>
                <a:sym typeface="Times New Roman"/>
              </a:rPr>
              <a:t>system performance</a:t>
            </a:r>
            <a:r>
              <a:rPr lang="en-US" sz="3200">
                <a:solidFill>
                  <a:srgbClr val="00206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by </a:t>
            </a:r>
            <a:r>
              <a:rPr lang="en-US" sz="3200" b="1">
                <a:solidFill>
                  <a:srgbClr val="0070C0"/>
                </a:solidFill>
                <a:latin typeface="Times New Roman"/>
                <a:ea typeface="Times New Roman"/>
                <a:cs typeface="Times New Roman"/>
                <a:sym typeface="Times New Roman"/>
              </a:rPr>
              <a:t>reducing instruction execution time. </a:t>
            </a:r>
            <a:endParaRPr/>
          </a:p>
          <a:p>
            <a:pPr marL="457200" lvl="0" indent="-228600" algn="l" rtl="0">
              <a:lnSpc>
                <a:spcPct val="90000"/>
              </a:lnSpc>
              <a:spcBef>
                <a:spcPts val="1000"/>
              </a:spcBef>
              <a:spcAft>
                <a:spcPts val="0"/>
              </a:spcAft>
              <a:buClr>
                <a:schemeClr val="dk1"/>
              </a:buClr>
              <a:buSzPts val="1800"/>
              <a:buNone/>
            </a:pPr>
            <a:endParaRPr sz="2400">
              <a:latin typeface="Times New Roman"/>
              <a:ea typeface="Times New Roman"/>
              <a:cs typeface="Times New Roman"/>
              <a:sym typeface="Times New Roman"/>
            </a:endParaRPr>
          </a:p>
        </p:txBody>
      </p:sp>
      <p:sp>
        <p:nvSpPr>
          <p:cNvPr id="466" name="Google Shape;466;p1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67" name="Google Shape;467;p163"/>
          <p:cNvSpPr txBox="1">
            <a:spLocks noGrp="1"/>
          </p:cNvSpPr>
          <p:nvPr>
            <p:ph type="ftr" idx="11"/>
          </p:nvPr>
        </p:nvSpPr>
        <p:spPr>
          <a:xfrm>
            <a:off x="3117273" y="6356350"/>
            <a:ext cx="671945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68" name="Google Shape;468;p1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469" name="Google Shape;469;p163"/>
          <p:cNvPicPr preferRelativeResize="0"/>
          <p:nvPr/>
        </p:nvPicPr>
        <p:blipFill rotWithShape="1">
          <a:blip r:embed="rId3">
            <a:alphaModFix/>
          </a:blip>
          <a:srcRect/>
          <a:stretch/>
        </p:blipFill>
        <p:spPr>
          <a:xfrm>
            <a:off x="73320" y="59473"/>
            <a:ext cx="621429" cy="707074"/>
          </a:xfrm>
          <a:prstGeom prst="rect">
            <a:avLst/>
          </a:prstGeom>
          <a:noFill/>
          <a:ln>
            <a:noFill/>
          </a:ln>
        </p:spPr>
      </p:pic>
      <p:sp>
        <p:nvSpPr>
          <p:cNvPr id="470" name="Google Shape;470;p163"/>
          <p:cNvSpPr/>
          <p:nvPr/>
        </p:nvSpPr>
        <p:spPr>
          <a:xfrm>
            <a:off x="929309" y="2257893"/>
            <a:ext cx="9940120" cy="659181"/>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None/>
            </a:pPr>
            <a:r>
              <a:rPr lang="en-US" sz="3200" b="1" i="0" u="none" strike="noStrike" cap="none">
                <a:solidFill>
                  <a:srgbClr val="7030A0"/>
                </a:solidFill>
                <a:latin typeface="Bodoni"/>
                <a:ea typeface="Bodoni"/>
                <a:cs typeface="Bodoni"/>
                <a:sym typeface="Bodoni"/>
              </a:rPr>
              <a:t>Use/role of the above Feature in Pentium Performance</a:t>
            </a:r>
            <a:endParaRPr sz="3600" b="0" i="0" u="none" strike="noStrike" cap="none">
              <a:solidFill>
                <a:srgbClr val="7030A0"/>
              </a:solidFill>
              <a:latin typeface="Arial"/>
              <a:ea typeface="Arial"/>
              <a:cs typeface="Arial"/>
              <a:sym typeface="Arial"/>
            </a:endParaRPr>
          </a:p>
        </p:txBody>
      </p:sp>
      <p:cxnSp>
        <p:nvCxnSpPr>
          <p:cNvPr id="471" name="Google Shape;471;p163"/>
          <p:cNvCxnSpPr/>
          <p:nvPr/>
        </p:nvCxnSpPr>
        <p:spPr>
          <a:xfrm rot="10800000" flipH="1">
            <a:off x="-42421" y="793719"/>
            <a:ext cx="12192000" cy="27709"/>
          </a:xfrm>
          <a:prstGeom prst="straightConnector1">
            <a:avLst/>
          </a:prstGeom>
          <a:noFill/>
          <a:ln w="9525" cap="flat" cmpd="sng">
            <a:solidFill>
              <a:srgbClr val="00B050"/>
            </a:solidFill>
            <a:prstDash val="solid"/>
            <a:round/>
            <a:headEnd type="none" w="sm" len="sm"/>
            <a:tailEnd type="none" w="sm" len="sm"/>
          </a:ln>
        </p:spPr>
      </p:cxnSp>
      <p:sp>
        <p:nvSpPr>
          <p:cNvPr id="472" name="Google Shape;472;p16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3" name="Google Shape;473;p16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74" name="Google Shape;474;p16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64"/>
          <p:cNvSpPr txBox="1">
            <a:spLocks noGrp="1"/>
          </p:cNvSpPr>
          <p:nvPr>
            <p:ph type="title"/>
          </p:nvPr>
        </p:nvSpPr>
        <p:spPr>
          <a:xfrm>
            <a:off x="665497" y="158553"/>
            <a:ext cx="10515600" cy="6799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r>
              <a:rPr lang="en-US">
                <a:solidFill>
                  <a:srgbClr val="FF0000"/>
                </a:solidFill>
                <a:latin typeface="Times New Roman"/>
                <a:ea typeface="Times New Roman"/>
                <a:cs typeface="Times New Roman"/>
                <a:sym typeface="Times New Roman"/>
              </a:rPr>
              <a:t>Pentium features</a:t>
            </a:r>
            <a:endParaRPr/>
          </a:p>
        </p:txBody>
      </p:sp>
      <p:sp>
        <p:nvSpPr>
          <p:cNvPr id="480" name="Google Shape;480;p164"/>
          <p:cNvSpPr txBox="1">
            <a:spLocks noGrp="1"/>
          </p:cNvSpPr>
          <p:nvPr>
            <p:ph type="body" idx="1"/>
          </p:nvPr>
        </p:nvSpPr>
        <p:spPr>
          <a:xfrm>
            <a:off x="1178425" y="939561"/>
            <a:ext cx="10847320" cy="5176200"/>
          </a:xfrm>
          <a:prstGeom prst="rect">
            <a:avLst/>
          </a:prstGeom>
          <a:noFill/>
          <a:ln>
            <a:noFill/>
          </a:ln>
        </p:spPr>
        <p:txBody>
          <a:bodyPr spcFirstLastPara="1" wrap="square" lIns="91425" tIns="45700" rIns="91425" bIns="45700" anchor="t" anchorCtr="0">
            <a:normAutofit/>
          </a:bodyPr>
          <a:lstStyle/>
          <a:p>
            <a:pPr marL="914400" lvl="1" indent="-342900" algn="l" rtl="0">
              <a:lnSpc>
                <a:spcPct val="90000"/>
              </a:lnSpc>
              <a:spcBef>
                <a:spcPts val="500"/>
              </a:spcBef>
              <a:spcAft>
                <a:spcPts val="0"/>
              </a:spcAft>
              <a:buSzPts val="1800"/>
              <a:buChar char="•"/>
            </a:pPr>
            <a:r>
              <a:rPr lang="en-US" sz="3600" dirty="0">
                <a:latin typeface="Times New Roman"/>
                <a:ea typeface="Times New Roman"/>
                <a:cs typeface="Times New Roman"/>
                <a:sym typeface="Times New Roman"/>
              </a:rPr>
              <a:t>Write back </a:t>
            </a:r>
            <a:r>
              <a:rPr lang="en-US" sz="3600" b="1" dirty="0">
                <a:solidFill>
                  <a:srgbClr val="002060"/>
                </a:solidFill>
                <a:latin typeface="Times New Roman"/>
                <a:ea typeface="Times New Roman"/>
                <a:cs typeface="Times New Roman"/>
                <a:sym typeface="Times New Roman"/>
              </a:rPr>
              <a:t>MESI</a:t>
            </a:r>
            <a:r>
              <a:rPr lang="en-US" sz="3600" dirty="0">
                <a:latin typeface="Times New Roman"/>
                <a:ea typeface="Times New Roman"/>
                <a:cs typeface="Times New Roman"/>
                <a:sym typeface="Times New Roman"/>
              </a:rPr>
              <a:t> </a:t>
            </a:r>
            <a:r>
              <a:rPr lang="en-US" sz="3600" b="1" dirty="0">
                <a:solidFill>
                  <a:srgbClr val="C00000"/>
                </a:solidFill>
                <a:latin typeface="Times New Roman"/>
                <a:ea typeface="Times New Roman"/>
                <a:cs typeface="Times New Roman"/>
                <a:sym typeface="Times New Roman"/>
              </a:rPr>
              <a:t>Data Cache </a:t>
            </a:r>
            <a:r>
              <a:rPr lang="en-US" sz="3600" dirty="0" smtClean="0">
                <a:latin typeface="Times New Roman"/>
                <a:ea typeface="Times New Roman"/>
                <a:cs typeface="Times New Roman"/>
                <a:sym typeface="Times New Roman"/>
              </a:rPr>
              <a:t>(</a:t>
            </a:r>
            <a:r>
              <a:rPr lang="en-US" sz="3600" b="1" dirty="0">
                <a:latin typeface="Times New Roman"/>
                <a:ea typeface="Times New Roman"/>
                <a:cs typeface="Times New Roman"/>
                <a:sym typeface="Times New Roman"/>
              </a:rPr>
              <a:t>M</a:t>
            </a:r>
            <a:r>
              <a:rPr lang="en-US" sz="3600" dirty="0">
                <a:latin typeface="Times New Roman"/>
                <a:ea typeface="Times New Roman"/>
                <a:cs typeface="Times New Roman"/>
                <a:sym typeface="Times New Roman"/>
              </a:rPr>
              <a:t>odified/</a:t>
            </a:r>
            <a:r>
              <a:rPr lang="en-US" sz="3600" b="1" dirty="0">
                <a:latin typeface="Times New Roman"/>
                <a:ea typeface="Times New Roman"/>
                <a:cs typeface="Times New Roman"/>
                <a:sym typeface="Times New Roman"/>
              </a:rPr>
              <a:t>E</a:t>
            </a:r>
            <a:r>
              <a:rPr lang="en-US" sz="3600" dirty="0">
                <a:latin typeface="Times New Roman"/>
                <a:ea typeface="Times New Roman"/>
                <a:cs typeface="Times New Roman"/>
                <a:sym typeface="Times New Roman"/>
              </a:rPr>
              <a:t>xclusive/</a:t>
            </a:r>
            <a:r>
              <a:rPr lang="en-US" sz="3600" b="1" dirty="0">
                <a:latin typeface="Times New Roman"/>
                <a:ea typeface="Times New Roman"/>
                <a:cs typeface="Times New Roman"/>
                <a:sym typeface="Times New Roman"/>
              </a:rPr>
              <a:t>S</a:t>
            </a:r>
            <a:r>
              <a:rPr lang="en-US" sz="3600" dirty="0">
                <a:latin typeface="Times New Roman"/>
                <a:ea typeface="Times New Roman"/>
                <a:cs typeface="Times New Roman"/>
                <a:sym typeface="Times New Roman"/>
              </a:rPr>
              <a:t>hared/</a:t>
            </a:r>
            <a:r>
              <a:rPr lang="en-US" sz="3600" b="1" dirty="0">
                <a:latin typeface="Times New Roman"/>
                <a:ea typeface="Times New Roman"/>
                <a:cs typeface="Times New Roman"/>
                <a:sym typeface="Times New Roman"/>
              </a:rPr>
              <a:t>I</a:t>
            </a:r>
            <a:r>
              <a:rPr lang="en-US" sz="3600" dirty="0">
                <a:latin typeface="Times New Roman"/>
                <a:ea typeface="Times New Roman"/>
                <a:cs typeface="Times New Roman"/>
                <a:sym typeface="Times New Roman"/>
              </a:rPr>
              <a:t>nvalid) Protocol in the</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dirty="0">
                <a:latin typeface="Times New Roman"/>
                <a:ea typeface="Times New Roman"/>
                <a:cs typeface="Times New Roman"/>
                <a:sym typeface="Times New Roman"/>
              </a:rPr>
              <a:t>Cache </a:t>
            </a:r>
            <a:r>
              <a:rPr lang="en-US" dirty="0" err="1">
                <a:latin typeface="Times New Roman"/>
                <a:ea typeface="Times New Roman"/>
                <a:cs typeface="Times New Roman"/>
                <a:sym typeface="Times New Roman"/>
              </a:rPr>
              <a:t>Updation</a:t>
            </a:r>
            <a:r>
              <a:rPr lang="en-US" dirty="0">
                <a:latin typeface="Times New Roman"/>
                <a:ea typeface="Times New Roman"/>
                <a:cs typeface="Times New Roman"/>
                <a:sym typeface="Times New Roman"/>
              </a:rPr>
              <a:t> Policies</a:t>
            </a:r>
            <a:endParaRPr dirty="0"/>
          </a:p>
          <a:p>
            <a:pPr marL="514350" lvl="0" indent="-514350" algn="l" rtl="0">
              <a:lnSpc>
                <a:spcPct val="90000"/>
              </a:lnSpc>
              <a:spcBef>
                <a:spcPts val="1000"/>
              </a:spcBef>
              <a:spcAft>
                <a:spcPts val="0"/>
              </a:spcAft>
              <a:buSzPts val="1800"/>
              <a:buAutoNum type="arabicPeriod"/>
            </a:pPr>
            <a:r>
              <a:rPr lang="en-US" sz="4800" b="1" dirty="0">
                <a:solidFill>
                  <a:srgbClr val="385623"/>
                </a:solidFill>
                <a:latin typeface="Times New Roman"/>
                <a:ea typeface="Times New Roman"/>
                <a:cs typeface="Times New Roman"/>
                <a:sym typeface="Times New Roman"/>
              </a:rPr>
              <a:t>Write Back</a:t>
            </a:r>
            <a:endParaRPr dirty="0"/>
          </a:p>
          <a:p>
            <a:pPr marL="514350" lvl="0" indent="-514350" algn="l" rtl="0">
              <a:lnSpc>
                <a:spcPct val="90000"/>
              </a:lnSpc>
              <a:spcBef>
                <a:spcPts val="1000"/>
              </a:spcBef>
              <a:spcAft>
                <a:spcPts val="0"/>
              </a:spcAft>
              <a:buSzPts val="1800"/>
              <a:buAutoNum type="arabicPeriod"/>
            </a:pPr>
            <a:r>
              <a:rPr lang="en-US" sz="4400" b="1" dirty="0">
                <a:solidFill>
                  <a:srgbClr val="002060"/>
                </a:solidFill>
                <a:latin typeface="Times New Roman"/>
                <a:ea typeface="Times New Roman"/>
                <a:cs typeface="Times New Roman"/>
                <a:sym typeface="Times New Roman"/>
              </a:rPr>
              <a:t>Write Through</a:t>
            </a:r>
            <a:endParaRPr dirty="0"/>
          </a:p>
          <a:p>
            <a:pPr marL="457200" lvl="0" indent="-228600" algn="l" rtl="0">
              <a:lnSpc>
                <a:spcPct val="90000"/>
              </a:lnSpc>
              <a:spcBef>
                <a:spcPts val="1000"/>
              </a:spcBef>
              <a:spcAft>
                <a:spcPts val="0"/>
              </a:spcAft>
              <a:buSzPts val="1800"/>
              <a:buNone/>
            </a:pPr>
            <a:endParaRPr dirty="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481" name="Google Shape;481;p1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82" name="Google Shape;482;p1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483" name="Google Shape;483;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484" name="Google Shape;484;p164"/>
          <p:cNvPicPr preferRelativeResize="0"/>
          <p:nvPr/>
        </p:nvPicPr>
        <p:blipFill rotWithShape="1">
          <a:blip r:embed="rId3">
            <a:alphaModFix/>
          </a:blip>
          <a:srcRect/>
          <a:stretch/>
        </p:blipFill>
        <p:spPr>
          <a:xfrm>
            <a:off x="62552" y="121795"/>
            <a:ext cx="686344" cy="620284"/>
          </a:xfrm>
          <a:prstGeom prst="rect">
            <a:avLst/>
          </a:prstGeom>
          <a:noFill/>
          <a:ln>
            <a:noFill/>
          </a:ln>
        </p:spPr>
      </p:pic>
      <p:sp>
        <p:nvSpPr>
          <p:cNvPr id="485" name="Google Shape;485;p164"/>
          <p:cNvSpPr/>
          <p:nvPr/>
        </p:nvSpPr>
        <p:spPr>
          <a:xfrm>
            <a:off x="1115624" y="2369552"/>
            <a:ext cx="9940120" cy="659181"/>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None/>
            </a:pPr>
            <a:r>
              <a:rPr lang="en-US" sz="3200" b="1" i="0" u="none" strike="noStrike" cap="none">
                <a:solidFill>
                  <a:srgbClr val="7030A0"/>
                </a:solidFill>
                <a:latin typeface="Bodoni"/>
                <a:ea typeface="Bodoni"/>
                <a:cs typeface="Bodoni"/>
                <a:sym typeface="Bodoni"/>
              </a:rPr>
              <a:t>Use/role of the above Feature in Pentium Performance</a:t>
            </a:r>
            <a:endParaRPr sz="3600" b="0" i="0" u="none" strike="noStrike" cap="none">
              <a:solidFill>
                <a:srgbClr val="7030A0"/>
              </a:solidFill>
              <a:latin typeface="Arial"/>
              <a:ea typeface="Arial"/>
              <a:cs typeface="Arial"/>
              <a:sym typeface="Arial"/>
            </a:endParaRPr>
          </a:p>
        </p:txBody>
      </p:sp>
      <p:cxnSp>
        <p:nvCxnSpPr>
          <p:cNvPr id="486" name="Google Shape;486;p164"/>
          <p:cNvCxnSpPr/>
          <p:nvPr/>
        </p:nvCxnSpPr>
        <p:spPr>
          <a:xfrm rot="10800000" flipH="1">
            <a:off x="-10316" y="763339"/>
            <a:ext cx="12192000" cy="27709"/>
          </a:xfrm>
          <a:prstGeom prst="straightConnector1">
            <a:avLst/>
          </a:prstGeom>
          <a:noFill/>
          <a:ln w="9525" cap="flat" cmpd="sng">
            <a:solidFill>
              <a:srgbClr val="00B050"/>
            </a:solidFill>
            <a:prstDash val="solid"/>
            <a:round/>
            <a:headEnd type="none" w="sm" len="sm"/>
            <a:tailEnd type="none" w="sm" len="sm"/>
          </a:ln>
        </p:spPr>
      </p:cxnSp>
      <p:sp>
        <p:nvSpPr>
          <p:cNvPr id="487" name="Google Shape;487;p16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164"/>
          <p:cNvCxnSpPr/>
          <p:nvPr/>
        </p:nvCxnSpPr>
        <p:spPr>
          <a:xfrm flipH="1">
            <a:off x="786404" y="-7937"/>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489" name="Google Shape;489;p16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65"/>
          <p:cNvSpPr txBox="1">
            <a:spLocks noGrp="1"/>
          </p:cNvSpPr>
          <p:nvPr>
            <p:ph type="title"/>
          </p:nvPr>
        </p:nvSpPr>
        <p:spPr>
          <a:xfrm>
            <a:off x="3221420" y="105595"/>
            <a:ext cx="5389180" cy="812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solidFill>
                  <a:srgbClr val="C00000"/>
                </a:solidFill>
                <a:latin typeface="Times New Roman"/>
                <a:ea typeface="Times New Roman"/>
                <a:cs typeface="Times New Roman"/>
                <a:sym typeface="Times New Roman"/>
              </a:rPr>
              <a:t>Only for understanding</a:t>
            </a:r>
            <a:endParaRPr/>
          </a:p>
        </p:txBody>
      </p:sp>
      <p:pic>
        <p:nvPicPr>
          <p:cNvPr id="495" name="Google Shape;495;p165"/>
          <p:cNvPicPr preferRelativeResize="0">
            <a:picLocks noGrp="1"/>
          </p:cNvPicPr>
          <p:nvPr>
            <p:ph type="body" idx="1"/>
          </p:nvPr>
        </p:nvPicPr>
        <p:blipFill rotWithShape="1">
          <a:blip r:embed="rId3">
            <a:alphaModFix/>
          </a:blip>
          <a:srcRect/>
          <a:stretch/>
        </p:blipFill>
        <p:spPr>
          <a:xfrm>
            <a:off x="796934" y="872476"/>
            <a:ext cx="3753694" cy="5299725"/>
          </a:xfrm>
          <a:prstGeom prst="rect">
            <a:avLst/>
          </a:prstGeom>
          <a:noFill/>
          <a:ln>
            <a:noFill/>
          </a:ln>
        </p:spPr>
      </p:pic>
      <p:sp>
        <p:nvSpPr>
          <p:cNvPr id="496" name="Google Shape;496;p1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497" name="Google Shape;497;p165"/>
          <p:cNvSpPr txBox="1">
            <a:spLocks noGrp="1"/>
          </p:cNvSpPr>
          <p:nvPr>
            <p:ph type="ftr" idx="11"/>
          </p:nvPr>
        </p:nvSpPr>
        <p:spPr>
          <a:xfrm>
            <a:off x="3089564" y="6356350"/>
            <a:ext cx="6761018"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498" name="Google Shape;498;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499" name="Google Shape;499;p165"/>
          <p:cNvPicPr preferRelativeResize="0"/>
          <p:nvPr/>
        </p:nvPicPr>
        <p:blipFill rotWithShape="1">
          <a:blip r:embed="rId4">
            <a:alphaModFix/>
          </a:blip>
          <a:srcRect/>
          <a:stretch/>
        </p:blipFill>
        <p:spPr>
          <a:xfrm>
            <a:off x="4848165" y="939498"/>
            <a:ext cx="3268693" cy="5299725"/>
          </a:xfrm>
          <a:prstGeom prst="rect">
            <a:avLst/>
          </a:prstGeom>
          <a:noFill/>
          <a:ln>
            <a:noFill/>
          </a:ln>
        </p:spPr>
      </p:pic>
      <p:sp>
        <p:nvSpPr>
          <p:cNvPr id="500" name="Google Shape;500;p165"/>
          <p:cNvSpPr txBox="1"/>
          <p:nvPr/>
        </p:nvSpPr>
        <p:spPr>
          <a:xfrm>
            <a:off x="475593" y="32067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   </a:t>
            </a:r>
            <a:endParaRPr sz="4400" b="0" i="0" u="none" strike="noStrike" cap="none">
              <a:solidFill>
                <a:schemeClr val="dk1"/>
              </a:solidFill>
              <a:latin typeface="Arial"/>
              <a:ea typeface="Arial"/>
              <a:cs typeface="Arial"/>
              <a:sym typeface="Arial"/>
            </a:endParaRPr>
          </a:p>
        </p:txBody>
      </p:sp>
      <p:cxnSp>
        <p:nvCxnSpPr>
          <p:cNvPr id="501" name="Google Shape;501;p165"/>
          <p:cNvCxnSpPr/>
          <p:nvPr/>
        </p:nvCxnSpPr>
        <p:spPr>
          <a:xfrm rot="10800000" flipH="1">
            <a:off x="-10316" y="752693"/>
            <a:ext cx="12192000" cy="27709"/>
          </a:xfrm>
          <a:prstGeom prst="straightConnector1">
            <a:avLst/>
          </a:prstGeom>
          <a:noFill/>
          <a:ln w="9525" cap="flat" cmpd="sng">
            <a:solidFill>
              <a:srgbClr val="00B050"/>
            </a:solidFill>
            <a:prstDash val="solid"/>
            <a:round/>
            <a:headEnd type="none" w="sm" len="sm"/>
            <a:tailEnd type="none" w="sm" len="sm"/>
          </a:ln>
        </p:spPr>
      </p:cxnSp>
      <p:sp>
        <p:nvSpPr>
          <p:cNvPr id="502" name="Google Shape;502;p16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03" name="Google Shape;503;p16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04" name="Google Shape;504;p16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05" name="Google Shape;505;p165"/>
          <p:cNvPicPr preferRelativeResize="0"/>
          <p:nvPr/>
        </p:nvPicPr>
        <p:blipFill rotWithShape="1">
          <a:blip r:embed="rId5">
            <a:alphaModFix/>
          </a:blip>
          <a:srcRect/>
          <a:stretch/>
        </p:blipFill>
        <p:spPr>
          <a:xfrm>
            <a:off x="146051" y="13064"/>
            <a:ext cx="619113" cy="753484"/>
          </a:xfrm>
          <a:prstGeom prst="rect">
            <a:avLst/>
          </a:prstGeom>
          <a:noFill/>
          <a:ln>
            <a:noFill/>
          </a:ln>
        </p:spPr>
      </p:pic>
      <p:pic>
        <p:nvPicPr>
          <p:cNvPr id="506" name="Google Shape;506;p165"/>
          <p:cNvPicPr preferRelativeResize="0"/>
          <p:nvPr/>
        </p:nvPicPr>
        <p:blipFill rotWithShape="1">
          <a:blip r:embed="rId6">
            <a:alphaModFix/>
          </a:blip>
          <a:srcRect/>
          <a:stretch/>
        </p:blipFill>
        <p:spPr>
          <a:xfrm>
            <a:off x="8323487" y="984793"/>
            <a:ext cx="3262952" cy="4919618"/>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66"/>
          <p:cNvSpPr txBox="1">
            <a:spLocks noGrp="1"/>
          </p:cNvSpPr>
          <p:nvPr>
            <p:ph type="title"/>
          </p:nvPr>
        </p:nvSpPr>
        <p:spPr>
          <a:xfrm>
            <a:off x="2895600" y="-24361"/>
            <a:ext cx="7301345" cy="91069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12" name="Google Shape;512;p1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513" name="Google Shape;513;p1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514" name="Google Shape;514;p166"/>
          <p:cNvSpPr txBox="1">
            <a:spLocks noGrp="1"/>
          </p:cNvSpPr>
          <p:nvPr>
            <p:ph type="ftr" idx="11"/>
          </p:nvPr>
        </p:nvSpPr>
        <p:spPr>
          <a:xfrm>
            <a:off x="3006435" y="6356350"/>
            <a:ext cx="637309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15" name="Google Shape;515;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516" name="Google Shape;516;p166"/>
          <p:cNvPicPr preferRelativeResize="0"/>
          <p:nvPr/>
        </p:nvPicPr>
        <p:blipFill rotWithShape="1">
          <a:blip r:embed="rId3">
            <a:alphaModFix/>
          </a:blip>
          <a:srcRect/>
          <a:stretch/>
        </p:blipFill>
        <p:spPr>
          <a:xfrm>
            <a:off x="891819" y="821940"/>
            <a:ext cx="5379161" cy="5350261"/>
          </a:xfrm>
          <a:prstGeom prst="rect">
            <a:avLst/>
          </a:prstGeom>
          <a:noFill/>
          <a:ln>
            <a:noFill/>
          </a:ln>
        </p:spPr>
      </p:pic>
      <p:pic>
        <p:nvPicPr>
          <p:cNvPr id="517" name="Google Shape;517;p166"/>
          <p:cNvPicPr preferRelativeResize="0"/>
          <p:nvPr/>
        </p:nvPicPr>
        <p:blipFill rotWithShape="1">
          <a:blip r:embed="rId4">
            <a:alphaModFix/>
          </a:blip>
          <a:srcRect/>
          <a:stretch/>
        </p:blipFill>
        <p:spPr>
          <a:xfrm>
            <a:off x="6497782" y="886330"/>
            <a:ext cx="5145545" cy="5377945"/>
          </a:xfrm>
          <a:prstGeom prst="rect">
            <a:avLst/>
          </a:prstGeom>
          <a:noFill/>
          <a:ln>
            <a:noFill/>
          </a:ln>
        </p:spPr>
      </p:pic>
      <p:cxnSp>
        <p:nvCxnSpPr>
          <p:cNvPr id="518" name="Google Shape;518;p166"/>
          <p:cNvCxnSpPr/>
          <p:nvPr/>
        </p:nvCxnSpPr>
        <p:spPr>
          <a:xfrm rot="10800000" flipH="1">
            <a:off x="-10316" y="766547"/>
            <a:ext cx="12192000" cy="27709"/>
          </a:xfrm>
          <a:prstGeom prst="straightConnector1">
            <a:avLst/>
          </a:prstGeom>
          <a:noFill/>
          <a:ln w="9525" cap="flat" cmpd="sng">
            <a:solidFill>
              <a:srgbClr val="00B050"/>
            </a:solidFill>
            <a:prstDash val="solid"/>
            <a:round/>
            <a:headEnd type="none" w="sm" len="sm"/>
            <a:tailEnd type="none" w="sm" len="sm"/>
          </a:ln>
        </p:spPr>
      </p:cxnSp>
      <p:sp>
        <p:nvSpPr>
          <p:cNvPr id="519" name="Google Shape;519;p16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20" name="Google Shape;520;p16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21" name="Google Shape;521;p16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22" name="Google Shape;522;p166"/>
          <p:cNvPicPr preferRelativeResize="0"/>
          <p:nvPr/>
        </p:nvPicPr>
        <p:blipFill rotWithShape="1">
          <a:blip r:embed="rId5">
            <a:alphaModFix/>
          </a:blip>
          <a:srcRect/>
          <a:stretch/>
        </p:blipFill>
        <p:spPr>
          <a:xfrm>
            <a:off x="146051" y="13064"/>
            <a:ext cx="619113" cy="753484"/>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67"/>
          <p:cNvSpPr txBox="1">
            <a:spLocks noGrp="1"/>
          </p:cNvSpPr>
          <p:nvPr>
            <p:ph type="title"/>
          </p:nvPr>
        </p:nvSpPr>
        <p:spPr>
          <a:xfrm>
            <a:off x="2216727" y="13063"/>
            <a:ext cx="6393873" cy="9143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28" name="Google Shape;528;p1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529" name="Google Shape;529;p1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530" name="Google Shape;530;p167"/>
          <p:cNvSpPr txBox="1">
            <a:spLocks noGrp="1"/>
          </p:cNvSpPr>
          <p:nvPr>
            <p:ph type="ftr" idx="11"/>
          </p:nvPr>
        </p:nvSpPr>
        <p:spPr>
          <a:xfrm>
            <a:off x="3014772" y="6366850"/>
            <a:ext cx="593667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31" name="Google Shape;531;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532" name="Google Shape;532;p167"/>
          <p:cNvPicPr preferRelativeResize="0"/>
          <p:nvPr/>
        </p:nvPicPr>
        <p:blipFill rotWithShape="1">
          <a:blip r:embed="rId3">
            <a:alphaModFix/>
          </a:blip>
          <a:srcRect/>
          <a:stretch/>
        </p:blipFill>
        <p:spPr>
          <a:xfrm>
            <a:off x="944560" y="886647"/>
            <a:ext cx="5077867" cy="5331591"/>
          </a:xfrm>
          <a:prstGeom prst="rect">
            <a:avLst/>
          </a:prstGeom>
          <a:noFill/>
          <a:ln>
            <a:noFill/>
          </a:ln>
        </p:spPr>
      </p:pic>
      <p:pic>
        <p:nvPicPr>
          <p:cNvPr id="533" name="Google Shape;533;p167"/>
          <p:cNvPicPr preferRelativeResize="0"/>
          <p:nvPr/>
        </p:nvPicPr>
        <p:blipFill rotWithShape="1">
          <a:blip r:embed="rId4">
            <a:alphaModFix/>
          </a:blip>
          <a:srcRect/>
          <a:stretch/>
        </p:blipFill>
        <p:spPr>
          <a:xfrm>
            <a:off x="6414429" y="1024757"/>
            <a:ext cx="5074033" cy="5152206"/>
          </a:xfrm>
          <a:prstGeom prst="rect">
            <a:avLst/>
          </a:prstGeom>
          <a:noFill/>
          <a:ln>
            <a:noFill/>
          </a:ln>
        </p:spPr>
      </p:pic>
      <p:cxnSp>
        <p:nvCxnSpPr>
          <p:cNvPr id="534" name="Google Shape;534;p167"/>
          <p:cNvCxnSpPr/>
          <p:nvPr/>
        </p:nvCxnSpPr>
        <p:spPr>
          <a:xfrm rot="10800000" flipH="1">
            <a:off x="0" y="766548"/>
            <a:ext cx="12192000" cy="27709"/>
          </a:xfrm>
          <a:prstGeom prst="straightConnector1">
            <a:avLst/>
          </a:prstGeom>
          <a:noFill/>
          <a:ln w="9525" cap="flat" cmpd="sng">
            <a:solidFill>
              <a:srgbClr val="00B050"/>
            </a:solidFill>
            <a:prstDash val="solid"/>
            <a:round/>
            <a:headEnd type="none" w="sm" len="sm"/>
            <a:tailEnd type="none" w="sm" len="sm"/>
          </a:ln>
        </p:spPr>
      </p:cxnSp>
      <p:sp>
        <p:nvSpPr>
          <p:cNvPr id="535" name="Google Shape;535;p16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36" name="Google Shape;536;p16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37" name="Google Shape;537;p16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38" name="Google Shape;538;p167"/>
          <p:cNvPicPr preferRelativeResize="0"/>
          <p:nvPr/>
        </p:nvPicPr>
        <p:blipFill rotWithShape="1">
          <a:blip r:embed="rId5">
            <a:alphaModFix/>
          </a:blip>
          <a:srcRect/>
          <a:stretch/>
        </p:blipFill>
        <p:spPr>
          <a:xfrm>
            <a:off x="146051" y="13064"/>
            <a:ext cx="619113" cy="753484"/>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68"/>
          <p:cNvSpPr txBox="1">
            <a:spLocks noGrp="1"/>
          </p:cNvSpPr>
          <p:nvPr>
            <p:ph type="title"/>
          </p:nvPr>
        </p:nvSpPr>
        <p:spPr>
          <a:xfrm>
            <a:off x="1842655" y="13063"/>
            <a:ext cx="8175283" cy="9143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solidFill>
                  <a:srgbClr val="C00000"/>
                </a:solidFill>
                <a:latin typeface="Times New Roman"/>
                <a:ea typeface="Times New Roman"/>
                <a:cs typeface="Times New Roman"/>
                <a:sym typeface="Times New Roman"/>
              </a:rPr>
              <a:t>Only for understanding</a:t>
            </a:r>
            <a:endParaRPr>
              <a:latin typeface="Times New Roman"/>
              <a:ea typeface="Times New Roman"/>
              <a:cs typeface="Times New Roman"/>
              <a:sym typeface="Times New Roman"/>
            </a:endParaRPr>
          </a:p>
        </p:txBody>
      </p:sp>
      <p:sp>
        <p:nvSpPr>
          <p:cNvPr id="544" name="Google Shape;544;p1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545" name="Google Shape;545;p1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546" name="Google Shape;546;p168"/>
          <p:cNvSpPr txBox="1">
            <a:spLocks noGrp="1"/>
          </p:cNvSpPr>
          <p:nvPr>
            <p:ph type="ftr" idx="11"/>
          </p:nvPr>
        </p:nvSpPr>
        <p:spPr>
          <a:xfrm>
            <a:off x="3338945" y="6356350"/>
            <a:ext cx="597131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47" name="Google Shape;547;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548" name="Google Shape;548;p168"/>
          <p:cNvPicPr preferRelativeResize="0"/>
          <p:nvPr/>
        </p:nvPicPr>
        <p:blipFill rotWithShape="1">
          <a:blip r:embed="rId3">
            <a:alphaModFix/>
          </a:blip>
          <a:srcRect/>
          <a:stretch/>
        </p:blipFill>
        <p:spPr>
          <a:xfrm>
            <a:off x="944560" y="886647"/>
            <a:ext cx="4299224" cy="5331591"/>
          </a:xfrm>
          <a:prstGeom prst="rect">
            <a:avLst/>
          </a:prstGeom>
          <a:noFill/>
          <a:ln>
            <a:noFill/>
          </a:ln>
        </p:spPr>
      </p:pic>
      <p:pic>
        <p:nvPicPr>
          <p:cNvPr id="549" name="Google Shape;549;p168"/>
          <p:cNvPicPr preferRelativeResize="0"/>
          <p:nvPr/>
        </p:nvPicPr>
        <p:blipFill rotWithShape="1">
          <a:blip r:embed="rId4">
            <a:alphaModFix/>
          </a:blip>
          <a:srcRect/>
          <a:stretch/>
        </p:blipFill>
        <p:spPr>
          <a:xfrm>
            <a:off x="5562348" y="881568"/>
            <a:ext cx="5791451" cy="5295395"/>
          </a:xfrm>
          <a:prstGeom prst="rect">
            <a:avLst/>
          </a:prstGeom>
          <a:noFill/>
          <a:ln>
            <a:noFill/>
          </a:ln>
        </p:spPr>
      </p:pic>
      <p:cxnSp>
        <p:nvCxnSpPr>
          <p:cNvPr id="550" name="Google Shape;550;p168"/>
          <p:cNvCxnSpPr/>
          <p:nvPr/>
        </p:nvCxnSpPr>
        <p:spPr>
          <a:xfrm rot="10800000" flipH="1">
            <a:off x="-137615" y="766547"/>
            <a:ext cx="12192000" cy="27709"/>
          </a:xfrm>
          <a:prstGeom prst="straightConnector1">
            <a:avLst/>
          </a:prstGeom>
          <a:noFill/>
          <a:ln w="9525" cap="flat" cmpd="sng">
            <a:solidFill>
              <a:srgbClr val="00B050"/>
            </a:solidFill>
            <a:prstDash val="solid"/>
            <a:round/>
            <a:headEnd type="none" w="sm" len="sm"/>
            <a:tailEnd type="none" w="sm" len="sm"/>
          </a:ln>
        </p:spPr>
      </p:cxnSp>
      <p:sp>
        <p:nvSpPr>
          <p:cNvPr id="551" name="Google Shape;551;p16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52" name="Google Shape;552;p16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53" name="Google Shape;553;p16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54" name="Google Shape;554;p168"/>
          <p:cNvPicPr preferRelativeResize="0"/>
          <p:nvPr/>
        </p:nvPicPr>
        <p:blipFill rotWithShape="1">
          <a:blip r:embed="rId5">
            <a:alphaModFix/>
          </a:blip>
          <a:srcRect/>
          <a:stretch/>
        </p:blipFill>
        <p:spPr>
          <a:xfrm>
            <a:off x="146051" y="13064"/>
            <a:ext cx="619113" cy="753484"/>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a:off x="1484744" y="621758"/>
            <a:ext cx="10515600" cy="43206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Times New Roman"/>
                <a:ea typeface="Times New Roman"/>
                <a:cs typeface="Times New Roman"/>
                <a:sym typeface="Times New Roman"/>
              </a:rPr>
              <a:t>CCA LCA  </a:t>
            </a:r>
            <a:br>
              <a:rPr lang="en-US" b="1">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23" name="Google Shape;1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4" name="Google Shape;1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25" name="Google Shape;125;p3"/>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26" name="Google Shape;126;p3"/>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27" name="Google Shape;127;p3"/>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8" name="Google Shape;128;p3"/>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29" name="Google Shape;129;p3"/>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30" name="Google Shape;13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31" name="Google Shape;131;p3"/>
          <p:cNvPicPr preferRelativeResize="0"/>
          <p:nvPr/>
        </p:nvPicPr>
        <p:blipFill rotWithShape="1">
          <a:blip r:embed="rId4">
            <a:alphaModFix/>
          </a:blip>
          <a:srcRect/>
          <a:stretch/>
        </p:blipFill>
        <p:spPr>
          <a:xfrm>
            <a:off x="944561" y="1005916"/>
            <a:ext cx="10859512" cy="5258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69"/>
          <p:cNvSpPr txBox="1">
            <a:spLocks noGrp="1"/>
          </p:cNvSpPr>
          <p:nvPr>
            <p:ph type="title"/>
          </p:nvPr>
        </p:nvSpPr>
        <p:spPr>
          <a:xfrm>
            <a:off x="617538" y="145318"/>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a:solidFill>
                  <a:srgbClr val="C00000"/>
                </a:solidFill>
                <a:latin typeface="Times New Roman"/>
                <a:ea typeface="Times New Roman"/>
                <a:cs typeface="Times New Roman"/>
                <a:sym typeface="Times New Roman"/>
              </a:rPr>
              <a:t>Pentium features</a:t>
            </a:r>
            <a:endParaRPr/>
          </a:p>
        </p:txBody>
      </p:sp>
      <p:sp>
        <p:nvSpPr>
          <p:cNvPr id="560" name="Google Shape;560;p169"/>
          <p:cNvSpPr txBox="1">
            <a:spLocks noGrp="1"/>
          </p:cNvSpPr>
          <p:nvPr>
            <p:ph type="body" idx="1"/>
          </p:nvPr>
        </p:nvSpPr>
        <p:spPr>
          <a:xfrm>
            <a:off x="406754" y="917295"/>
            <a:ext cx="11021291" cy="5176200"/>
          </a:xfrm>
          <a:prstGeom prst="rect">
            <a:avLst/>
          </a:prstGeom>
          <a:noFill/>
          <a:ln>
            <a:noFill/>
          </a:ln>
        </p:spPr>
        <p:txBody>
          <a:bodyPr spcFirstLastPara="1" wrap="square" lIns="91425" tIns="45700" rIns="91425" bIns="45700" anchor="t" anchorCtr="0">
            <a:normAutofit/>
          </a:bodyPr>
          <a:lstStyle/>
          <a:p>
            <a:pPr marL="914400" lvl="1" indent="-342900" algn="l" rtl="0">
              <a:lnSpc>
                <a:spcPct val="90000"/>
              </a:lnSpc>
              <a:spcBef>
                <a:spcPts val="500"/>
              </a:spcBef>
              <a:spcAft>
                <a:spcPts val="0"/>
              </a:spcAft>
              <a:buSzPts val="1800"/>
              <a:buChar char="•"/>
            </a:pPr>
            <a:r>
              <a:rPr lang="en-US" sz="3600">
                <a:solidFill>
                  <a:srgbClr val="2501BF"/>
                </a:solidFill>
                <a:latin typeface="Times New Roman"/>
                <a:ea typeface="Times New Roman"/>
                <a:cs typeface="Times New Roman"/>
                <a:sym typeface="Times New Roman"/>
              </a:rPr>
              <a:t>System Management Mode</a:t>
            </a:r>
            <a:endParaRPr/>
          </a:p>
          <a:p>
            <a:pPr marL="1371600" lvl="2" indent="-342900" algn="l" rtl="0">
              <a:lnSpc>
                <a:spcPct val="90000"/>
              </a:lnSpc>
              <a:spcBef>
                <a:spcPts val="500"/>
              </a:spcBef>
              <a:spcAft>
                <a:spcPts val="0"/>
              </a:spcAft>
              <a:buSzPts val="1800"/>
              <a:buFont typeface="Noto Sans Symbols"/>
              <a:buChar char="⮚"/>
            </a:pPr>
            <a:r>
              <a:rPr lang="en-US" sz="3200">
                <a:latin typeface="Times New Roman"/>
                <a:ea typeface="Times New Roman"/>
                <a:cs typeface="Times New Roman"/>
                <a:sym typeface="Times New Roman"/>
              </a:rPr>
              <a:t>Provides </a:t>
            </a:r>
            <a:r>
              <a:rPr lang="en-US" sz="3200" b="1">
                <a:solidFill>
                  <a:srgbClr val="C00000"/>
                </a:solidFill>
                <a:latin typeface="Times New Roman"/>
                <a:ea typeface="Times New Roman"/>
                <a:cs typeface="Times New Roman"/>
                <a:sym typeface="Times New Roman"/>
              </a:rPr>
              <a:t>Power Management </a:t>
            </a:r>
            <a:r>
              <a:rPr lang="en-US" sz="3200">
                <a:latin typeface="Times New Roman"/>
                <a:ea typeface="Times New Roman"/>
                <a:cs typeface="Times New Roman"/>
                <a:sym typeface="Times New Roman"/>
              </a:rPr>
              <a:t>mechanisms</a:t>
            </a:r>
            <a:endParaRPr/>
          </a:p>
          <a:p>
            <a:pPr marL="1371600" lvl="2" indent="-228600" algn="l" rtl="0">
              <a:lnSpc>
                <a:spcPct val="90000"/>
              </a:lnSpc>
              <a:spcBef>
                <a:spcPts val="500"/>
              </a:spcBef>
              <a:spcAft>
                <a:spcPts val="0"/>
              </a:spcAft>
              <a:buSzPts val="1800"/>
              <a:buFont typeface="Noto Sans Symbols"/>
              <a:buNone/>
            </a:pPr>
            <a:endParaRPr sz="3200">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Char char="•"/>
            </a:pPr>
            <a:r>
              <a:rPr lang="en-US" sz="3600">
                <a:solidFill>
                  <a:srgbClr val="2501BF"/>
                </a:solidFill>
                <a:latin typeface="Times New Roman"/>
                <a:ea typeface="Times New Roman"/>
                <a:cs typeface="Times New Roman"/>
                <a:sym typeface="Times New Roman"/>
              </a:rPr>
              <a:t>Execution Tracing </a:t>
            </a:r>
            <a:endParaRPr/>
          </a:p>
          <a:p>
            <a:pPr marL="914400" lvl="1" indent="-342900" algn="just"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The </a:t>
            </a:r>
            <a:r>
              <a:rPr lang="en-US" sz="2800" b="1">
                <a:latin typeface="Times New Roman"/>
                <a:ea typeface="Times New Roman"/>
                <a:cs typeface="Times New Roman"/>
                <a:sym typeface="Times New Roman"/>
              </a:rPr>
              <a:t>Pentium</a:t>
            </a:r>
            <a:r>
              <a:rPr lang="en-US" sz="2800">
                <a:latin typeface="Times New Roman"/>
                <a:ea typeface="Times New Roman"/>
                <a:cs typeface="Times New Roman"/>
                <a:sym typeface="Times New Roman"/>
              </a:rPr>
              <a:t> 4's </a:t>
            </a:r>
            <a:r>
              <a:rPr lang="en-US" sz="2800" b="1">
                <a:latin typeface="Times New Roman"/>
                <a:ea typeface="Times New Roman"/>
                <a:cs typeface="Times New Roman"/>
                <a:sym typeface="Times New Roman"/>
              </a:rPr>
              <a:t>execution</a:t>
            </a:r>
            <a:r>
              <a:rPr lang="en-US" sz="2800">
                <a:latin typeface="Times New Roman"/>
                <a:ea typeface="Times New Roman"/>
                <a:cs typeface="Times New Roman"/>
                <a:sym typeface="Times New Roman"/>
              </a:rPr>
              <a:t> trace cache stores micro-operations resulting from decoding x86 instructions, providing also the functionality of a micro-operation cache. </a:t>
            </a:r>
            <a:endParaRPr sz="2800">
              <a:latin typeface="Times New Roman"/>
              <a:ea typeface="Times New Roman"/>
              <a:cs typeface="Times New Roman"/>
              <a:sym typeface="Times New Roman"/>
            </a:endParaRPr>
          </a:p>
          <a:p>
            <a:pPr marL="914400" lvl="1" indent="-228600" algn="just" rtl="0">
              <a:lnSpc>
                <a:spcPct val="90000"/>
              </a:lnSpc>
              <a:spcBef>
                <a:spcPts val="500"/>
              </a:spcBef>
              <a:spcAft>
                <a:spcPts val="0"/>
              </a:spcAft>
              <a:buSzPts val="1800"/>
              <a:buFont typeface="Noto Sans Symbols"/>
              <a:buNone/>
            </a:pPr>
            <a:endParaRPr sz="2800">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ts val="1800"/>
              <a:buFont typeface="Noto Sans Symbols"/>
              <a:buChar char="⮚"/>
            </a:pPr>
            <a:r>
              <a:rPr lang="en-US" sz="2800">
                <a:latin typeface="Times New Roman"/>
                <a:ea typeface="Times New Roman"/>
                <a:cs typeface="Times New Roman"/>
                <a:sym typeface="Times New Roman"/>
              </a:rPr>
              <a:t>Having this, the next time an instruction is needed, it does not have to be decoded into micro-ops again.</a:t>
            </a:r>
            <a:endParaRPr sz="2800">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None/>
            </a:pPr>
            <a:endParaRPr sz="32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
        <p:nvSpPr>
          <p:cNvPr id="561" name="Google Shape;561;p1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562" name="Google Shape;562;p169"/>
          <p:cNvSpPr txBox="1">
            <a:spLocks noGrp="1"/>
          </p:cNvSpPr>
          <p:nvPr>
            <p:ph type="ftr" idx="11"/>
          </p:nvPr>
        </p:nvSpPr>
        <p:spPr>
          <a:xfrm>
            <a:off x="3200399" y="6356350"/>
            <a:ext cx="577734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63" name="Google Shape;563;p1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564" name="Google Shape;564;p169"/>
          <p:cNvPicPr preferRelativeResize="0"/>
          <p:nvPr/>
        </p:nvPicPr>
        <p:blipFill rotWithShape="1">
          <a:blip r:embed="rId3">
            <a:alphaModFix/>
          </a:blip>
          <a:srcRect/>
          <a:stretch/>
        </p:blipFill>
        <p:spPr>
          <a:xfrm>
            <a:off x="117788" y="43529"/>
            <a:ext cx="577933" cy="723018"/>
          </a:xfrm>
          <a:prstGeom prst="rect">
            <a:avLst/>
          </a:prstGeom>
          <a:noFill/>
          <a:ln>
            <a:noFill/>
          </a:ln>
        </p:spPr>
      </p:pic>
      <p:cxnSp>
        <p:nvCxnSpPr>
          <p:cNvPr id="565" name="Google Shape;565;p169"/>
          <p:cNvCxnSpPr/>
          <p:nvPr/>
        </p:nvCxnSpPr>
        <p:spPr>
          <a:xfrm rot="10800000" flipH="1">
            <a:off x="-10316" y="837479"/>
            <a:ext cx="12192000" cy="27709"/>
          </a:xfrm>
          <a:prstGeom prst="straightConnector1">
            <a:avLst/>
          </a:prstGeom>
          <a:noFill/>
          <a:ln w="9525" cap="flat" cmpd="sng">
            <a:solidFill>
              <a:srgbClr val="00B050"/>
            </a:solidFill>
            <a:prstDash val="solid"/>
            <a:round/>
            <a:headEnd type="none" w="sm" len="sm"/>
            <a:tailEnd type="none" w="sm" len="sm"/>
          </a:ln>
        </p:spPr>
      </p:cxnSp>
      <p:sp>
        <p:nvSpPr>
          <p:cNvPr id="566" name="Google Shape;566;p16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67" name="Google Shape;567;p16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68" name="Google Shape;568;p16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xEl>
                                              <p:pRg st="0" end="0"/>
                                            </p:txEl>
                                          </p:spTgt>
                                        </p:tgtEl>
                                        <p:attrNameLst>
                                          <p:attrName>style.visibility</p:attrName>
                                        </p:attrNameLst>
                                      </p:cBhvr>
                                      <p:to>
                                        <p:strVal val="visible"/>
                                      </p:to>
                                    </p:set>
                                    <p:animEffect transition="in" filter="fade">
                                      <p:cBhvr>
                                        <p:cTn id="7" dur="1000"/>
                                        <p:tgtEl>
                                          <p:spTgt spid="5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0">
                                            <p:txEl>
                                              <p:pRg st="1" end="1"/>
                                            </p:txEl>
                                          </p:spTgt>
                                        </p:tgtEl>
                                        <p:attrNameLst>
                                          <p:attrName>style.visibility</p:attrName>
                                        </p:attrNameLst>
                                      </p:cBhvr>
                                      <p:to>
                                        <p:strVal val="visible"/>
                                      </p:to>
                                    </p:set>
                                    <p:animEffect transition="in" filter="fade">
                                      <p:cBhvr>
                                        <p:cTn id="12" dur="1000"/>
                                        <p:tgtEl>
                                          <p:spTgt spid="5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0">
                                            <p:txEl>
                                              <p:pRg st="2" end="2"/>
                                            </p:txEl>
                                          </p:spTgt>
                                        </p:tgtEl>
                                        <p:attrNameLst>
                                          <p:attrName>style.visibility</p:attrName>
                                        </p:attrNameLst>
                                      </p:cBhvr>
                                      <p:to>
                                        <p:strVal val="visible"/>
                                      </p:to>
                                    </p:set>
                                    <p:animEffect transition="in" filter="fade">
                                      <p:cBhvr>
                                        <p:cTn id="17" dur="1000"/>
                                        <p:tgtEl>
                                          <p:spTgt spid="5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0">
                                            <p:txEl>
                                              <p:pRg st="3" end="3"/>
                                            </p:txEl>
                                          </p:spTgt>
                                        </p:tgtEl>
                                        <p:attrNameLst>
                                          <p:attrName>style.visibility</p:attrName>
                                        </p:attrNameLst>
                                      </p:cBhvr>
                                      <p:to>
                                        <p:strVal val="visible"/>
                                      </p:to>
                                    </p:set>
                                    <p:animEffect transition="in" filter="fade">
                                      <p:cBhvr>
                                        <p:cTn id="22" dur="1000"/>
                                        <p:tgtEl>
                                          <p:spTgt spid="5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0">
                                            <p:txEl>
                                              <p:pRg st="4" end="4"/>
                                            </p:txEl>
                                          </p:spTgt>
                                        </p:tgtEl>
                                        <p:attrNameLst>
                                          <p:attrName>style.visibility</p:attrName>
                                        </p:attrNameLst>
                                      </p:cBhvr>
                                      <p:to>
                                        <p:strVal val="visible"/>
                                      </p:to>
                                    </p:set>
                                    <p:animEffect transition="in" filter="fade">
                                      <p:cBhvr>
                                        <p:cTn id="27" dur="1000"/>
                                        <p:tgtEl>
                                          <p:spTgt spid="5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0">
                                            <p:txEl>
                                              <p:pRg st="5" end="5"/>
                                            </p:txEl>
                                          </p:spTgt>
                                        </p:tgtEl>
                                        <p:attrNameLst>
                                          <p:attrName>style.visibility</p:attrName>
                                        </p:attrNameLst>
                                      </p:cBhvr>
                                      <p:to>
                                        <p:strVal val="visible"/>
                                      </p:to>
                                    </p:set>
                                    <p:animEffect transition="in" filter="fade">
                                      <p:cBhvr>
                                        <p:cTn id="32" dur="1000"/>
                                        <p:tgtEl>
                                          <p:spTgt spid="5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0">
                                            <p:txEl>
                                              <p:pRg st="6" end="6"/>
                                            </p:txEl>
                                          </p:spTgt>
                                        </p:tgtEl>
                                        <p:attrNameLst>
                                          <p:attrName>style.visibility</p:attrName>
                                        </p:attrNameLst>
                                      </p:cBhvr>
                                      <p:to>
                                        <p:strVal val="visible"/>
                                      </p:to>
                                    </p:set>
                                    <p:animEffect transition="in" filter="fade">
                                      <p:cBhvr>
                                        <p:cTn id="37" dur="1000"/>
                                        <p:tgtEl>
                                          <p:spTgt spid="5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0">
                                            <p:txEl>
                                              <p:pRg st="7" end="7"/>
                                            </p:txEl>
                                          </p:spTgt>
                                        </p:tgtEl>
                                        <p:attrNameLst>
                                          <p:attrName>style.visibility</p:attrName>
                                        </p:attrNameLst>
                                      </p:cBhvr>
                                      <p:to>
                                        <p:strVal val="visible"/>
                                      </p:to>
                                    </p:set>
                                    <p:animEffect transition="in" filter="fade">
                                      <p:cBhvr>
                                        <p:cTn id="42" dur="1000"/>
                                        <p:tgtEl>
                                          <p:spTgt spid="56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0">
                                            <p:txEl>
                                              <p:pRg st="8" end="8"/>
                                            </p:txEl>
                                          </p:spTgt>
                                        </p:tgtEl>
                                        <p:attrNameLst>
                                          <p:attrName>style.visibility</p:attrName>
                                        </p:attrNameLst>
                                      </p:cBhvr>
                                      <p:to>
                                        <p:strVal val="visible"/>
                                      </p:to>
                                    </p:set>
                                    <p:animEffect transition="in" filter="fade">
                                      <p:cBhvr>
                                        <p:cTn id="47" dur="1000"/>
                                        <p:tgtEl>
                                          <p:spTgt spid="5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70"/>
          <p:cNvSpPr txBox="1">
            <a:spLocks noGrp="1"/>
          </p:cNvSpPr>
          <p:nvPr>
            <p:ph type="title"/>
          </p:nvPr>
        </p:nvSpPr>
        <p:spPr>
          <a:xfrm>
            <a:off x="617538" y="126589"/>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a:solidFill>
                  <a:srgbClr val="FF0000"/>
                </a:solidFill>
                <a:latin typeface="Times New Roman"/>
                <a:ea typeface="Times New Roman"/>
                <a:cs typeface="Times New Roman"/>
                <a:sym typeface="Times New Roman"/>
              </a:rPr>
              <a:t>Pentium features</a:t>
            </a:r>
            <a:endParaRPr/>
          </a:p>
        </p:txBody>
      </p:sp>
      <p:sp>
        <p:nvSpPr>
          <p:cNvPr id="574" name="Google Shape;574;p170"/>
          <p:cNvSpPr txBox="1">
            <a:spLocks noGrp="1"/>
          </p:cNvSpPr>
          <p:nvPr>
            <p:ph type="body" idx="1"/>
          </p:nvPr>
        </p:nvSpPr>
        <p:spPr>
          <a:xfrm>
            <a:off x="944559" y="806492"/>
            <a:ext cx="11413696" cy="5176200"/>
          </a:xfrm>
          <a:prstGeom prst="rect">
            <a:avLst/>
          </a:prstGeom>
          <a:noFill/>
          <a:ln>
            <a:noFill/>
          </a:ln>
        </p:spPr>
        <p:txBody>
          <a:bodyPr spcFirstLastPara="1" wrap="square" lIns="91425" tIns="45700" rIns="91425" bIns="45700" anchor="t" anchorCtr="0">
            <a:normAutofit/>
          </a:bodyPr>
          <a:lstStyle/>
          <a:p>
            <a:pPr marL="914400" lvl="1" indent="-342900" algn="l" rtl="0">
              <a:lnSpc>
                <a:spcPct val="90000"/>
              </a:lnSpc>
              <a:spcBef>
                <a:spcPts val="500"/>
              </a:spcBef>
              <a:spcAft>
                <a:spcPts val="0"/>
              </a:spcAft>
              <a:buSzPts val="1800"/>
              <a:buChar char="•"/>
            </a:pPr>
            <a:r>
              <a:rPr lang="en-US" sz="4000">
                <a:solidFill>
                  <a:srgbClr val="2501BF"/>
                </a:solidFill>
                <a:latin typeface="Bodoni"/>
                <a:ea typeface="Bodoni"/>
                <a:cs typeface="Bodoni"/>
                <a:sym typeface="Bodoni"/>
              </a:rPr>
              <a:t>Address parity </a:t>
            </a:r>
            <a:r>
              <a:rPr lang="en-US"/>
              <a:t> (from the Latin parity, </a:t>
            </a:r>
            <a:r>
              <a:rPr lang="en-US" b="1"/>
              <a:t>meaning</a:t>
            </a:r>
            <a:r>
              <a:rPr lang="en-US"/>
              <a:t> equal or equivalent) </a:t>
            </a:r>
            <a:r>
              <a:rPr lang="en-US" sz="4000">
                <a:solidFill>
                  <a:srgbClr val="2501BF"/>
                </a:solidFill>
                <a:latin typeface="Bodoni"/>
                <a:ea typeface="Bodoni"/>
                <a:cs typeface="Bodoni"/>
                <a:sym typeface="Bodoni"/>
              </a:rPr>
              <a:t> </a:t>
            </a: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SzPts val="1800"/>
              <a:buNone/>
            </a:pPr>
            <a:endParaRPr/>
          </a:p>
          <a:p>
            <a:pPr marL="457200" lvl="0" indent="-228600" algn="l" rtl="0">
              <a:lnSpc>
                <a:spcPct val="90000"/>
              </a:lnSpc>
              <a:spcBef>
                <a:spcPts val="1000"/>
              </a:spcBef>
              <a:spcAft>
                <a:spcPts val="0"/>
              </a:spcAft>
              <a:buClr>
                <a:schemeClr val="dk1"/>
              </a:buClr>
              <a:buSzPts val="1800"/>
              <a:buNone/>
            </a:pPr>
            <a:endParaRPr/>
          </a:p>
        </p:txBody>
      </p:sp>
      <p:sp>
        <p:nvSpPr>
          <p:cNvPr id="575" name="Google Shape;575;p1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576" name="Google Shape;576;p170"/>
          <p:cNvSpPr txBox="1">
            <a:spLocks noGrp="1"/>
          </p:cNvSpPr>
          <p:nvPr>
            <p:ph type="ftr" idx="11"/>
          </p:nvPr>
        </p:nvSpPr>
        <p:spPr>
          <a:xfrm>
            <a:off x="3048000" y="6356350"/>
            <a:ext cx="62484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77" name="Google Shape;577;p1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578" name="Google Shape;578;p170"/>
          <p:cNvPicPr preferRelativeResize="0"/>
          <p:nvPr/>
        </p:nvPicPr>
        <p:blipFill rotWithShape="1">
          <a:blip r:embed="rId3">
            <a:alphaModFix/>
          </a:blip>
          <a:srcRect/>
          <a:stretch/>
        </p:blipFill>
        <p:spPr>
          <a:xfrm>
            <a:off x="77388" y="59893"/>
            <a:ext cx="637882" cy="618979"/>
          </a:xfrm>
          <a:prstGeom prst="rect">
            <a:avLst/>
          </a:prstGeom>
          <a:noFill/>
          <a:ln>
            <a:noFill/>
          </a:ln>
        </p:spPr>
      </p:pic>
      <p:pic>
        <p:nvPicPr>
          <p:cNvPr id="579" name="Google Shape;579;p170"/>
          <p:cNvPicPr preferRelativeResize="0"/>
          <p:nvPr/>
        </p:nvPicPr>
        <p:blipFill rotWithShape="1">
          <a:blip r:embed="rId4">
            <a:alphaModFix/>
          </a:blip>
          <a:srcRect/>
          <a:stretch/>
        </p:blipFill>
        <p:spPr>
          <a:xfrm>
            <a:off x="846827" y="1414577"/>
            <a:ext cx="11206627" cy="3656188"/>
          </a:xfrm>
          <a:prstGeom prst="rect">
            <a:avLst/>
          </a:prstGeom>
          <a:noFill/>
          <a:ln>
            <a:noFill/>
          </a:ln>
        </p:spPr>
      </p:pic>
      <p:cxnSp>
        <p:nvCxnSpPr>
          <p:cNvPr id="580" name="Google Shape;580;p170"/>
          <p:cNvCxnSpPr/>
          <p:nvPr/>
        </p:nvCxnSpPr>
        <p:spPr>
          <a:xfrm rot="10800000" flipH="1">
            <a:off x="-10316" y="736260"/>
            <a:ext cx="12192000" cy="27709"/>
          </a:xfrm>
          <a:prstGeom prst="straightConnector1">
            <a:avLst/>
          </a:prstGeom>
          <a:noFill/>
          <a:ln w="9525" cap="flat" cmpd="sng">
            <a:solidFill>
              <a:srgbClr val="00B050"/>
            </a:solidFill>
            <a:prstDash val="solid"/>
            <a:round/>
            <a:headEnd type="none" w="sm" len="sm"/>
            <a:tailEnd type="none" w="sm" len="sm"/>
          </a:ln>
        </p:spPr>
      </p:cxnSp>
      <p:sp>
        <p:nvSpPr>
          <p:cNvPr id="581" name="Google Shape;581;p17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82" name="Google Shape;582;p17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83" name="Google Shape;583;p17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584" name="Google Shape;584;p170"/>
          <p:cNvPicPr preferRelativeResize="0"/>
          <p:nvPr/>
        </p:nvPicPr>
        <p:blipFill rotWithShape="1">
          <a:blip r:embed="rId5">
            <a:alphaModFix/>
          </a:blip>
          <a:srcRect/>
          <a:stretch/>
        </p:blipFill>
        <p:spPr>
          <a:xfrm>
            <a:off x="944560" y="5070765"/>
            <a:ext cx="10970349" cy="11935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79"/>
                                        </p:tgtEl>
                                        <p:attrNameLst>
                                          <p:attrName>style.visibility</p:attrName>
                                        </p:attrNameLst>
                                      </p:cBhvr>
                                      <p:to>
                                        <p:strVal val="visible"/>
                                      </p:to>
                                    </p:set>
                                    <p:animEffect transition="in" filter="fade">
                                      <p:cBhvr>
                                        <p:cTn id="23"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71"/>
          <p:cNvSpPr txBox="1">
            <a:spLocks noGrp="1"/>
          </p:cNvSpPr>
          <p:nvPr>
            <p:ph type="title"/>
          </p:nvPr>
        </p:nvSpPr>
        <p:spPr>
          <a:xfrm>
            <a:off x="381794" y="86608"/>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600">
                <a:solidFill>
                  <a:srgbClr val="FF0000"/>
                </a:solidFill>
                <a:latin typeface="Times New Roman"/>
                <a:ea typeface="Times New Roman"/>
                <a:cs typeface="Times New Roman"/>
                <a:sym typeface="Times New Roman"/>
              </a:rPr>
              <a:t>Pentium features</a:t>
            </a:r>
            <a:endParaRPr/>
          </a:p>
        </p:txBody>
      </p:sp>
      <p:sp>
        <p:nvSpPr>
          <p:cNvPr id="590" name="Google Shape;590;p171"/>
          <p:cNvSpPr txBox="1">
            <a:spLocks noGrp="1"/>
          </p:cNvSpPr>
          <p:nvPr>
            <p:ph type="body" idx="1"/>
          </p:nvPr>
        </p:nvSpPr>
        <p:spPr>
          <a:xfrm>
            <a:off x="381794" y="840056"/>
            <a:ext cx="11667043" cy="5176200"/>
          </a:xfrm>
          <a:prstGeom prst="rect">
            <a:avLst/>
          </a:prstGeom>
          <a:noFill/>
          <a:ln>
            <a:noFill/>
          </a:ln>
        </p:spPr>
        <p:txBody>
          <a:bodyPr spcFirstLastPara="1" wrap="square" lIns="91425" tIns="45700" rIns="91425" bIns="45700" anchor="t" anchorCtr="0">
            <a:normAutofit/>
          </a:bodyPr>
          <a:lstStyle/>
          <a:p>
            <a:pPr marL="914400" lvl="1" indent="-342900" algn="just" rtl="0">
              <a:lnSpc>
                <a:spcPct val="90000"/>
              </a:lnSpc>
              <a:spcBef>
                <a:spcPts val="500"/>
              </a:spcBef>
              <a:spcAft>
                <a:spcPts val="0"/>
              </a:spcAft>
              <a:buSzPts val="1800"/>
              <a:buChar char="•"/>
            </a:pPr>
            <a:r>
              <a:rPr lang="en-US" sz="4800">
                <a:solidFill>
                  <a:srgbClr val="2501BF"/>
                </a:solidFill>
                <a:latin typeface="Times New Roman"/>
                <a:ea typeface="Times New Roman"/>
                <a:cs typeface="Times New Roman"/>
                <a:sym typeface="Times New Roman"/>
              </a:rPr>
              <a:t>Virtual Mode Extension</a:t>
            </a:r>
            <a:endParaRPr/>
          </a:p>
          <a:p>
            <a:pPr marL="457200" lvl="1" indent="0" algn="just" rtl="0">
              <a:lnSpc>
                <a:spcPct val="90000"/>
              </a:lnSpc>
              <a:spcBef>
                <a:spcPts val="500"/>
              </a:spcBef>
              <a:spcAft>
                <a:spcPts val="0"/>
              </a:spcAft>
              <a:buSzPts val="1800"/>
              <a:buNone/>
            </a:pPr>
            <a:endParaRPr sz="4800">
              <a:solidFill>
                <a:srgbClr val="2501BF"/>
              </a:solidFill>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a:t>
            </a:r>
            <a:r>
              <a:rPr lang="en-US" sz="3600" b="1">
                <a:latin typeface="Times New Roman"/>
                <a:ea typeface="Times New Roman"/>
                <a:cs typeface="Times New Roman"/>
                <a:sym typeface="Times New Roman"/>
              </a:rPr>
              <a:t>virtual mode</a:t>
            </a:r>
            <a:r>
              <a:rPr lang="en-US" sz="3600">
                <a:latin typeface="Times New Roman"/>
                <a:ea typeface="Times New Roman"/>
                <a:cs typeface="Times New Roman"/>
                <a:sym typeface="Times New Roman"/>
              </a:rPr>
              <a:t> extensions are very useful to </a:t>
            </a:r>
            <a:r>
              <a:rPr lang="en-US" sz="3600" b="1">
                <a:latin typeface="Times New Roman"/>
                <a:ea typeface="Times New Roman"/>
                <a:cs typeface="Times New Roman"/>
                <a:sym typeface="Times New Roman"/>
              </a:rPr>
              <a:t>memory managers and </a:t>
            </a:r>
            <a:r>
              <a:rPr lang="en-US" sz="3600" b="1">
                <a:solidFill>
                  <a:srgbClr val="C00000"/>
                </a:solidFill>
                <a:latin typeface="Times New Roman"/>
                <a:ea typeface="Times New Roman"/>
                <a:cs typeface="Times New Roman"/>
                <a:sym typeface="Times New Roman"/>
              </a:rPr>
              <a:t>multitasking</a:t>
            </a:r>
            <a:r>
              <a:rPr lang="en-US" sz="3600" b="1">
                <a:latin typeface="Times New Roman"/>
                <a:ea typeface="Times New Roman"/>
                <a:cs typeface="Times New Roman"/>
                <a:sym typeface="Times New Roman"/>
              </a:rPr>
              <a:t> operating systems</a:t>
            </a:r>
            <a:r>
              <a:rPr lang="en-US"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a:p>
            <a:pPr marL="914400" lvl="1" indent="-228600" algn="just" rtl="0">
              <a:lnSpc>
                <a:spcPct val="90000"/>
              </a:lnSpc>
              <a:spcBef>
                <a:spcPts val="500"/>
              </a:spcBef>
              <a:spcAft>
                <a:spcPts val="0"/>
              </a:spcAft>
              <a:buSzPts val="1800"/>
              <a:buFont typeface="Noto Sans Symbols"/>
              <a:buNone/>
            </a:pPr>
            <a:endParaRPr sz="3600">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Memory managers can primarily benefit by the use of the </a:t>
            </a:r>
            <a:r>
              <a:rPr lang="en-US" sz="3600" b="1">
                <a:solidFill>
                  <a:srgbClr val="C00000"/>
                </a:solidFill>
                <a:latin typeface="Times New Roman"/>
                <a:ea typeface="Times New Roman"/>
                <a:cs typeface="Times New Roman"/>
                <a:sym typeface="Times New Roman"/>
              </a:rPr>
              <a:t>interrupt redirection bit map </a:t>
            </a:r>
            <a:r>
              <a:rPr lang="en-US" sz="3600">
                <a:latin typeface="Times New Roman"/>
                <a:ea typeface="Times New Roman"/>
                <a:cs typeface="Times New Roman"/>
                <a:sym typeface="Times New Roman"/>
              </a:rPr>
              <a:t>to reduce the number of switches to and from </a:t>
            </a:r>
            <a:r>
              <a:rPr lang="en-US" sz="3600" b="1">
                <a:latin typeface="Times New Roman"/>
                <a:ea typeface="Times New Roman"/>
                <a:cs typeface="Times New Roman"/>
                <a:sym typeface="Times New Roman"/>
              </a:rPr>
              <a:t>protected</a:t>
            </a:r>
            <a:r>
              <a:rPr lang="en-US" sz="3600">
                <a:latin typeface="Times New Roman"/>
                <a:ea typeface="Times New Roman"/>
                <a:cs typeface="Times New Roman"/>
                <a:sym typeface="Times New Roman"/>
              </a:rPr>
              <a:t> </a:t>
            </a:r>
            <a:r>
              <a:rPr lang="en-US" sz="3600" b="1">
                <a:latin typeface="Times New Roman"/>
                <a:ea typeface="Times New Roman"/>
                <a:cs typeface="Times New Roman"/>
                <a:sym typeface="Times New Roman"/>
              </a:rPr>
              <a:t>mode</a:t>
            </a:r>
            <a:r>
              <a:rPr lang="en-US" sz="3600">
                <a:latin typeface="Times New Roman"/>
                <a:ea typeface="Times New Roman"/>
                <a:cs typeface="Times New Roman"/>
                <a:sym typeface="Times New Roman"/>
              </a:rPr>
              <a:t>.</a:t>
            </a:r>
            <a:endParaRPr sz="3600">
              <a:latin typeface="Times New Roman"/>
              <a:ea typeface="Times New Roman"/>
              <a:cs typeface="Times New Roman"/>
              <a:sym typeface="Times New Roman"/>
            </a:endParaRPr>
          </a:p>
          <a:p>
            <a:pPr marL="457200" lvl="0" indent="-228600" algn="just" rtl="0">
              <a:lnSpc>
                <a:spcPct val="90000"/>
              </a:lnSpc>
              <a:spcBef>
                <a:spcPts val="1000"/>
              </a:spcBef>
              <a:spcAft>
                <a:spcPts val="0"/>
              </a:spcAft>
              <a:buSzPts val="1800"/>
              <a:buNone/>
            </a:pPr>
            <a:endParaRPr sz="4000">
              <a:latin typeface="Times New Roman"/>
              <a:ea typeface="Times New Roman"/>
              <a:cs typeface="Times New Roman"/>
              <a:sym typeface="Times New Roman"/>
            </a:endParaRPr>
          </a:p>
          <a:p>
            <a:pPr marL="457200" lvl="0" indent="-228600" algn="just" rtl="0">
              <a:lnSpc>
                <a:spcPct val="90000"/>
              </a:lnSpc>
              <a:spcBef>
                <a:spcPts val="1000"/>
              </a:spcBef>
              <a:spcAft>
                <a:spcPts val="0"/>
              </a:spcAft>
              <a:buSzPts val="1800"/>
              <a:buNone/>
            </a:pPr>
            <a:endParaRPr sz="4000">
              <a:latin typeface="Times New Roman"/>
              <a:ea typeface="Times New Roman"/>
              <a:cs typeface="Times New Roman"/>
              <a:sym typeface="Times New Roman"/>
            </a:endParaRPr>
          </a:p>
        </p:txBody>
      </p:sp>
      <p:sp>
        <p:nvSpPr>
          <p:cNvPr id="591" name="Google Shape;591;p1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592" name="Google Shape;592;p171"/>
          <p:cNvSpPr txBox="1">
            <a:spLocks noGrp="1"/>
          </p:cNvSpPr>
          <p:nvPr>
            <p:ph type="ftr" idx="11"/>
          </p:nvPr>
        </p:nvSpPr>
        <p:spPr>
          <a:xfrm>
            <a:off x="2812473" y="6356350"/>
            <a:ext cx="534092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593" name="Google Shape;593;p1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594" name="Google Shape;594;p171"/>
          <p:cNvPicPr preferRelativeResize="0"/>
          <p:nvPr/>
        </p:nvPicPr>
        <p:blipFill rotWithShape="1">
          <a:blip r:embed="rId3">
            <a:alphaModFix/>
          </a:blip>
          <a:srcRect/>
          <a:stretch/>
        </p:blipFill>
        <p:spPr>
          <a:xfrm>
            <a:off x="92828" y="43529"/>
            <a:ext cx="577933" cy="711184"/>
          </a:xfrm>
          <a:prstGeom prst="rect">
            <a:avLst/>
          </a:prstGeom>
          <a:noFill/>
          <a:ln>
            <a:noFill/>
          </a:ln>
        </p:spPr>
      </p:pic>
      <p:cxnSp>
        <p:nvCxnSpPr>
          <p:cNvPr id="595" name="Google Shape;595;p171"/>
          <p:cNvCxnSpPr/>
          <p:nvPr/>
        </p:nvCxnSpPr>
        <p:spPr>
          <a:xfrm rot="10800000" flipH="1">
            <a:off x="-16933" y="772577"/>
            <a:ext cx="12192000" cy="27709"/>
          </a:xfrm>
          <a:prstGeom prst="straightConnector1">
            <a:avLst/>
          </a:prstGeom>
          <a:noFill/>
          <a:ln w="9525" cap="flat" cmpd="sng">
            <a:solidFill>
              <a:srgbClr val="00B050"/>
            </a:solidFill>
            <a:prstDash val="solid"/>
            <a:round/>
            <a:headEnd type="none" w="sm" len="sm"/>
            <a:tailEnd type="none" w="sm" len="sm"/>
          </a:ln>
        </p:spPr>
      </p:cxnSp>
      <p:sp>
        <p:nvSpPr>
          <p:cNvPr id="596" name="Google Shape;596;p17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97" name="Google Shape;597;p17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598" name="Google Shape;598;p17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599" name="Google Shape;599;p171"/>
          <p:cNvSpPr txBox="1"/>
          <p:nvPr/>
        </p:nvSpPr>
        <p:spPr>
          <a:xfrm>
            <a:off x="6460090" y="5668530"/>
            <a:ext cx="6512432" cy="59574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https://www.youtube.com/watch?v=o2_iCzS9-ZQ</a:t>
            </a: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Effect transition="in" filter="fade">
                                      <p:cBhvr>
                                        <p:cTn id="7" dur="1000"/>
                                        <p:tgtEl>
                                          <p:spTgt spid="5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0">
                                            <p:txEl>
                                              <p:pRg st="1" end="1"/>
                                            </p:txEl>
                                          </p:spTgt>
                                        </p:tgtEl>
                                        <p:attrNameLst>
                                          <p:attrName>style.visibility</p:attrName>
                                        </p:attrNameLst>
                                      </p:cBhvr>
                                      <p:to>
                                        <p:strVal val="visible"/>
                                      </p:to>
                                    </p:set>
                                    <p:animEffect transition="in" filter="fade">
                                      <p:cBhvr>
                                        <p:cTn id="12" dur="1000"/>
                                        <p:tgtEl>
                                          <p:spTgt spid="5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0">
                                            <p:txEl>
                                              <p:pRg st="2" end="2"/>
                                            </p:txEl>
                                          </p:spTgt>
                                        </p:tgtEl>
                                        <p:attrNameLst>
                                          <p:attrName>style.visibility</p:attrName>
                                        </p:attrNameLst>
                                      </p:cBhvr>
                                      <p:to>
                                        <p:strVal val="visible"/>
                                      </p:to>
                                    </p:set>
                                    <p:animEffect transition="in" filter="fade">
                                      <p:cBhvr>
                                        <p:cTn id="17" dur="1000"/>
                                        <p:tgtEl>
                                          <p:spTgt spid="5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0">
                                            <p:txEl>
                                              <p:pRg st="3" end="3"/>
                                            </p:txEl>
                                          </p:spTgt>
                                        </p:tgtEl>
                                        <p:attrNameLst>
                                          <p:attrName>style.visibility</p:attrName>
                                        </p:attrNameLst>
                                      </p:cBhvr>
                                      <p:to>
                                        <p:strVal val="visible"/>
                                      </p:to>
                                    </p:set>
                                    <p:animEffect transition="in" filter="fade">
                                      <p:cBhvr>
                                        <p:cTn id="22" dur="1000"/>
                                        <p:tgtEl>
                                          <p:spTgt spid="5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0">
                                            <p:txEl>
                                              <p:pRg st="4" end="4"/>
                                            </p:txEl>
                                          </p:spTgt>
                                        </p:tgtEl>
                                        <p:attrNameLst>
                                          <p:attrName>style.visibility</p:attrName>
                                        </p:attrNameLst>
                                      </p:cBhvr>
                                      <p:to>
                                        <p:strVal val="visible"/>
                                      </p:to>
                                    </p:set>
                                    <p:animEffect transition="in" filter="fade">
                                      <p:cBhvr>
                                        <p:cTn id="27" dur="1000"/>
                                        <p:tgtEl>
                                          <p:spTgt spid="5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0">
                                            <p:txEl>
                                              <p:pRg st="5" end="5"/>
                                            </p:txEl>
                                          </p:spTgt>
                                        </p:tgtEl>
                                        <p:attrNameLst>
                                          <p:attrName>style.visibility</p:attrName>
                                        </p:attrNameLst>
                                      </p:cBhvr>
                                      <p:to>
                                        <p:strVal val="visible"/>
                                      </p:to>
                                    </p:set>
                                    <p:animEffect transition="in" filter="fade">
                                      <p:cBhvr>
                                        <p:cTn id="32" dur="1000"/>
                                        <p:tgtEl>
                                          <p:spTgt spid="5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0">
                                            <p:txEl>
                                              <p:pRg st="6" end="6"/>
                                            </p:txEl>
                                          </p:spTgt>
                                        </p:tgtEl>
                                        <p:attrNameLst>
                                          <p:attrName>style.visibility</p:attrName>
                                        </p:attrNameLst>
                                      </p:cBhvr>
                                      <p:to>
                                        <p:strVal val="visible"/>
                                      </p:to>
                                    </p:set>
                                    <p:animEffect transition="in" filter="fade">
                                      <p:cBhvr>
                                        <p:cTn id="37" dur="1000"/>
                                        <p:tgtEl>
                                          <p:spTgt spid="59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72"/>
          <p:cNvSpPr txBox="1">
            <a:spLocks noGrp="1"/>
          </p:cNvSpPr>
          <p:nvPr>
            <p:ph type="title"/>
          </p:nvPr>
        </p:nvSpPr>
        <p:spPr>
          <a:xfrm>
            <a:off x="838199" y="0"/>
            <a:ext cx="10515600" cy="5957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2400"/>
              <a:t>https://www.youtube.com/watch?v=o2_iCzS9-ZQ</a:t>
            </a:r>
            <a:endParaRPr/>
          </a:p>
        </p:txBody>
      </p:sp>
      <p:sp>
        <p:nvSpPr>
          <p:cNvPr id="605" name="Google Shape;605;p1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p:txBody>
      </p:sp>
      <p:sp>
        <p:nvSpPr>
          <p:cNvPr id="606" name="Google Shape;606;p1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07" name="Google Shape;607;p1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608" name="Google Shape;608;p1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pic>
        <p:nvPicPr>
          <p:cNvPr id="609" name="Google Shape;609;p172"/>
          <p:cNvPicPr preferRelativeResize="0"/>
          <p:nvPr/>
        </p:nvPicPr>
        <p:blipFill rotWithShape="1">
          <a:blip r:embed="rId3">
            <a:alphaModFix/>
          </a:blip>
          <a:srcRect/>
          <a:stretch/>
        </p:blipFill>
        <p:spPr>
          <a:xfrm>
            <a:off x="415636" y="595746"/>
            <a:ext cx="11236037" cy="558121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73"/>
          <p:cNvSpPr txBox="1">
            <a:spLocks noGrp="1"/>
          </p:cNvSpPr>
          <p:nvPr>
            <p:ph type="title"/>
          </p:nvPr>
        </p:nvSpPr>
        <p:spPr>
          <a:xfrm>
            <a:off x="146051" y="39936"/>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600">
                <a:solidFill>
                  <a:srgbClr val="FF0000"/>
                </a:solidFill>
                <a:latin typeface="Times New Roman"/>
                <a:ea typeface="Times New Roman"/>
                <a:cs typeface="Times New Roman"/>
                <a:sym typeface="Times New Roman"/>
              </a:rPr>
              <a:t>Pentium Features</a:t>
            </a:r>
            <a:endParaRPr sz="6600">
              <a:solidFill>
                <a:srgbClr val="FF0000"/>
              </a:solidFill>
              <a:latin typeface="Times New Roman"/>
              <a:ea typeface="Times New Roman"/>
              <a:cs typeface="Times New Roman"/>
              <a:sym typeface="Times New Roman"/>
            </a:endParaRPr>
          </a:p>
        </p:txBody>
      </p:sp>
      <p:sp>
        <p:nvSpPr>
          <p:cNvPr id="615" name="Google Shape;615;p173"/>
          <p:cNvSpPr txBox="1">
            <a:spLocks noGrp="1"/>
          </p:cNvSpPr>
          <p:nvPr>
            <p:ph type="body" idx="1"/>
          </p:nvPr>
        </p:nvSpPr>
        <p:spPr>
          <a:xfrm>
            <a:off x="402515" y="718353"/>
            <a:ext cx="11401558" cy="5545922"/>
          </a:xfrm>
          <a:prstGeom prst="rect">
            <a:avLst/>
          </a:prstGeom>
          <a:noFill/>
          <a:ln>
            <a:noFill/>
          </a:ln>
        </p:spPr>
        <p:txBody>
          <a:bodyPr spcFirstLastPara="1" wrap="square" lIns="91425" tIns="45700" rIns="91425" bIns="45700" anchor="t" anchorCtr="0">
            <a:normAutofit fontScale="92500" lnSpcReduction="10000"/>
          </a:bodyPr>
          <a:lstStyle/>
          <a:p>
            <a:pPr marL="914400" lvl="1" indent="-342900" algn="l" rtl="0">
              <a:lnSpc>
                <a:spcPct val="90000"/>
              </a:lnSpc>
              <a:spcBef>
                <a:spcPts val="500"/>
              </a:spcBef>
              <a:spcAft>
                <a:spcPts val="0"/>
              </a:spcAft>
              <a:buSzPct val="48648"/>
              <a:buChar char="•"/>
            </a:pPr>
            <a:r>
              <a:rPr lang="en-US" sz="4000">
                <a:solidFill>
                  <a:srgbClr val="2501BF"/>
                </a:solidFill>
                <a:latin typeface="Times New Roman"/>
                <a:ea typeface="Times New Roman"/>
                <a:cs typeface="Times New Roman"/>
                <a:sym typeface="Times New Roman"/>
              </a:rPr>
              <a:t>Internal Parity Checking</a:t>
            </a:r>
            <a:endParaRPr/>
          </a:p>
          <a:p>
            <a:pPr marL="914400" lvl="1" indent="-228600" algn="l" rtl="0">
              <a:lnSpc>
                <a:spcPct val="90000"/>
              </a:lnSpc>
              <a:spcBef>
                <a:spcPts val="500"/>
              </a:spcBef>
              <a:spcAft>
                <a:spcPts val="0"/>
              </a:spcAft>
              <a:buSzPct val="48648"/>
              <a:buNone/>
            </a:pPr>
            <a:endParaRPr sz="4000">
              <a:solidFill>
                <a:srgbClr val="2501BF"/>
              </a:solidFill>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ct val="60810"/>
              <a:buFont typeface="Noto Sans Symbols"/>
              <a:buChar char="⮚"/>
            </a:pPr>
            <a:r>
              <a:rPr lang="en-US" sz="3200" b="1">
                <a:latin typeface="Times New Roman"/>
                <a:ea typeface="Times New Roman"/>
                <a:cs typeface="Times New Roman"/>
                <a:sym typeface="Times New Roman"/>
              </a:rPr>
              <a:t>Parity checking</a:t>
            </a:r>
            <a:r>
              <a:rPr lang="en-US" sz="3200">
                <a:latin typeface="Times New Roman"/>
                <a:ea typeface="Times New Roman"/>
                <a:cs typeface="Times New Roman"/>
                <a:sym typeface="Times New Roman"/>
              </a:rPr>
              <a:t> for data integrity is done very rigorously in Pentium.</a:t>
            </a:r>
            <a:endParaRPr/>
          </a:p>
          <a:p>
            <a:pPr marL="914400" lvl="1" indent="-228600" algn="just" rtl="0">
              <a:lnSpc>
                <a:spcPct val="90000"/>
              </a:lnSpc>
              <a:spcBef>
                <a:spcPts val="500"/>
              </a:spcBef>
              <a:spcAft>
                <a:spcPts val="0"/>
              </a:spcAft>
              <a:buSzPct val="60810"/>
              <a:buFont typeface="Noto Sans Symbols"/>
              <a:buNone/>
            </a:pPr>
            <a:endParaRPr sz="3200">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Pentium checks </a:t>
            </a:r>
            <a:r>
              <a:rPr lang="en-US" sz="3200" b="1">
                <a:latin typeface="Times New Roman"/>
                <a:ea typeface="Times New Roman"/>
                <a:cs typeface="Times New Roman"/>
                <a:sym typeface="Times New Roman"/>
              </a:rPr>
              <a:t>parity</a:t>
            </a:r>
            <a:r>
              <a:rPr lang="en-US" sz="3200">
                <a:latin typeface="Times New Roman"/>
                <a:ea typeface="Times New Roman"/>
                <a:cs typeface="Times New Roman"/>
                <a:sym typeface="Times New Roman"/>
              </a:rPr>
              <a:t> on both the external processor pins, and the </a:t>
            </a:r>
            <a:r>
              <a:rPr lang="en-US" sz="3200" b="1">
                <a:latin typeface="Times New Roman"/>
                <a:ea typeface="Times New Roman"/>
                <a:cs typeface="Times New Roman"/>
                <a:sym typeface="Times New Roman"/>
              </a:rPr>
              <a:t>internal</a:t>
            </a:r>
            <a:r>
              <a:rPr lang="en-US" sz="3200">
                <a:latin typeface="Times New Roman"/>
                <a:ea typeface="Times New Roman"/>
                <a:cs typeface="Times New Roman"/>
                <a:sym typeface="Times New Roman"/>
              </a:rPr>
              <a:t> data structures.</a:t>
            </a:r>
            <a:endParaRPr/>
          </a:p>
          <a:p>
            <a:pPr marL="914400" lvl="1" indent="-228600" algn="just" rtl="0">
              <a:lnSpc>
                <a:spcPct val="90000"/>
              </a:lnSpc>
              <a:spcBef>
                <a:spcPts val="500"/>
              </a:spcBef>
              <a:spcAft>
                <a:spcPts val="0"/>
              </a:spcAft>
              <a:buSzPct val="60810"/>
              <a:buFont typeface="Noto Sans Symbols"/>
              <a:buNone/>
            </a:pPr>
            <a:endParaRPr sz="3200">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 </a:t>
            </a:r>
            <a:r>
              <a:rPr lang="en-US" sz="3200" b="1">
                <a:solidFill>
                  <a:srgbClr val="C00000"/>
                </a:solidFill>
                <a:latin typeface="Times New Roman"/>
                <a:ea typeface="Times New Roman"/>
                <a:cs typeface="Times New Roman"/>
                <a:sym typeface="Times New Roman"/>
              </a:rPr>
              <a:t>Cache, buffers, and microcode ROM </a:t>
            </a:r>
            <a:r>
              <a:rPr lang="en-US" sz="3200">
                <a:latin typeface="Times New Roman"/>
                <a:ea typeface="Times New Roman"/>
                <a:cs typeface="Times New Roman"/>
                <a:sym typeface="Times New Roman"/>
              </a:rPr>
              <a:t>are all </a:t>
            </a:r>
            <a:r>
              <a:rPr lang="en-US" sz="3200" b="1">
                <a:latin typeface="Times New Roman"/>
                <a:ea typeface="Times New Roman"/>
                <a:cs typeface="Times New Roman"/>
                <a:sym typeface="Times New Roman"/>
              </a:rPr>
              <a:t>parity</a:t>
            </a:r>
            <a:r>
              <a:rPr lang="en-US" sz="3200">
                <a:latin typeface="Times New Roman"/>
                <a:ea typeface="Times New Roman"/>
                <a:cs typeface="Times New Roman"/>
                <a:sym typeface="Times New Roman"/>
              </a:rPr>
              <a:t> checked. </a:t>
            </a:r>
            <a:endParaRPr sz="3200">
              <a:latin typeface="Times New Roman"/>
              <a:ea typeface="Times New Roman"/>
              <a:cs typeface="Times New Roman"/>
              <a:sym typeface="Times New Roman"/>
            </a:endParaRPr>
          </a:p>
          <a:p>
            <a:pPr marL="914400" lvl="1" indent="-228600" algn="just" rtl="0">
              <a:lnSpc>
                <a:spcPct val="90000"/>
              </a:lnSpc>
              <a:spcBef>
                <a:spcPts val="500"/>
              </a:spcBef>
              <a:spcAft>
                <a:spcPts val="0"/>
              </a:spcAft>
              <a:buSzPct val="60810"/>
              <a:buFont typeface="Noto Sans Symbols"/>
              <a:buNone/>
            </a:pPr>
            <a:endParaRPr sz="3200">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ct val="60810"/>
              <a:buFont typeface="Noto Sans Symbols"/>
              <a:buChar char="⮚"/>
            </a:pPr>
            <a:r>
              <a:rPr lang="en-US" sz="3200">
                <a:latin typeface="Times New Roman"/>
                <a:ea typeface="Times New Roman"/>
                <a:cs typeface="Times New Roman"/>
                <a:sym typeface="Times New Roman"/>
              </a:rPr>
              <a:t>Additionally, the </a:t>
            </a:r>
            <a:r>
              <a:rPr lang="en-US" sz="3200" b="1">
                <a:latin typeface="Times New Roman"/>
                <a:ea typeface="Times New Roman"/>
                <a:cs typeface="Times New Roman"/>
                <a:sym typeface="Times New Roman"/>
              </a:rPr>
              <a:t>Pentium</a:t>
            </a:r>
            <a:r>
              <a:rPr lang="en-US" sz="3200">
                <a:latin typeface="Times New Roman"/>
                <a:ea typeface="Times New Roman"/>
                <a:cs typeface="Times New Roman"/>
                <a:sym typeface="Times New Roman"/>
              </a:rPr>
              <a:t> supports Functional Redundancy </a:t>
            </a:r>
            <a:r>
              <a:rPr lang="en-US" sz="3200" b="1">
                <a:latin typeface="Times New Roman"/>
                <a:ea typeface="Times New Roman"/>
                <a:cs typeface="Times New Roman"/>
                <a:sym typeface="Times New Roman"/>
              </a:rPr>
              <a:t>Checking</a:t>
            </a:r>
            <a:r>
              <a:rPr lang="en-US" sz="3200">
                <a:latin typeface="Times New Roman"/>
                <a:ea typeface="Times New Roman"/>
                <a:cs typeface="Times New Roman"/>
                <a:sym typeface="Times New Roman"/>
              </a:rPr>
              <a:t> </a:t>
            </a:r>
            <a:r>
              <a:rPr lang="en-US" sz="3200">
                <a:solidFill>
                  <a:srgbClr val="C00000"/>
                </a:solidFill>
                <a:latin typeface="Times New Roman"/>
                <a:ea typeface="Times New Roman"/>
                <a:cs typeface="Times New Roman"/>
                <a:sym typeface="Times New Roman"/>
              </a:rPr>
              <a:t>(FRC) </a:t>
            </a:r>
            <a:r>
              <a:rPr lang="en-US" sz="3200">
                <a:latin typeface="Times New Roman"/>
                <a:ea typeface="Times New Roman"/>
                <a:cs typeface="Times New Roman"/>
                <a:sym typeface="Times New Roman"/>
              </a:rPr>
              <a:t>[</a:t>
            </a:r>
            <a:r>
              <a:rPr lang="en-US">
                <a:solidFill>
                  <a:srgbClr val="C00000"/>
                </a:solidFill>
                <a:latin typeface="Times New Roman"/>
                <a:ea typeface="Times New Roman"/>
                <a:cs typeface="Times New Roman"/>
                <a:sym typeface="Times New Roman"/>
              </a:rPr>
              <a:t>error detection CRC-</a:t>
            </a:r>
            <a:r>
              <a:rPr lang="en-US" sz="1800">
                <a:latin typeface="Times New Roman"/>
                <a:ea typeface="Times New Roman"/>
                <a:cs typeface="Times New Roman"/>
                <a:sym typeface="Times New Roman"/>
              </a:rPr>
              <a:t> Cyclic Redundancy Check(CRC) for Error Detection and Correction | Computer Networks]</a:t>
            </a:r>
            <a:endParaRPr sz="1800">
              <a:latin typeface="Times New Roman"/>
              <a:ea typeface="Times New Roman"/>
              <a:cs typeface="Times New Roman"/>
              <a:sym typeface="Times New Roman"/>
            </a:endParaRPr>
          </a:p>
          <a:p>
            <a:pPr marL="914400" lvl="1" indent="-228600" algn="just" rtl="0">
              <a:lnSpc>
                <a:spcPct val="90000"/>
              </a:lnSpc>
              <a:spcBef>
                <a:spcPts val="500"/>
              </a:spcBef>
              <a:spcAft>
                <a:spcPts val="0"/>
              </a:spcAft>
              <a:buSzPct val="81081"/>
              <a:buFont typeface="Noto Sans Symbols"/>
              <a:buNone/>
            </a:pPr>
            <a:endParaRPr>
              <a:solidFill>
                <a:srgbClr val="C00000"/>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SzPct val="69498"/>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p:txBody>
      </p:sp>
      <p:sp>
        <p:nvSpPr>
          <p:cNvPr id="616" name="Google Shape;616;p1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17" name="Google Shape;617;p173"/>
          <p:cNvSpPr txBox="1">
            <a:spLocks noGrp="1"/>
          </p:cNvSpPr>
          <p:nvPr>
            <p:ph type="ftr" idx="11"/>
          </p:nvPr>
        </p:nvSpPr>
        <p:spPr>
          <a:xfrm>
            <a:off x="3228109" y="6356350"/>
            <a:ext cx="617912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18" name="Google Shape;618;p1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619" name="Google Shape;619;p173"/>
          <p:cNvPicPr preferRelativeResize="0"/>
          <p:nvPr/>
        </p:nvPicPr>
        <p:blipFill rotWithShape="1">
          <a:blip r:embed="rId3">
            <a:alphaModFix/>
          </a:blip>
          <a:srcRect/>
          <a:stretch/>
        </p:blipFill>
        <p:spPr>
          <a:xfrm>
            <a:off x="146051" y="103972"/>
            <a:ext cx="577933" cy="522307"/>
          </a:xfrm>
          <a:prstGeom prst="rect">
            <a:avLst/>
          </a:prstGeom>
          <a:noFill/>
          <a:ln>
            <a:noFill/>
          </a:ln>
        </p:spPr>
      </p:pic>
      <p:cxnSp>
        <p:nvCxnSpPr>
          <p:cNvPr id="620" name="Google Shape;620;p173"/>
          <p:cNvCxnSpPr/>
          <p:nvPr/>
        </p:nvCxnSpPr>
        <p:spPr>
          <a:xfrm rot="10800000" flipH="1">
            <a:off x="-10316" y="722900"/>
            <a:ext cx="12192000" cy="27709"/>
          </a:xfrm>
          <a:prstGeom prst="straightConnector1">
            <a:avLst/>
          </a:prstGeom>
          <a:noFill/>
          <a:ln w="9525" cap="flat" cmpd="sng">
            <a:solidFill>
              <a:srgbClr val="00B050"/>
            </a:solidFill>
            <a:prstDash val="solid"/>
            <a:round/>
            <a:headEnd type="none" w="sm" len="sm"/>
            <a:tailEnd type="none" w="sm" len="sm"/>
          </a:ln>
        </p:spPr>
      </p:cxnSp>
      <p:sp>
        <p:nvSpPr>
          <p:cNvPr id="621" name="Google Shape;621;p17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22" name="Google Shape;622;p17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23" name="Google Shape;623;p17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74"/>
          <p:cNvSpPr txBox="1">
            <a:spLocks noGrp="1"/>
          </p:cNvSpPr>
          <p:nvPr>
            <p:ph type="title"/>
          </p:nvPr>
        </p:nvSpPr>
        <p:spPr>
          <a:xfrm>
            <a:off x="381794" y="88396"/>
            <a:ext cx="10515600" cy="67990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a:solidFill>
                  <a:srgbClr val="FF0000"/>
                </a:solidFill>
                <a:latin typeface="Times New Roman"/>
                <a:ea typeface="Times New Roman"/>
                <a:cs typeface="Times New Roman"/>
                <a:sym typeface="Times New Roman"/>
              </a:rPr>
              <a:t>Pentium features</a:t>
            </a:r>
            <a:endParaRPr/>
          </a:p>
        </p:txBody>
      </p:sp>
      <p:sp>
        <p:nvSpPr>
          <p:cNvPr id="629" name="Google Shape;629;p174"/>
          <p:cNvSpPr txBox="1">
            <a:spLocks noGrp="1"/>
          </p:cNvSpPr>
          <p:nvPr>
            <p:ph type="body" idx="1"/>
          </p:nvPr>
        </p:nvSpPr>
        <p:spPr>
          <a:xfrm>
            <a:off x="381794" y="754713"/>
            <a:ext cx="11799890" cy="5176200"/>
          </a:xfrm>
          <a:prstGeom prst="rect">
            <a:avLst/>
          </a:prstGeom>
          <a:noFill/>
          <a:ln>
            <a:noFill/>
          </a:ln>
        </p:spPr>
        <p:txBody>
          <a:bodyPr spcFirstLastPara="1" wrap="square" lIns="91425" tIns="45700" rIns="91425" bIns="45700" anchor="t" anchorCtr="0">
            <a:noAutofit/>
          </a:bodyPr>
          <a:lstStyle/>
          <a:p>
            <a:pPr marL="457200" lvl="1" indent="0" algn="l" rtl="0">
              <a:lnSpc>
                <a:spcPct val="90000"/>
              </a:lnSpc>
              <a:spcBef>
                <a:spcPts val="500"/>
              </a:spcBef>
              <a:spcAft>
                <a:spcPts val="0"/>
              </a:spcAft>
              <a:buSzPts val="1800"/>
              <a:buNone/>
            </a:pPr>
            <a:r>
              <a:rPr lang="en-US" sz="4800">
                <a:solidFill>
                  <a:srgbClr val="2501BF"/>
                </a:solidFill>
                <a:latin typeface="Times New Roman"/>
                <a:ea typeface="Times New Roman"/>
                <a:cs typeface="Times New Roman"/>
                <a:sym typeface="Times New Roman"/>
              </a:rPr>
              <a:t>Bus cycle pipeline </a:t>
            </a:r>
            <a:endParaRPr/>
          </a:p>
          <a:p>
            <a:pPr marL="1371600" lvl="2"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a:t>
            </a:r>
            <a:r>
              <a:rPr lang="en-US" sz="3600" b="1">
                <a:solidFill>
                  <a:srgbClr val="C00000"/>
                </a:solidFill>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is “</a:t>
            </a:r>
            <a:r>
              <a:rPr lang="en-US" sz="3600" b="1">
                <a:latin typeface="Times New Roman"/>
                <a:ea typeface="Times New Roman"/>
                <a:cs typeface="Times New Roman"/>
                <a:sym typeface="Times New Roman"/>
              </a:rPr>
              <a:t>superscalar</a:t>
            </a:r>
            <a:r>
              <a:rPr lang="en-US" sz="3600">
                <a:latin typeface="Times New Roman"/>
                <a:ea typeface="Times New Roman"/>
                <a:cs typeface="Times New Roman"/>
                <a:sym typeface="Times New Roman"/>
              </a:rPr>
              <a:t> pipelined architecture.” </a:t>
            </a:r>
            <a:endParaRPr sz="3600">
              <a:latin typeface="Times New Roman"/>
              <a:ea typeface="Times New Roman"/>
              <a:cs typeface="Times New Roman"/>
              <a:sym typeface="Times New Roman"/>
            </a:endParaRPr>
          </a:p>
          <a:p>
            <a:pPr marL="1371600" lvl="2" indent="-228600" algn="l" rtl="0">
              <a:lnSpc>
                <a:spcPct val="90000"/>
              </a:lnSpc>
              <a:spcBef>
                <a:spcPts val="500"/>
              </a:spcBef>
              <a:spcAft>
                <a:spcPts val="0"/>
              </a:spcAft>
              <a:buSzPts val="1800"/>
              <a:buFont typeface="Noto Sans Symbols"/>
              <a:buNone/>
            </a:pPr>
            <a:endParaRPr sz="3600">
              <a:latin typeface="Times New Roman"/>
              <a:ea typeface="Times New Roman"/>
              <a:cs typeface="Times New Roman"/>
              <a:sym typeface="Times New Roman"/>
            </a:endParaRPr>
          </a:p>
          <a:p>
            <a:pPr marL="1371600" lvl="2" indent="-342900" algn="l" rtl="0">
              <a:lnSpc>
                <a:spcPct val="90000"/>
              </a:lnSpc>
              <a:spcBef>
                <a:spcPts val="500"/>
              </a:spcBef>
              <a:spcAft>
                <a:spcPts val="0"/>
              </a:spcAft>
              <a:buSzPts val="1800"/>
              <a:buFont typeface="Noto Sans Symbols"/>
              <a:buChar char="⮚"/>
            </a:pPr>
            <a:r>
              <a:rPr lang="en-US" sz="3600" b="1">
                <a:latin typeface="Times New Roman"/>
                <a:ea typeface="Times New Roman"/>
                <a:cs typeface="Times New Roman"/>
                <a:sym typeface="Times New Roman"/>
              </a:rPr>
              <a:t>Superscalar</a:t>
            </a:r>
            <a:r>
              <a:rPr lang="en-US" sz="3600">
                <a:latin typeface="Times New Roman"/>
                <a:ea typeface="Times New Roman"/>
                <a:cs typeface="Times New Roman"/>
                <a:sym typeface="Times New Roman"/>
              </a:rPr>
              <a:t> means that the </a:t>
            </a:r>
            <a:r>
              <a:rPr lang="en-US" sz="3600" b="1">
                <a:solidFill>
                  <a:srgbClr val="C00000"/>
                </a:solidFill>
                <a:latin typeface="Times New Roman"/>
                <a:ea typeface="Times New Roman"/>
                <a:cs typeface="Times New Roman"/>
                <a:sym typeface="Times New Roman"/>
              </a:rPr>
              <a:t>CPU can execute two </a:t>
            </a:r>
            <a:r>
              <a:rPr lang="en-US" sz="3600">
                <a:latin typeface="Times New Roman"/>
                <a:ea typeface="Times New Roman"/>
                <a:cs typeface="Times New Roman"/>
                <a:sym typeface="Times New Roman"/>
              </a:rPr>
              <a:t>(or more) instructions per </a:t>
            </a:r>
            <a:r>
              <a:rPr lang="en-US" sz="3600" b="1">
                <a:latin typeface="Times New Roman"/>
                <a:ea typeface="Times New Roman"/>
                <a:cs typeface="Times New Roman"/>
                <a:sym typeface="Times New Roman"/>
              </a:rPr>
              <a:t>cycle</a:t>
            </a:r>
            <a:r>
              <a:rPr lang="en-US"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a:p>
            <a:pPr marL="1371600" lvl="2" indent="-228600" algn="l" rtl="0">
              <a:lnSpc>
                <a:spcPct val="90000"/>
              </a:lnSpc>
              <a:spcBef>
                <a:spcPts val="500"/>
              </a:spcBef>
              <a:spcAft>
                <a:spcPts val="0"/>
              </a:spcAft>
              <a:buSzPts val="1800"/>
              <a:buFont typeface="Noto Sans Symbols"/>
              <a:buNone/>
            </a:pPr>
            <a:endParaRPr sz="3600">
              <a:latin typeface="Times New Roman"/>
              <a:ea typeface="Times New Roman"/>
              <a:cs typeface="Times New Roman"/>
              <a:sym typeface="Times New Roman"/>
            </a:endParaRPr>
          </a:p>
          <a:p>
            <a:pPr marL="1371600" lvl="2"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To be more precise: The </a:t>
            </a:r>
            <a:r>
              <a:rPr lang="en-US" sz="3600" b="1">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can generate the results of </a:t>
            </a:r>
            <a:r>
              <a:rPr lang="en-US" sz="3600" b="1">
                <a:latin typeface="Times New Roman"/>
                <a:ea typeface="Times New Roman"/>
                <a:cs typeface="Times New Roman"/>
                <a:sym typeface="Times New Roman"/>
              </a:rPr>
              <a:t>two instructions </a:t>
            </a:r>
            <a:r>
              <a:rPr lang="en-US" sz="3600">
                <a:latin typeface="Times New Roman"/>
                <a:ea typeface="Times New Roman"/>
                <a:cs typeface="Times New Roman"/>
                <a:sym typeface="Times New Roman"/>
              </a:rPr>
              <a:t>in a </a:t>
            </a:r>
            <a:r>
              <a:rPr lang="en-US" sz="3600" b="1">
                <a:solidFill>
                  <a:srgbClr val="C00000"/>
                </a:solidFill>
                <a:latin typeface="Times New Roman"/>
                <a:ea typeface="Times New Roman"/>
                <a:cs typeface="Times New Roman"/>
                <a:sym typeface="Times New Roman"/>
              </a:rPr>
              <a:t>single clock</a:t>
            </a:r>
            <a:r>
              <a:rPr lang="en-US" sz="3600">
                <a:latin typeface="Times New Roman"/>
                <a:ea typeface="Times New Roman"/>
                <a:cs typeface="Times New Roman"/>
                <a:sym typeface="Times New Roman"/>
              </a:rPr>
              <a:t> </a:t>
            </a:r>
            <a:r>
              <a:rPr lang="en-US" sz="3600" b="1">
                <a:latin typeface="Times New Roman"/>
                <a:ea typeface="Times New Roman"/>
                <a:cs typeface="Times New Roman"/>
                <a:sym typeface="Times New Roman"/>
              </a:rPr>
              <a:t>cycle.</a:t>
            </a:r>
            <a:endParaRPr/>
          </a:p>
          <a:p>
            <a:pPr marL="1371600" lvl="2" indent="-228600" algn="l" rtl="0">
              <a:lnSpc>
                <a:spcPct val="90000"/>
              </a:lnSpc>
              <a:spcBef>
                <a:spcPts val="500"/>
              </a:spcBef>
              <a:spcAft>
                <a:spcPts val="0"/>
              </a:spcAft>
              <a:buSzPts val="1800"/>
              <a:buFont typeface="Noto Sans Symbols"/>
              <a:buNone/>
            </a:pPr>
            <a:endParaRPr sz="3600" b="1">
              <a:latin typeface="Times New Roman"/>
              <a:ea typeface="Times New Roman"/>
              <a:cs typeface="Times New Roman"/>
              <a:sym typeface="Times New Roman"/>
            </a:endParaRPr>
          </a:p>
          <a:p>
            <a:pPr marL="1371600" lvl="2" indent="-342900" algn="l" rtl="0">
              <a:lnSpc>
                <a:spcPct val="90000"/>
              </a:lnSpc>
              <a:spcBef>
                <a:spcPts val="500"/>
              </a:spcBef>
              <a:spcAft>
                <a:spcPts val="0"/>
              </a:spcAft>
              <a:buSzPts val="1800"/>
              <a:buFont typeface="Noto Sans Symbols"/>
              <a:buChar char="⮚"/>
            </a:pPr>
            <a:r>
              <a:rPr lang="en-US" sz="3600">
                <a:latin typeface="Times New Roman"/>
                <a:ea typeface="Times New Roman"/>
                <a:cs typeface="Times New Roman"/>
                <a:sym typeface="Times New Roman"/>
              </a:rPr>
              <a:t>The 80486 and </a:t>
            </a:r>
            <a:r>
              <a:rPr lang="en-US" sz="3600" b="1">
                <a:latin typeface="Times New Roman"/>
                <a:ea typeface="Times New Roman"/>
                <a:cs typeface="Times New Roman"/>
                <a:sym typeface="Times New Roman"/>
              </a:rPr>
              <a:t>Pentium</a:t>
            </a:r>
            <a:r>
              <a:rPr lang="en-US" sz="3600">
                <a:latin typeface="Times New Roman"/>
                <a:ea typeface="Times New Roman"/>
                <a:cs typeface="Times New Roman"/>
                <a:sym typeface="Times New Roman"/>
              </a:rPr>
              <a:t> have </a:t>
            </a:r>
            <a:r>
              <a:rPr lang="en-US" sz="3600" b="1">
                <a:solidFill>
                  <a:srgbClr val="C00000"/>
                </a:solidFill>
                <a:latin typeface="Times New Roman"/>
                <a:ea typeface="Times New Roman"/>
                <a:cs typeface="Times New Roman"/>
                <a:sym typeface="Times New Roman"/>
              </a:rPr>
              <a:t>five-stage pipelines.</a:t>
            </a:r>
            <a:endParaRPr sz="3600" b="1">
              <a:solidFill>
                <a:srgbClr val="C00000"/>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600">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None/>
            </a:pPr>
            <a:endParaRPr sz="36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600">
              <a:latin typeface="Times New Roman"/>
              <a:ea typeface="Times New Roman"/>
              <a:cs typeface="Times New Roman"/>
              <a:sym typeface="Times New Roman"/>
            </a:endParaRPr>
          </a:p>
        </p:txBody>
      </p:sp>
      <p:sp>
        <p:nvSpPr>
          <p:cNvPr id="630" name="Google Shape;630;p1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31" name="Google Shape;631;p1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632" name="Google Shape;632;p1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pic>
        <p:nvPicPr>
          <p:cNvPr id="633" name="Google Shape;633;p174"/>
          <p:cNvPicPr preferRelativeResize="0"/>
          <p:nvPr/>
        </p:nvPicPr>
        <p:blipFill rotWithShape="1">
          <a:blip r:embed="rId3">
            <a:alphaModFix/>
          </a:blip>
          <a:srcRect/>
          <a:stretch/>
        </p:blipFill>
        <p:spPr>
          <a:xfrm>
            <a:off x="92828" y="103972"/>
            <a:ext cx="577933" cy="650741"/>
          </a:xfrm>
          <a:prstGeom prst="rect">
            <a:avLst/>
          </a:prstGeom>
          <a:noFill/>
          <a:ln>
            <a:noFill/>
          </a:ln>
        </p:spPr>
      </p:pic>
      <p:cxnSp>
        <p:nvCxnSpPr>
          <p:cNvPr id="634" name="Google Shape;634;p174"/>
          <p:cNvCxnSpPr/>
          <p:nvPr/>
        </p:nvCxnSpPr>
        <p:spPr>
          <a:xfrm rot="10800000" flipH="1">
            <a:off x="0" y="781885"/>
            <a:ext cx="12192000" cy="27709"/>
          </a:xfrm>
          <a:prstGeom prst="straightConnector1">
            <a:avLst/>
          </a:prstGeom>
          <a:noFill/>
          <a:ln w="9525" cap="flat" cmpd="sng">
            <a:solidFill>
              <a:srgbClr val="00B050"/>
            </a:solidFill>
            <a:prstDash val="solid"/>
            <a:round/>
            <a:headEnd type="none" w="sm" len="sm"/>
            <a:tailEnd type="none" w="sm" len="sm"/>
          </a:ln>
        </p:spPr>
      </p:cxnSp>
      <p:sp>
        <p:nvSpPr>
          <p:cNvPr id="635" name="Google Shape;635;p17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36" name="Google Shape;636;p17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37" name="Google Shape;637;p174"/>
          <p:cNvCxnSpPr/>
          <p:nvPr/>
        </p:nvCxnSpPr>
        <p:spPr>
          <a:xfrm>
            <a:off x="-10316" y="6358370"/>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animEffect transition="in" filter="fade">
                                      <p:cBhvr>
                                        <p:cTn id="7" dur="1000"/>
                                        <p:tgtEl>
                                          <p:spTgt spid="6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9">
                                            <p:txEl>
                                              <p:pRg st="1" end="1"/>
                                            </p:txEl>
                                          </p:spTgt>
                                        </p:tgtEl>
                                        <p:attrNameLst>
                                          <p:attrName>style.visibility</p:attrName>
                                        </p:attrNameLst>
                                      </p:cBhvr>
                                      <p:to>
                                        <p:strVal val="visible"/>
                                      </p:to>
                                    </p:set>
                                    <p:animEffect transition="in" filter="fade">
                                      <p:cBhvr>
                                        <p:cTn id="12" dur="1000"/>
                                        <p:tgtEl>
                                          <p:spTgt spid="6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9">
                                            <p:txEl>
                                              <p:pRg st="2" end="2"/>
                                            </p:txEl>
                                          </p:spTgt>
                                        </p:tgtEl>
                                        <p:attrNameLst>
                                          <p:attrName>style.visibility</p:attrName>
                                        </p:attrNameLst>
                                      </p:cBhvr>
                                      <p:to>
                                        <p:strVal val="visible"/>
                                      </p:to>
                                    </p:set>
                                    <p:animEffect transition="in" filter="fade">
                                      <p:cBhvr>
                                        <p:cTn id="17" dur="1000"/>
                                        <p:tgtEl>
                                          <p:spTgt spid="6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9">
                                            <p:txEl>
                                              <p:pRg st="3" end="3"/>
                                            </p:txEl>
                                          </p:spTgt>
                                        </p:tgtEl>
                                        <p:attrNameLst>
                                          <p:attrName>style.visibility</p:attrName>
                                        </p:attrNameLst>
                                      </p:cBhvr>
                                      <p:to>
                                        <p:strVal val="visible"/>
                                      </p:to>
                                    </p:set>
                                    <p:animEffect transition="in" filter="fade">
                                      <p:cBhvr>
                                        <p:cTn id="22" dur="1000"/>
                                        <p:tgtEl>
                                          <p:spTgt spid="6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9">
                                            <p:txEl>
                                              <p:pRg st="4" end="4"/>
                                            </p:txEl>
                                          </p:spTgt>
                                        </p:tgtEl>
                                        <p:attrNameLst>
                                          <p:attrName>style.visibility</p:attrName>
                                        </p:attrNameLst>
                                      </p:cBhvr>
                                      <p:to>
                                        <p:strVal val="visible"/>
                                      </p:to>
                                    </p:set>
                                    <p:animEffect transition="in" filter="fade">
                                      <p:cBhvr>
                                        <p:cTn id="27" dur="1000"/>
                                        <p:tgtEl>
                                          <p:spTgt spid="6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9">
                                            <p:txEl>
                                              <p:pRg st="5" end="5"/>
                                            </p:txEl>
                                          </p:spTgt>
                                        </p:tgtEl>
                                        <p:attrNameLst>
                                          <p:attrName>style.visibility</p:attrName>
                                        </p:attrNameLst>
                                      </p:cBhvr>
                                      <p:to>
                                        <p:strVal val="visible"/>
                                      </p:to>
                                    </p:set>
                                    <p:animEffect transition="in" filter="fade">
                                      <p:cBhvr>
                                        <p:cTn id="32" dur="1000"/>
                                        <p:tgtEl>
                                          <p:spTgt spid="6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9">
                                            <p:txEl>
                                              <p:pRg st="6" end="6"/>
                                            </p:txEl>
                                          </p:spTgt>
                                        </p:tgtEl>
                                        <p:attrNameLst>
                                          <p:attrName>style.visibility</p:attrName>
                                        </p:attrNameLst>
                                      </p:cBhvr>
                                      <p:to>
                                        <p:strVal val="visible"/>
                                      </p:to>
                                    </p:set>
                                    <p:animEffect transition="in" filter="fade">
                                      <p:cBhvr>
                                        <p:cTn id="37" dur="1000"/>
                                        <p:tgtEl>
                                          <p:spTgt spid="62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9">
                                            <p:txEl>
                                              <p:pRg st="7" end="7"/>
                                            </p:txEl>
                                          </p:spTgt>
                                        </p:tgtEl>
                                        <p:attrNameLst>
                                          <p:attrName>style.visibility</p:attrName>
                                        </p:attrNameLst>
                                      </p:cBhvr>
                                      <p:to>
                                        <p:strVal val="visible"/>
                                      </p:to>
                                    </p:set>
                                    <p:animEffect transition="in" filter="fade">
                                      <p:cBhvr>
                                        <p:cTn id="42" dur="1000"/>
                                        <p:tgtEl>
                                          <p:spTgt spid="62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9">
                                            <p:txEl>
                                              <p:pRg st="8" end="8"/>
                                            </p:txEl>
                                          </p:spTgt>
                                        </p:tgtEl>
                                        <p:attrNameLst>
                                          <p:attrName>style.visibility</p:attrName>
                                        </p:attrNameLst>
                                      </p:cBhvr>
                                      <p:to>
                                        <p:strVal val="visible"/>
                                      </p:to>
                                    </p:set>
                                    <p:animEffect transition="in" filter="fade">
                                      <p:cBhvr>
                                        <p:cTn id="47" dur="1000"/>
                                        <p:tgtEl>
                                          <p:spTgt spid="62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29">
                                            <p:txEl>
                                              <p:pRg st="9" end="9"/>
                                            </p:txEl>
                                          </p:spTgt>
                                        </p:tgtEl>
                                        <p:attrNameLst>
                                          <p:attrName>style.visibility</p:attrName>
                                        </p:attrNameLst>
                                      </p:cBhvr>
                                      <p:to>
                                        <p:strVal val="visible"/>
                                      </p:to>
                                    </p:set>
                                    <p:animEffect transition="in" filter="fade">
                                      <p:cBhvr>
                                        <p:cTn id="52" dur="1000"/>
                                        <p:tgtEl>
                                          <p:spTgt spid="62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29">
                                            <p:txEl>
                                              <p:pRg st="10" end="10"/>
                                            </p:txEl>
                                          </p:spTgt>
                                        </p:tgtEl>
                                        <p:attrNameLst>
                                          <p:attrName>style.visibility</p:attrName>
                                        </p:attrNameLst>
                                      </p:cBhvr>
                                      <p:to>
                                        <p:strVal val="visible"/>
                                      </p:to>
                                    </p:set>
                                    <p:animEffect transition="in" filter="fade">
                                      <p:cBhvr>
                                        <p:cTn id="57" dur="1000"/>
                                        <p:tgtEl>
                                          <p:spTgt spid="62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43" name="Google Shape;643;p175"/>
          <p:cNvSpPr txBox="1">
            <a:spLocks noGrp="1"/>
          </p:cNvSpPr>
          <p:nvPr>
            <p:ph type="ftr" idx="11"/>
          </p:nvPr>
        </p:nvSpPr>
        <p:spPr>
          <a:xfrm>
            <a:off x="2968051" y="6356350"/>
            <a:ext cx="611598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44" name="Google Shape;644;p1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pic>
        <p:nvPicPr>
          <p:cNvPr id="645" name="Google Shape;645;p175"/>
          <p:cNvPicPr preferRelativeResize="0"/>
          <p:nvPr/>
        </p:nvPicPr>
        <p:blipFill rotWithShape="1">
          <a:blip r:embed="rId3">
            <a:alphaModFix/>
          </a:blip>
          <a:srcRect/>
          <a:stretch/>
        </p:blipFill>
        <p:spPr>
          <a:xfrm>
            <a:off x="50223" y="81338"/>
            <a:ext cx="787977" cy="749936"/>
          </a:xfrm>
          <a:prstGeom prst="rect">
            <a:avLst/>
          </a:prstGeom>
          <a:noFill/>
          <a:ln>
            <a:noFill/>
          </a:ln>
        </p:spPr>
      </p:pic>
      <p:cxnSp>
        <p:nvCxnSpPr>
          <p:cNvPr id="646" name="Google Shape;646;p175"/>
          <p:cNvCxnSpPr/>
          <p:nvPr/>
        </p:nvCxnSpPr>
        <p:spPr>
          <a:xfrm rot="10800000" flipH="1">
            <a:off x="-38857" y="831274"/>
            <a:ext cx="12192000" cy="27709"/>
          </a:xfrm>
          <a:prstGeom prst="straightConnector1">
            <a:avLst/>
          </a:prstGeom>
          <a:noFill/>
          <a:ln w="9525" cap="flat" cmpd="sng">
            <a:solidFill>
              <a:srgbClr val="00B050"/>
            </a:solidFill>
            <a:prstDash val="solid"/>
            <a:round/>
            <a:headEnd type="none" w="sm" len="sm"/>
            <a:tailEnd type="none" w="sm" len="sm"/>
          </a:ln>
        </p:spPr>
      </p:cxnSp>
      <p:sp>
        <p:nvSpPr>
          <p:cNvPr id="647" name="Google Shape;647;p17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48" name="Google Shape;648;p17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49" name="Google Shape;649;p175"/>
          <p:cNvCxnSpPr/>
          <p:nvPr/>
        </p:nvCxnSpPr>
        <p:spPr>
          <a:xfrm>
            <a:off x="0" y="6356350"/>
            <a:ext cx="12192000" cy="0"/>
          </a:xfrm>
          <a:prstGeom prst="straightConnector1">
            <a:avLst/>
          </a:prstGeom>
          <a:noFill/>
          <a:ln w="15875" cap="flat" cmpd="sng">
            <a:solidFill>
              <a:srgbClr val="00B050"/>
            </a:solidFill>
            <a:prstDash val="solid"/>
            <a:round/>
            <a:headEnd type="none" w="sm" len="sm"/>
            <a:tailEnd type="none" w="sm" len="sm"/>
          </a:ln>
        </p:spPr>
      </p:cxnSp>
      <p:pic>
        <p:nvPicPr>
          <p:cNvPr id="650" name="Google Shape;650;p175"/>
          <p:cNvPicPr preferRelativeResize="0"/>
          <p:nvPr/>
        </p:nvPicPr>
        <p:blipFill rotWithShape="1">
          <a:blip r:embed="rId4">
            <a:alphaModFix/>
          </a:blip>
          <a:srcRect/>
          <a:stretch/>
        </p:blipFill>
        <p:spPr>
          <a:xfrm>
            <a:off x="2546033" y="38954"/>
            <a:ext cx="5819775" cy="723900"/>
          </a:xfrm>
          <a:prstGeom prst="rect">
            <a:avLst/>
          </a:prstGeom>
          <a:noFill/>
          <a:ln>
            <a:noFill/>
          </a:ln>
        </p:spPr>
      </p:pic>
      <p:pic>
        <p:nvPicPr>
          <p:cNvPr id="651" name="Google Shape;651;p175"/>
          <p:cNvPicPr preferRelativeResize="0"/>
          <p:nvPr/>
        </p:nvPicPr>
        <p:blipFill rotWithShape="1">
          <a:blip r:embed="rId5">
            <a:alphaModFix/>
          </a:blip>
          <a:srcRect/>
          <a:stretch/>
        </p:blipFill>
        <p:spPr>
          <a:xfrm>
            <a:off x="788193" y="1046459"/>
            <a:ext cx="10511566" cy="50669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57" name="Google Shape;657;p176"/>
          <p:cNvSpPr txBox="1">
            <a:spLocks noGrp="1"/>
          </p:cNvSpPr>
          <p:nvPr>
            <p:ph type="ftr" idx="11"/>
          </p:nvPr>
        </p:nvSpPr>
        <p:spPr>
          <a:xfrm>
            <a:off x="2968051" y="6356350"/>
            <a:ext cx="611598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dk1"/>
                </a:solidFill>
              </a:rPr>
              <a:t>Microprocessor Architecture and Internet of Things_CET3014B    Unit 2      2022-23     S4  </a:t>
            </a:r>
            <a:endParaRPr>
              <a:solidFill>
                <a:schemeClr val="dk1"/>
              </a:solidFill>
            </a:endParaRPr>
          </a:p>
        </p:txBody>
      </p:sp>
      <p:sp>
        <p:nvSpPr>
          <p:cNvPr id="658" name="Google Shape;658;p1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659" name="Google Shape;659;p176"/>
          <p:cNvPicPr preferRelativeResize="0"/>
          <p:nvPr/>
        </p:nvPicPr>
        <p:blipFill rotWithShape="1">
          <a:blip r:embed="rId3">
            <a:alphaModFix/>
          </a:blip>
          <a:srcRect/>
          <a:stretch/>
        </p:blipFill>
        <p:spPr>
          <a:xfrm>
            <a:off x="50223" y="81338"/>
            <a:ext cx="787977" cy="749936"/>
          </a:xfrm>
          <a:prstGeom prst="rect">
            <a:avLst/>
          </a:prstGeom>
          <a:noFill/>
          <a:ln>
            <a:noFill/>
          </a:ln>
        </p:spPr>
      </p:pic>
      <p:cxnSp>
        <p:nvCxnSpPr>
          <p:cNvPr id="660" name="Google Shape;660;p176"/>
          <p:cNvCxnSpPr/>
          <p:nvPr/>
        </p:nvCxnSpPr>
        <p:spPr>
          <a:xfrm rot="10800000" flipH="1">
            <a:off x="0" y="1162786"/>
            <a:ext cx="12192000" cy="27709"/>
          </a:xfrm>
          <a:prstGeom prst="straightConnector1">
            <a:avLst/>
          </a:prstGeom>
          <a:noFill/>
          <a:ln w="9525" cap="flat" cmpd="sng">
            <a:solidFill>
              <a:srgbClr val="00B050"/>
            </a:solidFill>
            <a:prstDash val="solid"/>
            <a:round/>
            <a:headEnd type="none" w="sm" len="sm"/>
            <a:tailEnd type="none" w="sm" len="sm"/>
          </a:ln>
        </p:spPr>
      </p:cxnSp>
      <p:sp>
        <p:nvSpPr>
          <p:cNvPr id="661" name="Google Shape;661;p17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62" name="Google Shape;662;p17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63" name="Google Shape;663;p176"/>
          <p:cNvCxnSpPr/>
          <p:nvPr/>
        </p:nvCxnSpPr>
        <p:spPr>
          <a:xfrm>
            <a:off x="0" y="6356350"/>
            <a:ext cx="12192000" cy="0"/>
          </a:xfrm>
          <a:prstGeom prst="straightConnector1">
            <a:avLst/>
          </a:prstGeom>
          <a:noFill/>
          <a:ln w="15875" cap="flat" cmpd="sng">
            <a:solidFill>
              <a:srgbClr val="00B050"/>
            </a:solidFill>
            <a:prstDash val="solid"/>
            <a:round/>
            <a:headEnd type="none" w="sm" len="sm"/>
            <a:tailEnd type="none" w="sm" len="sm"/>
          </a:ln>
        </p:spPr>
      </p:cxnSp>
      <p:pic>
        <p:nvPicPr>
          <p:cNvPr id="664" name="Google Shape;664;p176"/>
          <p:cNvPicPr preferRelativeResize="0"/>
          <p:nvPr/>
        </p:nvPicPr>
        <p:blipFill rotWithShape="1">
          <a:blip r:embed="rId4">
            <a:alphaModFix/>
          </a:blip>
          <a:srcRect/>
          <a:stretch/>
        </p:blipFill>
        <p:spPr>
          <a:xfrm>
            <a:off x="2585221" y="273130"/>
            <a:ext cx="5819775" cy="723900"/>
          </a:xfrm>
          <a:prstGeom prst="rect">
            <a:avLst/>
          </a:prstGeom>
          <a:noFill/>
          <a:ln>
            <a:noFill/>
          </a:ln>
        </p:spPr>
      </p:pic>
      <p:pic>
        <p:nvPicPr>
          <p:cNvPr id="665" name="Google Shape;665;p176"/>
          <p:cNvPicPr preferRelativeResize="0"/>
          <p:nvPr/>
        </p:nvPicPr>
        <p:blipFill rotWithShape="1">
          <a:blip r:embed="rId5">
            <a:alphaModFix/>
          </a:blip>
          <a:srcRect/>
          <a:stretch/>
        </p:blipFill>
        <p:spPr>
          <a:xfrm>
            <a:off x="944559" y="1356251"/>
            <a:ext cx="11073269" cy="2392789"/>
          </a:xfrm>
          <a:prstGeom prst="rect">
            <a:avLst/>
          </a:prstGeom>
          <a:noFill/>
          <a:ln>
            <a:noFill/>
          </a:ln>
        </p:spPr>
      </p:pic>
      <p:pic>
        <p:nvPicPr>
          <p:cNvPr id="666" name="Google Shape;666;p176"/>
          <p:cNvPicPr preferRelativeResize="0"/>
          <p:nvPr/>
        </p:nvPicPr>
        <p:blipFill rotWithShape="1">
          <a:blip r:embed="rId6">
            <a:alphaModFix/>
          </a:blip>
          <a:srcRect/>
          <a:stretch/>
        </p:blipFill>
        <p:spPr>
          <a:xfrm>
            <a:off x="944560" y="3797805"/>
            <a:ext cx="11073268" cy="23650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66"/>
                                        </p:tgtEl>
                                        <p:attrNameLst>
                                          <p:attrName>style.visibility</p:attrName>
                                        </p:attrNameLst>
                                      </p:cBhvr>
                                      <p:to>
                                        <p:strVal val="visible"/>
                                      </p:to>
                                    </p:set>
                                    <p:animEffect transition="in" filter="fade">
                                      <p:cBhvr>
                                        <p:cTn id="11" dur="5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672" name="Google Shape;672;p1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673" name="Google Shape;673;p1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74" name="Google Shape;674;p1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675" name="Google Shape;675;p1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676" name="Google Shape;676;p177"/>
          <p:cNvSpPr/>
          <p:nvPr/>
        </p:nvSpPr>
        <p:spPr>
          <a:xfrm>
            <a:off x="891337" y="2101754"/>
            <a:ext cx="11165680" cy="1610436"/>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rgbClr val="FFFF00"/>
                </a:solidFill>
                <a:latin typeface="Times New Roman"/>
                <a:ea typeface="Times New Roman"/>
                <a:cs typeface="Times New Roman"/>
                <a:sym typeface="Times New Roman"/>
              </a:rPr>
              <a:t>Pentium Super Scalar Architecture - Details</a:t>
            </a:r>
            <a:endParaRPr sz="5400" b="1" i="0" u="none" strike="noStrike" cap="none">
              <a:solidFill>
                <a:srgbClr val="FFFF00"/>
              </a:solidFill>
              <a:latin typeface="Times New Roman"/>
              <a:ea typeface="Times New Roman"/>
              <a:cs typeface="Times New Roman"/>
              <a:sym typeface="Times New Roman"/>
            </a:endParaRPr>
          </a:p>
        </p:txBody>
      </p:sp>
      <p:pic>
        <p:nvPicPr>
          <p:cNvPr id="677" name="Google Shape;677;p177"/>
          <p:cNvPicPr preferRelativeResize="0"/>
          <p:nvPr/>
        </p:nvPicPr>
        <p:blipFill rotWithShape="1">
          <a:blip r:embed="rId3">
            <a:alphaModFix/>
          </a:blip>
          <a:srcRect/>
          <a:stretch/>
        </p:blipFill>
        <p:spPr>
          <a:xfrm>
            <a:off x="92828" y="103972"/>
            <a:ext cx="577933" cy="650741"/>
          </a:xfrm>
          <a:prstGeom prst="rect">
            <a:avLst/>
          </a:prstGeom>
          <a:noFill/>
          <a:ln>
            <a:noFill/>
          </a:ln>
        </p:spPr>
      </p:pic>
      <p:cxnSp>
        <p:nvCxnSpPr>
          <p:cNvPr id="678" name="Google Shape;678;p177"/>
          <p:cNvCxnSpPr/>
          <p:nvPr/>
        </p:nvCxnSpPr>
        <p:spPr>
          <a:xfrm rot="10800000" flipH="1">
            <a:off x="0" y="781885"/>
            <a:ext cx="12192000" cy="27709"/>
          </a:xfrm>
          <a:prstGeom prst="straightConnector1">
            <a:avLst/>
          </a:prstGeom>
          <a:noFill/>
          <a:ln w="9525" cap="flat" cmpd="sng">
            <a:solidFill>
              <a:srgbClr val="00B050"/>
            </a:solidFill>
            <a:prstDash val="solid"/>
            <a:round/>
            <a:headEnd type="none" w="sm" len="sm"/>
            <a:tailEnd type="none" w="sm" len="sm"/>
          </a:ln>
        </p:spPr>
      </p:cxnSp>
      <p:sp>
        <p:nvSpPr>
          <p:cNvPr id="679" name="Google Shape;679;p17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80" name="Google Shape;680;p17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81" name="Google Shape;681;p177"/>
          <p:cNvCxnSpPr/>
          <p:nvPr/>
        </p:nvCxnSpPr>
        <p:spPr>
          <a:xfrm>
            <a:off x="-10316" y="6358370"/>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78"/>
          <p:cNvSpPr txBox="1">
            <a:spLocks noGrp="1"/>
          </p:cNvSpPr>
          <p:nvPr>
            <p:ph type="title"/>
          </p:nvPr>
        </p:nvSpPr>
        <p:spPr>
          <a:xfrm>
            <a:off x="1676400" y="170977"/>
            <a:ext cx="10515600" cy="6601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a:solidFill>
                  <a:srgbClr val="C00000"/>
                </a:solidFill>
                <a:latin typeface="Times New Roman"/>
                <a:ea typeface="Times New Roman"/>
                <a:cs typeface="Times New Roman"/>
                <a:sym typeface="Times New Roman"/>
              </a:rPr>
              <a:t>Pentium Architecture</a:t>
            </a:r>
            <a:endParaRPr/>
          </a:p>
        </p:txBody>
      </p:sp>
      <p:sp>
        <p:nvSpPr>
          <p:cNvPr id="687" name="Google Shape;687;p178"/>
          <p:cNvSpPr txBox="1">
            <a:spLocks noGrp="1"/>
          </p:cNvSpPr>
          <p:nvPr>
            <p:ph type="body" idx="1"/>
          </p:nvPr>
        </p:nvSpPr>
        <p:spPr>
          <a:xfrm>
            <a:off x="301210" y="820662"/>
            <a:ext cx="10071265" cy="479150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SzPts val="1800"/>
              <a:buNone/>
            </a:pPr>
            <a:r>
              <a:rPr lang="en-US">
                <a:latin typeface="Times New Roman"/>
                <a:ea typeface="Times New Roman"/>
                <a:cs typeface="Times New Roman"/>
                <a:sym typeface="Times New Roman"/>
              </a:rPr>
              <a:t>                Components of Pentium Architecture </a:t>
            </a:r>
            <a:endParaRPr/>
          </a:p>
          <a:p>
            <a:pPr marL="0" lvl="0" indent="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p:txBody>
      </p:sp>
      <p:sp>
        <p:nvSpPr>
          <p:cNvPr id="688" name="Google Shape;688;p1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689" name="Google Shape;689;p1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690" name="Google Shape;690;p1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691" name="Google Shape;691;p178"/>
          <p:cNvPicPr preferRelativeResize="0"/>
          <p:nvPr/>
        </p:nvPicPr>
        <p:blipFill rotWithShape="1">
          <a:blip r:embed="rId3">
            <a:alphaModFix/>
          </a:blip>
          <a:srcRect/>
          <a:stretch/>
        </p:blipFill>
        <p:spPr>
          <a:xfrm>
            <a:off x="16914" y="63119"/>
            <a:ext cx="830577" cy="750634"/>
          </a:xfrm>
          <a:prstGeom prst="rect">
            <a:avLst/>
          </a:prstGeom>
          <a:noFill/>
          <a:ln>
            <a:noFill/>
          </a:ln>
        </p:spPr>
      </p:pic>
      <p:pic>
        <p:nvPicPr>
          <p:cNvPr id="692" name="Google Shape;692;p178"/>
          <p:cNvPicPr preferRelativeResize="0"/>
          <p:nvPr/>
        </p:nvPicPr>
        <p:blipFill rotWithShape="1">
          <a:blip r:embed="rId4">
            <a:alphaModFix/>
          </a:blip>
          <a:srcRect/>
          <a:stretch/>
        </p:blipFill>
        <p:spPr>
          <a:xfrm>
            <a:off x="1003678" y="1334744"/>
            <a:ext cx="6420704" cy="4507524"/>
          </a:xfrm>
          <a:prstGeom prst="rect">
            <a:avLst/>
          </a:prstGeom>
          <a:noFill/>
          <a:ln>
            <a:noFill/>
          </a:ln>
        </p:spPr>
      </p:pic>
      <p:pic>
        <p:nvPicPr>
          <p:cNvPr id="693" name="Google Shape;693;p178"/>
          <p:cNvPicPr preferRelativeResize="0"/>
          <p:nvPr/>
        </p:nvPicPr>
        <p:blipFill rotWithShape="1">
          <a:blip r:embed="rId5">
            <a:alphaModFix/>
          </a:blip>
          <a:srcRect/>
          <a:stretch/>
        </p:blipFill>
        <p:spPr>
          <a:xfrm>
            <a:off x="7519916" y="1131159"/>
            <a:ext cx="4726675" cy="4711109"/>
          </a:xfrm>
          <a:prstGeom prst="rect">
            <a:avLst/>
          </a:prstGeom>
          <a:noFill/>
          <a:ln>
            <a:noFill/>
          </a:ln>
        </p:spPr>
      </p:pic>
      <p:cxnSp>
        <p:nvCxnSpPr>
          <p:cNvPr id="694" name="Google Shape;694;p178"/>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695" name="Google Shape;695;p17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96" name="Google Shape;696;p17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697" name="Google Shape;697;p17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9"/>
          <p:cNvSpPr txBox="1">
            <a:spLocks noGrp="1"/>
          </p:cNvSpPr>
          <p:nvPr>
            <p:ph type="title"/>
          </p:nvPr>
        </p:nvSpPr>
        <p:spPr>
          <a:xfrm>
            <a:off x="880265" y="661155"/>
            <a:ext cx="10515600" cy="43206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b="1">
                <a:latin typeface="Times New Roman"/>
                <a:ea typeface="Times New Roman"/>
                <a:cs typeface="Times New Roman"/>
                <a:sym typeface="Times New Roman"/>
              </a:rPr>
              <a:t>Unit wise distribution of CCA-70  Marks </a:t>
            </a:r>
            <a:br>
              <a:rPr lang="en-US" b="1">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137" name="Google Shape;137;p1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38" name="Google Shape;138;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39" name="Google Shape;139;p149"/>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40" name="Google Shape;140;p149"/>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41" name="Google Shape;141;p149"/>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2" name="Google Shape;142;p149"/>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43" name="Google Shape;143;p149"/>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44" name="Google Shape;144;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45" name="Google Shape;145;p149"/>
          <p:cNvPicPr preferRelativeResize="0"/>
          <p:nvPr/>
        </p:nvPicPr>
        <p:blipFill rotWithShape="1">
          <a:blip r:embed="rId4">
            <a:alphaModFix/>
          </a:blip>
          <a:srcRect/>
          <a:stretch/>
        </p:blipFill>
        <p:spPr>
          <a:xfrm>
            <a:off x="1346198" y="1129067"/>
            <a:ext cx="9869056" cy="4135660"/>
          </a:xfrm>
          <a:prstGeom prst="rect">
            <a:avLst/>
          </a:prstGeom>
          <a:noFill/>
          <a:ln>
            <a:noFill/>
          </a:ln>
        </p:spPr>
      </p:pic>
      <p:sp>
        <p:nvSpPr>
          <p:cNvPr id="146" name="Google Shape;146;p149"/>
          <p:cNvSpPr txBox="1"/>
          <p:nvPr/>
        </p:nvSpPr>
        <p:spPr>
          <a:xfrm>
            <a:off x="1648614" y="5694001"/>
            <a:ext cx="10515600" cy="432061"/>
          </a:xfrm>
          <a:prstGeom prst="rect">
            <a:avLst/>
          </a:prstGeom>
          <a:noFill/>
          <a:ln>
            <a:noFill/>
          </a:ln>
        </p:spPr>
        <p:txBody>
          <a:bodyPr spcFirstLastPara="1" wrap="square" lIns="91425" tIns="45700" rIns="91425" bIns="45700" anchor="ctr" anchorCtr="0">
            <a:normAutofit fontScale="67500" lnSpcReduction="20000"/>
          </a:bodyPr>
          <a:lstStyle/>
          <a:p>
            <a:pPr marL="0" marR="0" lvl="0" indent="0" algn="l" rtl="0">
              <a:lnSpc>
                <a:spcPct val="90000"/>
              </a:lnSpc>
              <a:spcBef>
                <a:spcPts val="0"/>
              </a:spcBef>
              <a:spcAft>
                <a:spcPts val="0"/>
              </a:spcAft>
              <a:buClr>
                <a:schemeClr val="dk1"/>
              </a:buClr>
              <a:buSzPct val="100000"/>
              <a:buFont typeface="Calibri"/>
              <a:buNone/>
            </a:pPr>
            <a:r>
              <a:rPr lang="en-US" sz="4400" b="1" i="0" u="none" strike="noStrike" cap="none">
                <a:solidFill>
                  <a:schemeClr val="dk1"/>
                </a:solidFill>
                <a:latin typeface="Times New Roman"/>
                <a:ea typeface="Times New Roman"/>
                <a:cs typeface="Times New Roman"/>
                <a:sym typeface="Times New Roman"/>
              </a:rPr>
              <a:t>LCA-30 Marks</a:t>
            </a:r>
            <a:endParaRPr sz="4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79"/>
          <p:cNvSpPr txBox="1">
            <a:spLocks noGrp="1"/>
          </p:cNvSpPr>
          <p:nvPr>
            <p:ph type="title"/>
          </p:nvPr>
        </p:nvSpPr>
        <p:spPr>
          <a:xfrm>
            <a:off x="8789157" y="180671"/>
            <a:ext cx="3043451" cy="114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a:solidFill>
                  <a:srgbClr val="FF0000"/>
                </a:solidFill>
                <a:latin typeface="Times New Roman"/>
                <a:ea typeface="Times New Roman"/>
                <a:cs typeface="Times New Roman"/>
                <a:sym typeface="Times New Roman"/>
              </a:rPr>
              <a:t>     </a:t>
            </a:r>
            <a:endParaRPr sz="3200">
              <a:solidFill>
                <a:srgbClr val="FF0000"/>
              </a:solidFill>
              <a:latin typeface="Times New Roman"/>
              <a:ea typeface="Times New Roman"/>
              <a:cs typeface="Times New Roman"/>
              <a:sym typeface="Times New Roman"/>
            </a:endParaRPr>
          </a:p>
        </p:txBody>
      </p:sp>
      <p:sp>
        <p:nvSpPr>
          <p:cNvPr id="704" name="Google Shape;704;p179"/>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11/15/2021</a:t>
            </a:r>
            <a:endParaRPr sz="1050" b="1">
              <a:solidFill>
                <a:schemeClr val="dk1"/>
              </a:solidFill>
              <a:latin typeface="Times New Roman"/>
              <a:ea typeface="Times New Roman"/>
              <a:cs typeface="Times New Roman"/>
              <a:sym typeface="Times New Roman"/>
            </a:endParaRPr>
          </a:p>
        </p:txBody>
      </p:sp>
      <p:sp>
        <p:nvSpPr>
          <p:cNvPr id="705" name="Google Shape;705;p1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40</a:t>
            </a:fld>
            <a:endParaRPr sz="1200">
              <a:solidFill>
                <a:schemeClr val="dk1"/>
              </a:solidFill>
              <a:latin typeface="Times New Roman"/>
              <a:ea typeface="Times New Roman"/>
              <a:cs typeface="Times New Roman"/>
              <a:sym typeface="Times New Roman"/>
            </a:endParaRPr>
          </a:p>
        </p:txBody>
      </p:sp>
      <p:pic>
        <p:nvPicPr>
          <p:cNvPr id="706" name="Google Shape;706;p179"/>
          <p:cNvPicPr preferRelativeResize="0"/>
          <p:nvPr/>
        </p:nvPicPr>
        <p:blipFill rotWithShape="1">
          <a:blip r:embed="rId3">
            <a:alphaModFix/>
          </a:blip>
          <a:srcRect/>
          <a:stretch/>
        </p:blipFill>
        <p:spPr>
          <a:xfrm>
            <a:off x="0" y="32772"/>
            <a:ext cx="871537" cy="807583"/>
          </a:xfrm>
          <a:prstGeom prst="rect">
            <a:avLst/>
          </a:prstGeom>
          <a:noFill/>
          <a:ln>
            <a:noFill/>
          </a:ln>
        </p:spPr>
      </p:pic>
      <p:sp>
        <p:nvSpPr>
          <p:cNvPr id="707" name="Google Shape;707;p1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708" name="Google Shape;708;p179"/>
          <p:cNvSpPr txBox="1"/>
          <p:nvPr/>
        </p:nvSpPr>
        <p:spPr>
          <a:xfrm>
            <a:off x="146051" y="1101631"/>
            <a:ext cx="178768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Times New Roman"/>
                <a:ea typeface="Times New Roman"/>
                <a:cs typeface="Times New Roman"/>
                <a:sym typeface="Times New Roman"/>
              </a:rPr>
              <a:t>Pentium </a:t>
            </a:r>
            <a:r>
              <a:rPr lang="en-US" sz="2000" b="1" i="0" u="none" strike="noStrike" cap="none">
                <a:solidFill>
                  <a:srgbClr val="002060"/>
                </a:solidFill>
                <a:latin typeface="Times New Roman"/>
                <a:ea typeface="Times New Roman"/>
                <a:cs typeface="Times New Roman"/>
                <a:sym typeface="Times New Roman"/>
              </a:rPr>
              <a:t>Architecture </a:t>
            </a:r>
            <a:r>
              <a:rPr lang="en-US" sz="2800" b="1" i="0" u="none" strike="noStrike" cap="none">
                <a:solidFill>
                  <a:srgbClr val="FF0000"/>
                </a:solidFill>
                <a:latin typeface="Times New Roman"/>
                <a:ea typeface="Times New Roman"/>
                <a:cs typeface="Times New Roman"/>
                <a:sym typeface="Times New Roman"/>
              </a:rPr>
              <a:t>Detailed view</a:t>
            </a:r>
            <a:endParaRPr sz="2800" b="1" i="0" u="none" strike="noStrike" cap="none">
              <a:solidFill>
                <a:srgbClr val="FF0000"/>
              </a:solidFill>
              <a:latin typeface="Times New Roman"/>
              <a:ea typeface="Times New Roman"/>
              <a:cs typeface="Times New Roman"/>
              <a:sym typeface="Times New Roman"/>
            </a:endParaRPr>
          </a:p>
        </p:txBody>
      </p:sp>
      <p:pic>
        <p:nvPicPr>
          <p:cNvPr id="709" name="Google Shape;709;p179"/>
          <p:cNvPicPr preferRelativeResize="0"/>
          <p:nvPr/>
        </p:nvPicPr>
        <p:blipFill rotWithShape="1">
          <a:blip r:embed="rId4">
            <a:alphaModFix/>
          </a:blip>
          <a:srcRect/>
          <a:stretch/>
        </p:blipFill>
        <p:spPr>
          <a:xfrm>
            <a:off x="1933732" y="287338"/>
            <a:ext cx="9898876" cy="5976937"/>
          </a:xfrm>
          <a:prstGeom prst="rect">
            <a:avLst/>
          </a:prstGeom>
          <a:noFill/>
          <a:ln>
            <a:noFill/>
          </a:ln>
        </p:spPr>
      </p:pic>
      <p:sp>
        <p:nvSpPr>
          <p:cNvPr id="710" name="Google Shape;710;p17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11" name="Google Shape;711;p179"/>
          <p:cNvCxnSpPr/>
          <p:nvPr/>
        </p:nvCxnSpPr>
        <p:spPr>
          <a:xfrm flipH="1">
            <a:off x="798787" y="3176"/>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12" name="Google Shape;712;p17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13" name="Google Shape;713;p179"/>
          <p:cNvSpPr txBox="1">
            <a:spLocks noGrp="1"/>
          </p:cNvSpPr>
          <p:nvPr>
            <p:ph type="ftr" idx="11"/>
          </p:nvPr>
        </p:nvSpPr>
        <p:spPr>
          <a:xfrm>
            <a:off x="2660073" y="6356350"/>
            <a:ext cx="67056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80"/>
          <p:cNvSpPr txBox="1">
            <a:spLocks noGrp="1"/>
          </p:cNvSpPr>
          <p:nvPr>
            <p:ph type="title"/>
          </p:nvPr>
        </p:nvSpPr>
        <p:spPr>
          <a:xfrm>
            <a:off x="374261" y="167145"/>
            <a:ext cx="11579870" cy="66011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4000">
                <a:solidFill>
                  <a:srgbClr val="2501BF"/>
                </a:solidFill>
                <a:latin typeface="Times New Roman"/>
                <a:ea typeface="Times New Roman"/>
                <a:cs typeface="Times New Roman"/>
                <a:sym typeface="Times New Roman"/>
              </a:rPr>
              <a:t>On Chip Caches</a:t>
            </a:r>
            <a:endParaRPr sz="4000">
              <a:solidFill>
                <a:srgbClr val="2501BF"/>
              </a:solidFill>
              <a:latin typeface="Times New Roman"/>
              <a:ea typeface="Times New Roman"/>
              <a:cs typeface="Times New Roman"/>
              <a:sym typeface="Times New Roman"/>
            </a:endParaRPr>
          </a:p>
        </p:txBody>
      </p:sp>
      <p:sp>
        <p:nvSpPr>
          <p:cNvPr id="719" name="Google Shape;719;p180"/>
          <p:cNvSpPr txBox="1">
            <a:spLocks noGrp="1"/>
          </p:cNvSpPr>
          <p:nvPr>
            <p:ph type="body" idx="1"/>
          </p:nvPr>
        </p:nvSpPr>
        <p:spPr>
          <a:xfrm>
            <a:off x="833523" y="914568"/>
            <a:ext cx="6364111" cy="5441782"/>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On Chip </a:t>
            </a:r>
            <a:r>
              <a:rPr lang="en-US" sz="2000">
                <a:solidFill>
                  <a:srgbClr val="FF0000"/>
                </a:solidFill>
                <a:latin typeface="Times New Roman"/>
                <a:ea typeface="Times New Roman"/>
                <a:cs typeface="Times New Roman"/>
                <a:sym typeface="Times New Roman"/>
              </a:rPr>
              <a:t>two integrated cache </a:t>
            </a:r>
            <a:r>
              <a:rPr lang="en-US" sz="2000">
                <a:latin typeface="Times New Roman"/>
                <a:ea typeface="Times New Roman"/>
                <a:cs typeface="Times New Roman"/>
                <a:sym typeface="Times New Roman"/>
              </a:rPr>
              <a:t>– </a:t>
            </a:r>
            <a:r>
              <a:rPr lang="en-US" sz="2000" b="1">
                <a:solidFill>
                  <a:srgbClr val="C00000"/>
                </a:solidFill>
                <a:latin typeface="Times New Roman"/>
                <a:ea typeface="Times New Roman"/>
                <a:cs typeface="Times New Roman"/>
                <a:sym typeface="Times New Roman"/>
              </a:rPr>
              <a:t>8Kbyte Data </a:t>
            </a:r>
            <a:r>
              <a:rPr lang="en-US" sz="2000">
                <a:latin typeface="Times New Roman"/>
                <a:ea typeface="Times New Roman"/>
                <a:cs typeface="Times New Roman"/>
                <a:sym typeface="Times New Roman"/>
              </a:rPr>
              <a:t>and </a:t>
            </a:r>
            <a:r>
              <a:rPr lang="en-US" sz="2000" b="1">
                <a:solidFill>
                  <a:srgbClr val="002060"/>
                </a:solidFill>
                <a:latin typeface="Times New Roman"/>
                <a:ea typeface="Times New Roman"/>
                <a:cs typeface="Times New Roman"/>
                <a:sym typeface="Times New Roman"/>
              </a:rPr>
              <a:t>8 Kbyte Code Cache</a:t>
            </a:r>
            <a:endParaRPr/>
          </a:p>
          <a:p>
            <a:pPr marL="457200" lvl="0" indent="-342900" algn="just" rtl="0">
              <a:lnSpc>
                <a:spcPct val="90000"/>
              </a:lnSpc>
              <a:spcBef>
                <a:spcPts val="1000"/>
              </a:spcBef>
              <a:spcAft>
                <a:spcPts val="0"/>
              </a:spcAft>
              <a:buSzPts val="1800"/>
              <a:buChar char="•"/>
            </a:pPr>
            <a:r>
              <a:rPr lang="en-US" sz="2000" b="1">
                <a:solidFill>
                  <a:srgbClr val="C00000"/>
                </a:solidFill>
                <a:latin typeface="Times New Roman"/>
                <a:ea typeface="Times New Roman"/>
                <a:cs typeface="Times New Roman"/>
                <a:sym typeface="Times New Roman"/>
              </a:rPr>
              <a:t>Data Cache </a:t>
            </a:r>
            <a:r>
              <a:rPr lang="en-US" sz="2000">
                <a:latin typeface="Times New Roman"/>
                <a:ea typeface="Times New Roman"/>
                <a:cs typeface="Times New Roman"/>
                <a:sym typeface="Times New Roman"/>
              </a:rPr>
              <a:t>Supports </a:t>
            </a:r>
            <a:r>
              <a:rPr lang="en-US" sz="2000" b="1">
                <a:solidFill>
                  <a:srgbClr val="FF0000"/>
                </a:solidFill>
                <a:latin typeface="Times New Roman"/>
                <a:ea typeface="Times New Roman"/>
                <a:cs typeface="Times New Roman"/>
                <a:sym typeface="Times New Roman"/>
              </a:rPr>
              <a:t>MESI</a:t>
            </a:r>
            <a:r>
              <a:rPr lang="en-US" sz="2000">
                <a:latin typeface="Times New Roman"/>
                <a:ea typeface="Times New Roman"/>
                <a:cs typeface="Times New Roman"/>
                <a:sym typeface="Times New Roman"/>
              </a:rPr>
              <a:t> (</a:t>
            </a:r>
            <a:r>
              <a:rPr lang="en-US" sz="2000">
                <a:solidFill>
                  <a:srgbClr val="00B050"/>
                </a:solidFill>
                <a:latin typeface="Times New Roman"/>
                <a:ea typeface="Times New Roman"/>
                <a:cs typeface="Times New Roman"/>
                <a:sym typeface="Times New Roman"/>
              </a:rPr>
              <a:t>Modify/Exclusive/Shared/Invalid</a:t>
            </a:r>
            <a:r>
              <a:rPr lang="en-US" sz="2000">
                <a:latin typeface="Times New Roman"/>
                <a:ea typeface="Times New Roman"/>
                <a:cs typeface="Times New Roman"/>
                <a:sym typeface="Times New Roman"/>
              </a:rPr>
              <a:t>) write back cache consistency Protocol.</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Data cache is configurable as </a:t>
            </a:r>
            <a:r>
              <a:rPr lang="en-US" sz="2000" b="1">
                <a:solidFill>
                  <a:srgbClr val="C00000"/>
                </a:solidFill>
                <a:latin typeface="Times New Roman"/>
                <a:ea typeface="Times New Roman"/>
                <a:cs typeface="Times New Roman"/>
                <a:sym typeface="Times New Roman"/>
              </a:rPr>
              <a:t>Write Through </a:t>
            </a:r>
            <a:r>
              <a:rPr lang="en-US" sz="2000">
                <a:latin typeface="Times New Roman"/>
                <a:ea typeface="Times New Roman"/>
                <a:cs typeface="Times New Roman"/>
                <a:sym typeface="Times New Roman"/>
              </a:rPr>
              <a:t>or </a:t>
            </a:r>
            <a:r>
              <a:rPr lang="en-US" sz="2000" b="1">
                <a:solidFill>
                  <a:srgbClr val="FF0000"/>
                </a:solidFill>
                <a:latin typeface="Times New Roman"/>
                <a:ea typeface="Times New Roman"/>
                <a:cs typeface="Times New Roman"/>
                <a:sym typeface="Times New Roman"/>
              </a:rPr>
              <a:t>Write Back </a:t>
            </a:r>
            <a:r>
              <a:rPr lang="en-US" sz="2000">
                <a:latin typeface="Times New Roman"/>
                <a:ea typeface="Times New Roman"/>
                <a:cs typeface="Times New Roman"/>
                <a:sym typeface="Times New Roman"/>
              </a:rPr>
              <a:t>on a line-by-line basis.</a:t>
            </a:r>
            <a:endParaRPr/>
          </a:p>
          <a:p>
            <a:pPr marL="457200" lvl="0" indent="-342900" algn="just" rtl="0">
              <a:lnSpc>
                <a:spcPct val="90000"/>
              </a:lnSpc>
              <a:spcBef>
                <a:spcPts val="1000"/>
              </a:spcBef>
              <a:spcAft>
                <a:spcPts val="0"/>
              </a:spcAft>
              <a:buSzPts val="1800"/>
              <a:buChar char="•"/>
            </a:pPr>
            <a:r>
              <a:rPr lang="en-US" sz="2000" b="1">
                <a:solidFill>
                  <a:srgbClr val="002060"/>
                </a:solidFill>
                <a:latin typeface="Times New Roman"/>
                <a:ea typeface="Times New Roman"/>
                <a:cs typeface="Times New Roman"/>
                <a:sym typeface="Times New Roman"/>
              </a:rPr>
              <a:t>Code cache</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is </a:t>
            </a:r>
            <a:r>
              <a:rPr lang="en-US" sz="2000" b="1">
                <a:solidFill>
                  <a:srgbClr val="FF0000"/>
                </a:solidFill>
                <a:latin typeface="Times New Roman"/>
                <a:ea typeface="Times New Roman"/>
                <a:cs typeface="Times New Roman"/>
                <a:sym typeface="Times New Roman"/>
              </a:rPr>
              <a:t>write protected</a:t>
            </a:r>
            <a:r>
              <a:rPr lang="en-US" sz="2000">
                <a:latin typeface="Times New Roman"/>
                <a:ea typeface="Times New Roman"/>
                <a:cs typeface="Times New Roman"/>
                <a:sym typeface="Times New Roman"/>
              </a:rPr>
              <a:t>, supports </a:t>
            </a:r>
            <a:r>
              <a:rPr lang="en-US" sz="2000">
                <a:solidFill>
                  <a:srgbClr val="002060"/>
                </a:solidFill>
                <a:latin typeface="Times New Roman"/>
                <a:ea typeface="Times New Roman"/>
                <a:cs typeface="Times New Roman"/>
                <a:sym typeface="Times New Roman"/>
              </a:rPr>
              <a:t>Shared</a:t>
            </a:r>
            <a:r>
              <a:rPr lang="en-US" sz="2000">
                <a:solidFill>
                  <a:srgbClr val="FF0000"/>
                </a:solidFill>
                <a:latin typeface="Times New Roman"/>
                <a:ea typeface="Times New Roman"/>
                <a:cs typeface="Times New Roman"/>
                <a:sym typeface="Times New Roman"/>
              </a:rPr>
              <a:t> and </a:t>
            </a:r>
            <a:r>
              <a:rPr lang="en-US" sz="2000">
                <a:solidFill>
                  <a:srgbClr val="002060"/>
                </a:solidFill>
                <a:latin typeface="Times New Roman"/>
                <a:ea typeface="Times New Roman"/>
                <a:cs typeface="Times New Roman"/>
                <a:sym typeface="Times New Roman"/>
              </a:rPr>
              <a:t>Invalid</a:t>
            </a:r>
            <a:r>
              <a:rPr lang="en-US" sz="2000">
                <a:solidFill>
                  <a:srgbClr val="FF0000"/>
                </a:solidFill>
                <a:latin typeface="Times New Roman"/>
                <a:ea typeface="Times New Roman"/>
                <a:cs typeface="Times New Roman"/>
                <a:sym typeface="Times New Roman"/>
              </a:rPr>
              <a:t> stages </a:t>
            </a:r>
            <a:r>
              <a:rPr lang="en-US" sz="2000">
                <a:latin typeface="Times New Roman"/>
                <a:ea typeface="Times New Roman"/>
                <a:cs typeface="Times New Roman"/>
                <a:sym typeface="Times New Roman"/>
              </a:rPr>
              <a:t>of MESI Protocol</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Cache is organized as a </a:t>
            </a:r>
            <a:r>
              <a:rPr lang="en-US" sz="2000" b="1">
                <a:solidFill>
                  <a:srgbClr val="FF0000"/>
                </a:solidFill>
                <a:latin typeface="Times New Roman"/>
                <a:ea typeface="Times New Roman"/>
                <a:cs typeface="Times New Roman"/>
                <a:sym typeface="Times New Roman"/>
              </a:rPr>
              <a:t>2-way set associative </a:t>
            </a:r>
            <a:r>
              <a:rPr lang="en-US" sz="2000">
                <a:latin typeface="Times New Roman"/>
                <a:ea typeface="Times New Roman"/>
                <a:cs typeface="Times New Roman"/>
                <a:sym typeface="Times New Roman"/>
              </a:rPr>
              <a:t>cache. </a:t>
            </a:r>
            <a:endParaRPr sz="20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2000" b="1">
                <a:solidFill>
                  <a:srgbClr val="002060"/>
                </a:solidFill>
                <a:latin typeface="Times New Roman"/>
                <a:ea typeface="Times New Roman"/>
                <a:cs typeface="Times New Roman"/>
                <a:sym typeface="Times New Roman"/>
              </a:rPr>
              <a:t>Replacement</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in both the data and code caches is handled by the </a:t>
            </a:r>
            <a:r>
              <a:rPr lang="en-US" sz="2000" b="1">
                <a:solidFill>
                  <a:srgbClr val="FF0000"/>
                </a:solidFill>
                <a:latin typeface="Times New Roman"/>
                <a:ea typeface="Times New Roman"/>
                <a:cs typeface="Times New Roman"/>
                <a:sym typeface="Times New Roman"/>
              </a:rPr>
              <a:t>LRU  </a:t>
            </a:r>
            <a:r>
              <a:rPr lang="en-US" sz="2000" b="1">
                <a:latin typeface="Times New Roman"/>
                <a:ea typeface="Times New Roman"/>
                <a:cs typeface="Times New Roman"/>
                <a:sym typeface="Times New Roman"/>
              </a:rPr>
              <a:t>   </a:t>
            </a:r>
            <a:endParaRPr/>
          </a:p>
          <a:p>
            <a:pPr marL="0" lvl="0" indent="0" algn="just" rtl="0">
              <a:lnSpc>
                <a:spcPct val="90000"/>
              </a:lnSpc>
              <a:spcBef>
                <a:spcPts val="1000"/>
              </a:spcBef>
              <a:spcAft>
                <a:spcPts val="0"/>
              </a:spcAft>
              <a:buSzPts val="1800"/>
              <a:buNone/>
            </a:pPr>
            <a:r>
              <a:rPr lang="en-US" sz="2000">
                <a:latin typeface="Times New Roman"/>
                <a:ea typeface="Times New Roman"/>
                <a:cs typeface="Times New Roman"/>
                <a:sym typeface="Times New Roman"/>
              </a:rPr>
              <a:t>    ( Least Recently used)  mechanism.</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The </a:t>
            </a:r>
            <a:r>
              <a:rPr lang="en-US" sz="2000" b="1">
                <a:solidFill>
                  <a:srgbClr val="002060"/>
                </a:solidFill>
                <a:latin typeface="Times New Roman"/>
                <a:ea typeface="Times New Roman"/>
                <a:cs typeface="Times New Roman"/>
                <a:sym typeface="Times New Roman"/>
              </a:rPr>
              <a:t>data cache </a:t>
            </a:r>
            <a:r>
              <a:rPr lang="en-US" sz="2000">
                <a:latin typeface="Times New Roman"/>
                <a:ea typeface="Times New Roman"/>
                <a:cs typeface="Times New Roman"/>
                <a:sym typeface="Times New Roman"/>
              </a:rPr>
              <a:t>can be </a:t>
            </a:r>
            <a:r>
              <a:rPr lang="en-US" sz="2000" b="1">
                <a:solidFill>
                  <a:srgbClr val="C00000"/>
                </a:solidFill>
                <a:latin typeface="Times New Roman"/>
                <a:ea typeface="Times New Roman"/>
                <a:cs typeface="Times New Roman"/>
                <a:sym typeface="Times New Roman"/>
              </a:rPr>
              <a:t>accessed simultaneously</a:t>
            </a:r>
            <a:r>
              <a:rPr lang="en-US" sz="2000">
                <a:solidFill>
                  <a:srgbClr val="FF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from </a:t>
            </a:r>
            <a:r>
              <a:rPr lang="en-US" sz="2000">
                <a:solidFill>
                  <a:srgbClr val="FF0000"/>
                </a:solidFill>
                <a:latin typeface="Times New Roman"/>
                <a:ea typeface="Times New Roman"/>
                <a:cs typeface="Times New Roman"/>
                <a:sym typeface="Times New Roman"/>
              </a:rPr>
              <a:t>both pipes</a:t>
            </a:r>
            <a:r>
              <a:rPr lang="en-US" sz="2000">
                <a:latin typeface="Times New Roman"/>
                <a:ea typeface="Times New Roman"/>
                <a:cs typeface="Times New Roman"/>
                <a:sym typeface="Times New Roman"/>
              </a:rPr>
              <a:t>, as long as the </a:t>
            </a:r>
            <a:r>
              <a:rPr lang="en-US" sz="2000" b="1">
                <a:solidFill>
                  <a:srgbClr val="385623"/>
                </a:solidFill>
                <a:latin typeface="Times New Roman"/>
                <a:ea typeface="Times New Roman"/>
                <a:cs typeface="Times New Roman"/>
                <a:sym typeface="Times New Roman"/>
              </a:rPr>
              <a:t>references are to different cache banks.</a:t>
            </a:r>
            <a:endParaRPr sz="2000" b="1">
              <a:solidFill>
                <a:srgbClr val="385623"/>
              </a:solidFill>
              <a:latin typeface="Times New Roman"/>
              <a:ea typeface="Times New Roman"/>
              <a:cs typeface="Times New Roman"/>
              <a:sym typeface="Times New Roman"/>
            </a:endParaRPr>
          </a:p>
          <a:p>
            <a:pPr marL="0" lvl="0" indent="0" algn="just" rtl="0">
              <a:lnSpc>
                <a:spcPct val="90000"/>
              </a:lnSpc>
              <a:spcBef>
                <a:spcPts val="1000"/>
              </a:spcBef>
              <a:spcAft>
                <a:spcPts val="0"/>
              </a:spcAft>
              <a:buSzPts val="1800"/>
              <a:buNone/>
            </a:pPr>
            <a:endParaRPr sz="1800">
              <a:latin typeface="Times New Roman"/>
              <a:ea typeface="Times New Roman"/>
              <a:cs typeface="Times New Roman"/>
              <a:sym typeface="Times New Roman"/>
            </a:endParaRPr>
          </a:p>
          <a:p>
            <a:pPr marL="457200" lvl="0" indent="-228600" algn="just" rtl="0">
              <a:lnSpc>
                <a:spcPct val="90000"/>
              </a:lnSpc>
              <a:spcBef>
                <a:spcPts val="1000"/>
              </a:spcBef>
              <a:spcAft>
                <a:spcPts val="0"/>
              </a:spcAft>
              <a:buSzPts val="1800"/>
              <a:buNone/>
            </a:pPr>
            <a:endParaRPr sz="1800">
              <a:latin typeface="Times New Roman"/>
              <a:ea typeface="Times New Roman"/>
              <a:cs typeface="Times New Roman"/>
              <a:sym typeface="Times New Roman"/>
            </a:endParaRPr>
          </a:p>
        </p:txBody>
      </p:sp>
      <p:sp>
        <p:nvSpPr>
          <p:cNvPr id="720" name="Google Shape;720;p1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721" name="Google Shape;721;p180"/>
          <p:cNvSpPr txBox="1">
            <a:spLocks noGrp="1"/>
          </p:cNvSpPr>
          <p:nvPr>
            <p:ph type="ftr" idx="11"/>
          </p:nvPr>
        </p:nvSpPr>
        <p:spPr>
          <a:xfrm>
            <a:off x="2867891" y="6356350"/>
            <a:ext cx="648392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722" name="Google Shape;722;p1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723" name="Google Shape;723;p180"/>
          <p:cNvPicPr preferRelativeResize="0"/>
          <p:nvPr/>
        </p:nvPicPr>
        <p:blipFill rotWithShape="1">
          <a:blip r:embed="rId3">
            <a:alphaModFix/>
          </a:blip>
          <a:srcRect/>
          <a:stretch/>
        </p:blipFill>
        <p:spPr>
          <a:xfrm>
            <a:off x="64294" y="92170"/>
            <a:ext cx="690178" cy="735086"/>
          </a:xfrm>
          <a:prstGeom prst="rect">
            <a:avLst/>
          </a:prstGeom>
          <a:noFill/>
          <a:ln>
            <a:noFill/>
          </a:ln>
        </p:spPr>
      </p:pic>
      <p:cxnSp>
        <p:nvCxnSpPr>
          <p:cNvPr id="724" name="Google Shape;724;p180"/>
          <p:cNvCxnSpPr/>
          <p:nvPr/>
        </p:nvCxnSpPr>
        <p:spPr>
          <a:xfrm rot="10800000" flipH="1">
            <a:off x="-10316" y="886859"/>
            <a:ext cx="12192000" cy="27709"/>
          </a:xfrm>
          <a:prstGeom prst="straightConnector1">
            <a:avLst/>
          </a:prstGeom>
          <a:noFill/>
          <a:ln w="9525" cap="flat" cmpd="sng">
            <a:solidFill>
              <a:srgbClr val="00B050"/>
            </a:solidFill>
            <a:prstDash val="solid"/>
            <a:round/>
            <a:headEnd type="none" w="sm" len="sm"/>
            <a:tailEnd type="none" w="sm" len="sm"/>
          </a:ln>
        </p:spPr>
      </p:cxnSp>
      <p:sp>
        <p:nvSpPr>
          <p:cNvPr id="725" name="Google Shape;725;p18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26" name="Google Shape;726;p180"/>
          <p:cNvCxnSpPr/>
          <p:nvPr/>
        </p:nvCxnSpPr>
        <p:spPr>
          <a:xfrm flipH="1">
            <a:off x="789192" y="-100012"/>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27" name="Google Shape;727;p18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728" name="Google Shape;728;p180"/>
          <p:cNvPicPr preferRelativeResize="0"/>
          <p:nvPr/>
        </p:nvPicPr>
        <p:blipFill rotWithShape="1">
          <a:blip r:embed="rId4">
            <a:alphaModFix/>
          </a:blip>
          <a:srcRect/>
          <a:stretch/>
        </p:blipFill>
        <p:spPr>
          <a:xfrm>
            <a:off x="7227676" y="1067617"/>
            <a:ext cx="4954007" cy="51045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81"/>
          <p:cNvSpPr txBox="1">
            <a:spLocks noGrp="1"/>
          </p:cNvSpPr>
          <p:nvPr>
            <p:ph type="body" idx="1"/>
          </p:nvPr>
        </p:nvSpPr>
        <p:spPr>
          <a:xfrm>
            <a:off x="1282534" y="1385455"/>
            <a:ext cx="10071265" cy="479150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p:txBody>
      </p:sp>
      <p:sp>
        <p:nvSpPr>
          <p:cNvPr id="734" name="Google Shape;734;p1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735" name="Google Shape;735;p1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736" name="Google Shape;736;p181"/>
          <p:cNvPicPr preferRelativeResize="0"/>
          <p:nvPr/>
        </p:nvPicPr>
        <p:blipFill rotWithShape="1">
          <a:blip r:embed="rId3">
            <a:alphaModFix/>
          </a:blip>
          <a:srcRect/>
          <a:stretch/>
        </p:blipFill>
        <p:spPr>
          <a:xfrm>
            <a:off x="0" y="121533"/>
            <a:ext cx="838201" cy="762144"/>
          </a:xfrm>
          <a:prstGeom prst="rect">
            <a:avLst/>
          </a:prstGeom>
          <a:noFill/>
          <a:ln>
            <a:noFill/>
          </a:ln>
        </p:spPr>
      </p:pic>
      <p:sp>
        <p:nvSpPr>
          <p:cNvPr id="737" name="Google Shape;737;p181"/>
          <p:cNvSpPr/>
          <p:nvPr/>
        </p:nvSpPr>
        <p:spPr>
          <a:xfrm>
            <a:off x="2320612" y="92923"/>
            <a:ext cx="903318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i="0" u="none" strike="noStrike" cap="none">
                <a:solidFill>
                  <a:srgbClr val="FF0000"/>
                </a:solidFill>
                <a:latin typeface="Times New Roman"/>
                <a:ea typeface="Times New Roman"/>
                <a:cs typeface="Times New Roman"/>
                <a:sym typeface="Times New Roman"/>
              </a:rPr>
              <a:t>On Chip Caches</a:t>
            </a:r>
            <a:endParaRPr sz="4800" b="1" i="0" u="none" strike="noStrike" cap="none">
              <a:solidFill>
                <a:srgbClr val="000000"/>
              </a:solidFill>
              <a:latin typeface="Times New Roman"/>
              <a:ea typeface="Times New Roman"/>
              <a:cs typeface="Times New Roman"/>
              <a:sym typeface="Times New Roman"/>
            </a:endParaRPr>
          </a:p>
        </p:txBody>
      </p:sp>
      <p:sp>
        <p:nvSpPr>
          <p:cNvPr id="738" name="Google Shape;738;p181"/>
          <p:cNvSpPr/>
          <p:nvPr/>
        </p:nvSpPr>
        <p:spPr>
          <a:xfrm>
            <a:off x="838199" y="883677"/>
            <a:ext cx="11187545" cy="200054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3000"/>
              <a:buFont typeface="Arial"/>
              <a:buChar char="•"/>
            </a:pPr>
            <a:r>
              <a:rPr lang="en-US" sz="3000" b="1" i="0" u="none" strike="noStrike" cap="none">
                <a:solidFill>
                  <a:srgbClr val="00B050"/>
                </a:solidFill>
                <a:latin typeface="Times New Roman"/>
                <a:ea typeface="Times New Roman"/>
                <a:cs typeface="Times New Roman"/>
                <a:sym typeface="Times New Roman"/>
              </a:rPr>
              <a:t>Data cache </a:t>
            </a:r>
            <a:r>
              <a:rPr lang="en-US" sz="3000" b="1" i="0" u="none" strike="noStrike" cap="none">
                <a:solidFill>
                  <a:srgbClr val="0070C0"/>
                </a:solidFill>
                <a:latin typeface="Times New Roman"/>
                <a:ea typeface="Times New Roman"/>
                <a:cs typeface="Times New Roman"/>
                <a:sym typeface="Times New Roman"/>
              </a:rPr>
              <a:t>supports the MESI (</a:t>
            </a:r>
            <a:r>
              <a:rPr lang="en-US" sz="3000" b="0" i="0" u="none" strike="noStrike" cap="none">
                <a:solidFill>
                  <a:srgbClr val="000000"/>
                </a:solidFill>
                <a:latin typeface="Times New Roman"/>
                <a:ea typeface="Times New Roman"/>
                <a:cs typeface="Times New Roman"/>
                <a:sym typeface="Times New Roman"/>
              </a:rPr>
              <a:t>(</a:t>
            </a:r>
            <a:r>
              <a:rPr lang="en-US" sz="3000" b="0" i="0" u="none" strike="noStrike" cap="none">
                <a:solidFill>
                  <a:srgbClr val="00B050"/>
                </a:solidFill>
                <a:latin typeface="Times New Roman"/>
                <a:ea typeface="Times New Roman"/>
                <a:cs typeface="Times New Roman"/>
                <a:sym typeface="Times New Roman"/>
              </a:rPr>
              <a:t>Modify/Exclusive/Shared/Invalid</a:t>
            </a:r>
            <a:r>
              <a:rPr lang="en-US" sz="3000" b="0" i="0" u="none" strike="noStrike" cap="none">
                <a:solidFill>
                  <a:srgbClr val="000000"/>
                </a:solidFill>
                <a:latin typeface="Times New Roman"/>
                <a:ea typeface="Times New Roman"/>
                <a:cs typeface="Times New Roman"/>
                <a:sym typeface="Times New Roman"/>
              </a:rPr>
              <a:t>)</a:t>
            </a:r>
            <a:r>
              <a:rPr lang="en-US" sz="3000" b="1" i="0" u="none" strike="noStrike" cap="none">
                <a:solidFill>
                  <a:srgbClr val="0070C0"/>
                </a:solidFill>
                <a:latin typeface="Times New Roman"/>
                <a:ea typeface="Times New Roman"/>
                <a:cs typeface="Times New Roman"/>
                <a:sym typeface="Times New Roman"/>
              </a:rPr>
              <a:t> write back cache consistency protocol which requires </a:t>
            </a:r>
            <a:r>
              <a:rPr lang="en-US" sz="3000" b="1" i="0" u="none" strike="noStrike" cap="none">
                <a:solidFill>
                  <a:srgbClr val="00B050"/>
                </a:solidFill>
                <a:latin typeface="Times New Roman"/>
                <a:ea typeface="Times New Roman"/>
                <a:cs typeface="Times New Roman"/>
                <a:sym typeface="Times New Roman"/>
              </a:rPr>
              <a:t>2 </a:t>
            </a:r>
            <a:r>
              <a:rPr lang="en-US" sz="3000" b="1" i="0" u="none" strike="noStrike" cap="none">
                <a:solidFill>
                  <a:srgbClr val="002060"/>
                </a:solidFill>
                <a:latin typeface="Times New Roman"/>
                <a:ea typeface="Times New Roman"/>
                <a:cs typeface="Times New Roman"/>
                <a:sym typeface="Times New Roman"/>
              </a:rPr>
              <a:t>state</a:t>
            </a:r>
            <a:r>
              <a:rPr lang="en-US" sz="3000" b="1" i="0" u="none" strike="noStrike" cap="none">
                <a:solidFill>
                  <a:srgbClr val="00B050"/>
                </a:solidFill>
                <a:latin typeface="Times New Roman"/>
                <a:ea typeface="Times New Roman"/>
                <a:cs typeface="Times New Roman"/>
                <a:sym typeface="Times New Roman"/>
              </a:rPr>
              <a:t> bits.</a:t>
            </a:r>
            <a:endParaRPr/>
          </a:p>
          <a:p>
            <a:pPr marL="285750" marR="0" lvl="0" indent="-285750" algn="just" rtl="0">
              <a:lnSpc>
                <a:spcPct val="100000"/>
              </a:lnSpc>
              <a:spcBef>
                <a:spcPts val="0"/>
              </a:spcBef>
              <a:spcAft>
                <a:spcPts val="0"/>
              </a:spcAft>
              <a:buClr>
                <a:srgbClr val="000000"/>
              </a:buClr>
              <a:buSzPts val="3000"/>
              <a:buFont typeface="Arial"/>
              <a:buChar char="•"/>
            </a:pPr>
            <a:r>
              <a:rPr lang="en-US" sz="3000" b="1" i="0" u="none" strike="noStrike" cap="none">
                <a:solidFill>
                  <a:srgbClr val="0070C0"/>
                </a:solidFill>
                <a:latin typeface="Times New Roman"/>
                <a:ea typeface="Times New Roman"/>
                <a:cs typeface="Times New Roman"/>
                <a:sym typeface="Times New Roman"/>
              </a:rPr>
              <a:t>The </a:t>
            </a:r>
            <a:r>
              <a:rPr lang="en-US" sz="3000" b="1" i="0" u="none" strike="noStrike" cap="none">
                <a:solidFill>
                  <a:srgbClr val="C00000"/>
                </a:solidFill>
                <a:latin typeface="Times New Roman"/>
                <a:ea typeface="Times New Roman"/>
                <a:cs typeface="Times New Roman"/>
                <a:sym typeface="Times New Roman"/>
              </a:rPr>
              <a:t>code cache </a:t>
            </a:r>
            <a:r>
              <a:rPr lang="en-US" sz="3000" b="1" i="0" u="none" strike="noStrike" cap="none">
                <a:solidFill>
                  <a:srgbClr val="0070C0"/>
                </a:solidFill>
                <a:latin typeface="Times New Roman"/>
                <a:ea typeface="Times New Roman"/>
                <a:cs typeface="Times New Roman"/>
                <a:sym typeface="Times New Roman"/>
              </a:rPr>
              <a:t>supports the </a:t>
            </a:r>
            <a:r>
              <a:rPr lang="en-US" sz="3000" b="1" i="0" u="none" strike="noStrike" cap="none">
                <a:solidFill>
                  <a:srgbClr val="C00000"/>
                </a:solidFill>
                <a:latin typeface="Times New Roman"/>
                <a:ea typeface="Times New Roman"/>
                <a:cs typeface="Times New Roman"/>
                <a:sym typeface="Times New Roman"/>
              </a:rPr>
              <a:t>S </a:t>
            </a:r>
            <a:r>
              <a:rPr lang="en-US" sz="3000" b="1" i="0" u="none" strike="noStrike" cap="none">
                <a:solidFill>
                  <a:srgbClr val="000000"/>
                </a:solidFill>
                <a:latin typeface="Times New Roman"/>
                <a:ea typeface="Times New Roman"/>
                <a:cs typeface="Times New Roman"/>
                <a:sym typeface="Times New Roman"/>
              </a:rPr>
              <a:t>and</a:t>
            </a:r>
            <a:r>
              <a:rPr lang="en-US" sz="3000" b="1" i="0" u="none" strike="noStrike" cap="none">
                <a:solidFill>
                  <a:srgbClr val="C00000"/>
                </a:solidFill>
                <a:latin typeface="Times New Roman"/>
                <a:ea typeface="Times New Roman"/>
                <a:cs typeface="Times New Roman"/>
                <a:sym typeface="Times New Roman"/>
              </a:rPr>
              <a:t> I </a:t>
            </a:r>
            <a:r>
              <a:rPr lang="en-US" sz="3000" b="1" i="0" u="none" strike="noStrike" cap="none">
                <a:solidFill>
                  <a:srgbClr val="0070C0"/>
                </a:solidFill>
                <a:latin typeface="Times New Roman"/>
                <a:ea typeface="Times New Roman"/>
                <a:cs typeface="Times New Roman"/>
                <a:sym typeface="Times New Roman"/>
              </a:rPr>
              <a:t>state only and therefore requires only </a:t>
            </a:r>
            <a:r>
              <a:rPr lang="en-US" sz="3000" b="1" i="0" u="none" strike="noStrike" cap="none">
                <a:solidFill>
                  <a:srgbClr val="000000"/>
                </a:solidFill>
                <a:latin typeface="Times New Roman"/>
                <a:ea typeface="Times New Roman"/>
                <a:cs typeface="Times New Roman"/>
                <a:sym typeface="Times New Roman"/>
              </a:rPr>
              <a:t>one state bit</a:t>
            </a:r>
            <a:r>
              <a:rPr lang="en-US" sz="3000" b="1" i="0" u="none" strike="noStrike" cap="none">
                <a:solidFill>
                  <a:srgbClr val="FFC000"/>
                </a:solidFill>
                <a:latin typeface="Times New Roman"/>
                <a:ea typeface="Times New Roman"/>
                <a:cs typeface="Times New Roman"/>
                <a:sym typeface="Times New Roman"/>
              </a:rPr>
              <a:t>.</a:t>
            </a:r>
            <a:endParaRPr/>
          </a:p>
        </p:txBody>
      </p:sp>
      <p:pic>
        <p:nvPicPr>
          <p:cNvPr id="739" name="Google Shape;739;p181"/>
          <p:cNvPicPr preferRelativeResize="0"/>
          <p:nvPr/>
        </p:nvPicPr>
        <p:blipFill rotWithShape="1">
          <a:blip r:embed="rId4">
            <a:alphaModFix/>
          </a:blip>
          <a:srcRect/>
          <a:stretch/>
        </p:blipFill>
        <p:spPr>
          <a:xfrm>
            <a:off x="1523977" y="3149778"/>
            <a:ext cx="9807251" cy="1323975"/>
          </a:xfrm>
          <a:prstGeom prst="rect">
            <a:avLst/>
          </a:prstGeom>
          <a:noFill/>
          <a:ln>
            <a:noFill/>
          </a:ln>
        </p:spPr>
      </p:pic>
      <p:pic>
        <p:nvPicPr>
          <p:cNvPr id="740" name="Google Shape;740;p181"/>
          <p:cNvPicPr preferRelativeResize="0"/>
          <p:nvPr/>
        </p:nvPicPr>
        <p:blipFill rotWithShape="1">
          <a:blip r:embed="rId5">
            <a:alphaModFix/>
          </a:blip>
          <a:srcRect/>
          <a:stretch/>
        </p:blipFill>
        <p:spPr>
          <a:xfrm>
            <a:off x="1523977" y="4677751"/>
            <a:ext cx="9921922" cy="1247775"/>
          </a:xfrm>
          <a:prstGeom prst="rect">
            <a:avLst/>
          </a:prstGeom>
          <a:noFill/>
          <a:ln>
            <a:noFill/>
          </a:ln>
        </p:spPr>
      </p:pic>
      <p:cxnSp>
        <p:nvCxnSpPr>
          <p:cNvPr id="741" name="Google Shape;741;p181"/>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742" name="Google Shape;742;p18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43" name="Google Shape;743;p18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44" name="Google Shape;744;p18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745" name="Google Shape;745;p181"/>
          <p:cNvSpPr txBox="1">
            <a:spLocks noGrp="1"/>
          </p:cNvSpPr>
          <p:nvPr>
            <p:ph type="ftr" idx="11"/>
          </p:nvPr>
        </p:nvSpPr>
        <p:spPr>
          <a:xfrm>
            <a:off x="2826327" y="6356350"/>
            <a:ext cx="598516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9"/>
                                        </p:tgtEl>
                                        <p:attrNameLst>
                                          <p:attrName>style.visibility</p:attrName>
                                        </p:attrNameLst>
                                      </p:cBhvr>
                                      <p:to>
                                        <p:strVal val="visible"/>
                                      </p:to>
                                    </p:set>
                                    <p:animEffect transition="in" filter="fade">
                                      <p:cBhvr>
                                        <p:cTn id="15" dur="1000"/>
                                        <p:tgtEl>
                                          <p:spTgt spid="7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40"/>
                                        </p:tgtEl>
                                        <p:attrNameLst>
                                          <p:attrName>style.visibility</p:attrName>
                                        </p:attrNameLst>
                                      </p:cBhvr>
                                      <p:to>
                                        <p:strVal val="visible"/>
                                      </p:to>
                                    </p:set>
                                    <p:animEffect transition="in" filter="fade">
                                      <p:cBhvr>
                                        <p:cTn id="20" dur="10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82"/>
          <p:cNvSpPr txBox="1">
            <a:spLocks noGrp="1"/>
          </p:cNvSpPr>
          <p:nvPr>
            <p:ph type="title"/>
          </p:nvPr>
        </p:nvSpPr>
        <p:spPr>
          <a:xfrm>
            <a:off x="1817280" y="211146"/>
            <a:ext cx="10133609" cy="72547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C00000"/>
                </a:solidFill>
              </a:rPr>
              <a:t>TLB - Translation Look Aside Buffer  </a:t>
            </a:r>
            <a:endParaRPr sz="5400" b="1">
              <a:solidFill>
                <a:srgbClr val="C00000"/>
              </a:solidFill>
            </a:endParaRPr>
          </a:p>
        </p:txBody>
      </p:sp>
      <p:sp>
        <p:nvSpPr>
          <p:cNvPr id="751" name="Google Shape;751;p182"/>
          <p:cNvSpPr txBox="1">
            <a:spLocks noGrp="1"/>
          </p:cNvSpPr>
          <p:nvPr>
            <p:ph type="body" idx="1"/>
          </p:nvPr>
        </p:nvSpPr>
        <p:spPr>
          <a:xfrm>
            <a:off x="948679" y="1073047"/>
            <a:ext cx="4020403" cy="5054797"/>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200">
                <a:latin typeface="Times New Roman"/>
                <a:ea typeface="Times New Roman"/>
                <a:cs typeface="Times New Roman"/>
                <a:sym typeface="Times New Roman"/>
              </a:rPr>
              <a:t>Each of the caches are accessed with </a:t>
            </a:r>
            <a:r>
              <a:rPr lang="en-US" sz="3200" b="1">
                <a:solidFill>
                  <a:srgbClr val="002060"/>
                </a:solidFill>
                <a:latin typeface="Times New Roman"/>
                <a:ea typeface="Times New Roman"/>
                <a:cs typeface="Times New Roman"/>
                <a:sym typeface="Times New Roman"/>
              </a:rPr>
              <a:t>physical addresses </a:t>
            </a:r>
            <a:r>
              <a:rPr lang="en-US" sz="3200">
                <a:latin typeface="Times New Roman"/>
                <a:ea typeface="Times New Roman"/>
                <a:cs typeface="Times New Roman"/>
                <a:sym typeface="Times New Roman"/>
              </a:rPr>
              <a:t>and each cache has its own </a:t>
            </a:r>
            <a:r>
              <a:rPr lang="en-US" sz="3200" b="1">
                <a:solidFill>
                  <a:srgbClr val="C00000"/>
                </a:solidFill>
                <a:latin typeface="Times New Roman"/>
                <a:ea typeface="Times New Roman"/>
                <a:cs typeface="Times New Roman"/>
                <a:sym typeface="Times New Roman"/>
              </a:rPr>
              <a:t>TLB</a:t>
            </a:r>
            <a:r>
              <a:rPr lang="en-US" sz="3200">
                <a:latin typeface="Times New Roman"/>
                <a:ea typeface="Times New Roman"/>
                <a:cs typeface="Times New Roman"/>
                <a:sym typeface="Times New Roman"/>
              </a:rPr>
              <a:t> </a:t>
            </a:r>
            <a:endParaRPr sz="32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3200">
                <a:latin typeface="Times New Roman"/>
                <a:ea typeface="Times New Roman"/>
                <a:cs typeface="Times New Roman"/>
                <a:sym typeface="Times New Roman"/>
              </a:rPr>
              <a:t>TLB translates </a:t>
            </a:r>
            <a:r>
              <a:rPr lang="en-US" sz="3200">
                <a:solidFill>
                  <a:srgbClr val="2501BF"/>
                </a:solidFill>
                <a:latin typeface="Times New Roman"/>
                <a:ea typeface="Times New Roman"/>
                <a:cs typeface="Times New Roman"/>
                <a:sym typeface="Times New Roman"/>
              </a:rPr>
              <a:t>linear address </a:t>
            </a:r>
            <a:r>
              <a:rPr lang="en-US" sz="3200" b="1">
                <a:solidFill>
                  <a:srgbClr val="002060"/>
                </a:solidFill>
                <a:latin typeface="Times New Roman"/>
                <a:ea typeface="Times New Roman"/>
                <a:cs typeface="Times New Roman"/>
                <a:sym typeface="Times New Roman"/>
              </a:rPr>
              <a:t>to</a:t>
            </a:r>
            <a:r>
              <a:rPr lang="en-US" sz="3200">
                <a:solidFill>
                  <a:srgbClr val="2501BF"/>
                </a:solidFill>
                <a:latin typeface="Times New Roman"/>
                <a:ea typeface="Times New Roman"/>
                <a:cs typeface="Times New Roman"/>
                <a:sym typeface="Times New Roman"/>
              </a:rPr>
              <a:t> physical address</a:t>
            </a:r>
            <a:r>
              <a:rPr lang="en-US" sz="3200">
                <a:solidFill>
                  <a:srgbClr val="FF0000"/>
                </a:solidFill>
                <a:latin typeface="Times New Roman"/>
                <a:ea typeface="Times New Roman"/>
                <a:cs typeface="Times New Roman"/>
                <a:sym typeface="Times New Roman"/>
              </a:rPr>
              <a:t> </a:t>
            </a:r>
            <a:r>
              <a:rPr lang="en-US" sz="3200">
                <a:latin typeface="Times New Roman"/>
                <a:ea typeface="Times New Roman"/>
                <a:cs typeface="Times New Roman"/>
                <a:sym typeface="Times New Roman"/>
              </a:rPr>
              <a:t>as required for paging technique</a:t>
            </a:r>
            <a:endParaRPr/>
          </a:p>
          <a:p>
            <a:pPr marL="457200" lvl="0" indent="-342900" algn="just" rtl="0">
              <a:lnSpc>
                <a:spcPct val="90000"/>
              </a:lnSpc>
              <a:spcBef>
                <a:spcPts val="1000"/>
              </a:spcBef>
              <a:spcAft>
                <a:spcPts val="0"/>
              </a:spcAft>
              <a:buSzPts val="1800"/>
              <a:buChar char="•"/>
            </a:pPr>
            <a:r>
              <a:rPr lang="en-US" i="1">
                <a:latin typeface="Arial Black"/>
                <a:ea typeface="Arial Black"/>
                <a:cs typeface="Arial Black"/>
                <a:sym typeface="Arial Black"/>
              </a:rPr>
              <a:t>Number of TLB entries = </a:t>
            </a:r>
            <a:r>
              <a:rPr lang="en-US" i="1">
                <a:solidFill>
                  <a:srgbClr val="1F3864"/>
                </a:solidFill>
                <a:latin typeface="Arial Black"/>
                <a:ea typeface="Arial Black"/>
                <a:cs typeface="Arial Black"/>
                <a:sym typeface="Arial Black"/>
              </a:rPr>
              <a:t>256</a:t>
            </a:r>
            <a:endParaRPr sz="3200">
              <a:solidFill>
                <a:srgbClr val="1F3864"/>
              </a:solidFill>
              <a:latin typeface="Arial Black"/>
              <a:ea typeface="Arial Black"/>
              <a:cs typeface="Arial Black"/>
              <a:sym typeface="Arial Black"/>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pic>
        <p:nvPicPr>
          <p:cNvPr id="752" name="Google Shape;752;p182"/>
          <p:cNvPicPr preferRelativeResize="0"/>
          <p:nvPr/>
        </p:nvPicPr>
        <p:blipFill rotWithShape="1">
          <a:blip r:embed="rId3">
            <a:alphaModFix/>
          </a:blip>
          <a:srcRect/>
          <a:stretch/>
        </p:blipFill>
        <p:spPr>
          <a:xfrm>
            <a:off x="0" y="0"/>
            <a:ext cx="941860" cy="851206"/>
          </a:xfrm>
          <a:prstGeom prst="rect">
            <a:avLst/>
          </a:prstGeom>
          <a:noFill/>
          <a:ln>
            <a:noFill/>
          </a:ln>
        </p:spPr>
      </p:pic>
      <p:sp>
        <p:nvSpPr>
          <p:cNvPr id="753" name="Google Shape;753;p1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754" name="Google Shape;754;p1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755" name="Google Shape;755;p1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756" name="Google Shape;756;p182"/>
          <p:cNvPicPr preferRelativeResize="0"/>
          <p:nvPr/>
        </p:nvPicPr>
        <p:blipFill rotWithShape="1">
          <a:blip r:embed="rId4">
            <a:alphaModFix/>
          </a:blip>
          <a:srcRect/>
          <a:stretch/>
        </p:blipFill>
        <p:spPr>
          <a:xfrm>
            <a:off x="5129568" y="1337095"/>
            <a:ext cx="6224232" cy="4790749"/>
          </a:xfrm>
          <a:prstGeom prst="rect">
            <a:avLst/>
          </a:prstGeom>
          <a:noFill/>
          <a:ln>
            <a:noFill/>
          </a:ln>
        </p:spPr>
      </p:pic>
      <p:cxnSp>
        <p:nvCxnSpPr>
          <p:cNvPr id="757" name="Google Shape;757;p182"/>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758" name="Google Shape;758;p18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59" name="Google Shape;759;p18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60" name="Google Shape;760;p18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1">
                                            <p:txEl>
                                              <p:pRg st="0" end="0"/>
                                            </p:txEl>
                                          </p:spTgt>
                                        </p:tgtEl>
                                        <p:attrNameLst>
                                          <p:attrName>style.visibility</p:attrName>
                                        </p:attrNameLst>
                                      </p:cBhvr>
                                      <p:to>
                                        <p:strVal val="visible"/>
                                      </p:to>
                                    </p:set>
                                    <p:animEffect transition="in" filter="fade">
                                      <p:cBhvr>
                                        <p:cTn id="11" dur="500"/>
                                        <p:tgtEl>
                                          <p:spTgt spid="75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1">
                                            <p:txEl>
                                              <p:pRg st="1" end="1"/>
                                            </p:txEl>
                                          </p:spTgt>
                                        </p:tgtEl>
                                        <p:attrNameLst>
                                          <p:attrName>style.visibility</p:attrName>
                                        </p:attrNameLst>
                                      </p:cBhvr>
                                      <p:to>
                                        <p:strVal val="visible"/>
                                      </p:to>
                                    </p:set>
                                    <p:animEffect transition="in" filter="fade">
                                      <p:cBhvr>
                                        <p:cTn id="16" dur="500"/>
                                        <p:tgtEl>
                                          <p:spTgt spid="75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51">
                                            <p:txEl>
                                              <p:pRg st="2" end="2"/>
                                            </p:txEl>
                                          </p:spTgt>
                                        </p:tgtEl>
                                        <p:attrNameLst>
                                          <p:attrName>style.visibility</p:attrName>
                                        </p:attrNameLst>
                                      </p:cBhvr>
                                      <p:to>
                                        <p:strVal val="visible"/>
                                      </p:to>
                                    </p:set>
                                    <p:animEffect transition="in" filter="fade">
                                      <p:cBhvr>
                                        <p:cTn id="21" dur="500"/>
                                        <p:tgtEl>
                                          <p:spTgt spid="75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51">
                                            <p:txEl>
                                              <p:pRg st="3" end="3"/>
                                            </p:txEl>
                                          </p:spTgt>
                                        </p:tgtEl>
                                        <p:attrNameLst>
                                          <p:attrName>style.visibility</p:attrName>
                                        </p:attrNameLst>
                                      </p:cBhvr>
                                      <p:to>
                                        <p:strVal val="visible"/>
                                      </p:to>
                                    </p:set>
                                    <p:animEffect transition="in" filter="fade">
                                      <p:cBhvr>
                                        <p:cTn id="26" dur="500"/>
                                        <p:tgtEl>
                                          <p:spTgt spid="7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83"/>
          <p:cNvSpPr txBox="1">
            <a:spLocks noGrp="1"/>
          </p:cNvSpPr>
          <p:nvPr>
            <p:ph type="title"/>
          </p:nvPr>
        </p:nvSpPr>
        <p:spPr>
          <a:xfrm>
            <a:off x="941860" y="211146"/>
            <a:ext cx="11611546" cy="72547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C00000"/>
                </a:solidFill>
                <a:latin typeface="Times New Roman"/>
                <a:ea typeface="Times New Roman"/>
                <a:cs typeface="Times New Roman"/>
                <a:sym typeface="Times New Roman"/>
              </a:rPr>
              <a:t>TLB - Translation Look Aside Buffer  </a:t>
            </a:r>
            <a:endParaRPr sz="5400" b="1">
              <a:solidFill>
                <a:srgbClr val="C00000"/>
              </a:solidFill>
              <a:latin typeface="Times New Roman"/>
              <a:ea typeface="Times New Roman"/>
              <a:cs typeface="Times New Roman"/>
              <a:sym typeface="Times New Roman"/>
            </a:endParaRPr>
          </a:p>
        </p:txBody>
      </p:sp>
      <p:pic>
        <p:nvPicPr>
          <p:cNvPr id="766" name="Google Shape;766;p183"/>
          <p:cNvPicPr preferRelativeResize="0"/>
          <p:nvPr/>
        </p:nvPicPr>
        <p:blipFill rotWithShape="1">
          <a:blip r:embed="rId3">
            <a:alphaModFix/>
          </a:blip>
          <a:srcRect/>
          <a:stretch/>
        </p:blipFill>
        <p:spPr>
          <a:xfrm>
            <a:off x="0" y="0"/>
            <a:ext cx="941860" cy="851206"/>
          </a:xfrm>
          <a:prstGeom prst="rect">
            <a:avLst/>
          </a:prstGeom>
          <a:noFill/>
          <a:ln>
            <a:noFill/>
          </a:ln>
        </p:spPr>
      </p:pic>
      <p:sp>
        <p:nvSpPr>
          <p:cNvPr id="767" name="Google Shape;767;p1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768" name="Google Shape;768;p1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769" name="Google Shape;769;p183"/>
          <p:cNvSpPr txBox="1">
            <a:spLocks noGrp="1"/>
          </p:cNvSpPr>
          <p:nvPr>
            <p:ph type="ftr" idx="11"/>
          </p:nvPr>
        </p:nvSpPr>
        <p:spPr>
          <a:xfrm>
            <a:off x="3043646" y="6356350"/>
            <a:ext cx="649224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770" name="Google Shape;770;p183"/>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771" name="Google Shape;771;p18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72" name="Google Shape;772;p18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73" name="Google Shape;773;p18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774" name="Google Shape;774;p183" descr="Lightbox"/>
          <p:cNvPicPr preferRelativeResize="0"/>
          <p:nvPr/>
        </p:nvPicPr>
        <p:blipFill rotWithShape="1">
          <a:blip r:embed="rId4">
            <a:alphaModFix/>
          </a:blip>
          <a:srcRect/>
          <a:stretch/>
        </p:blipFill>
        <p:spPr>
          <a:xfrm>
            <a:off x="7277372" y="1140881"/>
            <a:ext cx="4544151" cy="3143736"/>
          </a:xfrm>
          <a:prstGeom prst="rect">
            <a:avLst/>
          </a:prstGeom>
          <a:noFill/>
          <a:ln>
            <a:noFill/>
          </a:ln>
        </p:spPr>
      </p:pic>
      <p:pic>
        <p:nvPicPr>
          <p:cNvPr id="775" name="Google Shape;775;p183"/>
          <p:cNvPicPr preferRelativeResize="0"/>
          <p:nvPr/>
        </p:nvPicPr>
        <p:blipFill rotWithShape="1">
          <a:blip r:embed="rId5">
            <a:alphaModFix/>
          </a:blip>
          <a:srcRect/>
          <a:stretch/>
        </p:blipFill>
        <p:spPr>
          <a:xfrm>
            <a:off x="1048022" y="1063063"/>
            <a:ext cx="6229350" cy="3339120"/>
          </a:xfrm>
          <a:prstGeom prst="rect">
            <a:avLst/>
          </a:prstGeom>
          <a:noFill/>
          <a:ln>
            <a:noFill/>
          </a:ln>
        </p:spPr>
      </p:pic>
      <p:sp>
        <p:nvSpPr>
          <p:cNvPr id="776" name="Google Shape;776;p183"/>
          <p:cNvSpPr/>
          <p:nvPr/>
        </p:nvSpPr>
        <p:spPr>
          <a:xfrm>
            <a:off x="838201" y="4556244"/>
            <a:ext cx="1134348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A TLB is organized as a</a:t>
            </a:r>
            <a:r>
              <a:rPr lang="en-US" sz="1400" b="0" i="0" u="none" strike="noStrike" cap="none">
                <a:solidFill>
                  <a:srgbClr val="000000"/>
                </a:solidFill>
                <a:latin typeface="Times New Roman"/>
                <a:ea typeface="Times New Roman"/>
                <a:cs typeface="Times New Roman"/>
                <a:sym typeface="Times New Roman"/>
              </a:rPr>
              <a:t> </a:t>
            </a:r>
            <a:r>
              <a:rPr lang="en-US" sz="2000" b="1" i="0" u="none" strike="noStrike" cap="none">
                <a:solidFill>
                  <a:srgbClr val="1F3864"/>
                </a:solidFill>
                <a:latin typeface="Times New Roman"/>
                <a:ea typeface="Times New Roman"/>
                <a:cs typeface="Times New Roman"/>
                <a:sym typeface="Times New Roman"/>
              </a:rPr>
              <a:t>fully associative cache</a:t>
            </a:r>
            <a:r>
              <a:rPr lang="en-US" sz="1400" b="0" i="0" u="none" strike="noStrike" cap="none">
                <a:solidFill>
                  <a:srgbClr val="000000"/>
                </a:solidFill>
                <a:latin typeface="Times New Roman"/>
                <a:ea typeface="Times New Roman"/>
                <a:cs typeface="Times New Roman"/>
                <a:sym typeface="Times New Roman"/>
              </a:rPr>
              <a:t> and typically </a:t>
            </a:r>
            <a:r>
              <a:rPr lang="en-US" sz="1400" b="1" i="0" u="none" strike="noStrike" cap="none">
                <a:solidFill>
                  <a:srgbClr val="C00000"/>
                </a:solidFill>
                <a:latin typeface="Times New Roman"/>
                <a:ea typeface="Times New Roman"/>
                <a:cs typeface="Times New Roman"/>
                <a:sym typeface="Times New Roman"/>
              </a:rPr>
              <a:t>holds 16 to 512 entries. </a:t>
            </a:r>
            <a:r>
              <a:rPr lang="en-US" sz="1400" b="0" i="0" u="none" strike="noStrike" cap="none">
                <a:solidFill>
                  <a:srgbClr val="000000"/>
                </a:solidFill>
                <a:latin typeface="Times New Roman"/>
                <a:ea typeface="Times New Roman"/>
                <a:cs typeface="Times New Roman"/>
                <a:sym typeface="Times New Roman"/>
              </a:rPr>
              <a:t>Each TLB entry holds a </a:t>
            </a:r>
            <a:r>
              <a:rPr lang="en-US" sz="1400" b="1" i="0" u="none" strike="noStrike" cap="none">
                <a:solidFill>
                  <a:srgbClr val="385623"/>
                </a:solidFill>
                <a:latin typeface="Times New Roman"/>
                <a:ea typeface="Times New Roman"/>
                <a:cs typeface="Times New Roman"/>
                <a:sym typeface="Times New Roman"/>
              </a:rPr>
              <a:t>virtual page number</a:t>
            </a:r>
            <a:r>
              <a:rPr lang="en-US" sz="1400" b="0" i="0" u="none" strike="noStrike" cap="none">
                <a:solidFill>
                  <a:srgbClr val="000000"/>
                </a:solidFill>
                <a:latin typeface="Times New Roman"/>
                <a:ea typeface="Times New Roman"/>
                <a:cs typeface="Times New Roman"/>
                <a:sym typeface="Times New Roman"/>
              </a:rPr>
              <a:t> and its corresponding </a:t>
            </a:r>
            <a:r>
              <a:rPr lang="en-US" sz="2000" b="0" i="0" u="none" strike="noStrike" cap="none">
                <a:solidFill>
                  <a:srgbClr val="002060"/>
                </a:solidFill>
                <a:latin typeface="Times New Roman"/>
                <a:ea typeface="Times New Roman"/>
                <a:cs typeface="Times New Roman"/>
                <a:sym typeface="Times New Roman"/>
              </a:rPr>
              <a:t>physical page number. </a:t>
            </a:r>
            <a:endParaRPr sz="1400" b="0" i="0" u="none" strike="noStrike" cap="none">
              <a:solidFill>
                <a:srgbClr val="002060"/>
              </a:solidFill>
              <a:latin typeface="Times New Roman"/>
              <a:ea typeface="Times New Roman"/>
              <a:cs typeface="Times New Roman"/>
              <a:sym typeface="Times New Roman"/>
            </a:endParaRPr>
          </a:p>
        </p:txBody>
      </p:sp>
      <p:sp>
        <p:nvSpPr>
          <p:cNvPr id="777" name="Google Shape;777;p183"/>
          <p:cNvSpPr/>
          <p:nvPr/>
        </p:nvSpPr>
        <p:spPr>
          <a:xfrm>
            <a:off x="838200" y="5441037"/>
            <a:ext cx="11343484"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2E2E2E"/>
                </a:solidFill>
                <a:latin typeface="Times New Roman"/>
                <a:ea typeface="Times New Roman"/>
                <a:cs typeface="Times New Roman"/>
                <a:sym typeface="Times New Roman"/>
              </a:rPr>
              <a:t>In general, the processor can keep the last several </a:t>
            </a:r>
            <a:r>
              <a:rPr lang="en-US" sz="1600" b="0" i="0" u="none" strike="noStrike" cap="none">
                <a:solidFill>
                  <a:srgbClr val="0C7DBB"/>
                </a:solidFill>
                <a:latin typeface="Times New Roman"/>
                <a:ea typeface="Times New Roman"/>
                <a:cs typeface="Times New Roman"/>
                <a:sym typeface="Times New Roman"/>
              </a:rPr>
              <a:t>page table entries</a:t>
            </a:r>
            <a:r>
              <a:rPr lang="en-US" sz="1600" b="0" i="0" u="none" strike="noStrike" cap="none">
                <a:solidFill>
                  <a:srgbClr val="2E2E2E"/>
                </a:solidFill>
                <a:latin typeface="Times New Roman"/>
                <a:ea typeface="Times New Roman"/>
                <a:cs typeface="Times New Roman"/>
                <a:sym typeface="Times New Roman"/>
              </a:rPr>
              <a:t> in a small cache called a </a:t>
            </a:r>
            <a:r>
              <a:rPr lang="en-US" sz="1600" b="0" i="1" u="none" strike="noStrike" cap="none">
                <a:solidFill>
                  <a:srgbClr val="2E2E2E"/>
                </a:solidFill>
                <a:latin typeface="Times New Roman"/>
                <a:ea typeface="Times New Roman"/>
                <a:cs typeface="Times New Roman"/>
                <a:sym typeface="Times New Roman"/>
              </a:rPr>
              <a:t>translation lookaside buffer</a:t>
            </a:r>
            <a:r>
              <a:rPr lang="en-US" sz="1600" b="0" i="0" u="none" strike="noStrike" cap="none">
                <a:solidFill>
                  <a:srgbClr val="2E2E2E"/>
                </a:solidFill>
                <a:latin typeface="Times New Roman"/>
                <a:ea typeface="Times New Roman"/>
                <a:cs typeface="Times New Roman"/>
                <a:sym typeface="Times New Roman"/>
              </a:rPr>
              <a:t> (</a:t>
            </a:r>
            <a:r>
              <a:rPr lang="en-US" sz="1600" b="0" i="1" u="none" strike="noStrike" cap="none">
                <a:solidFill>
                  <a:srgbClr val="2E2E2E"/>
                </a:solidFill>
                <a:latin typeface="Times New Roman"/>
                <a:ea typeface="Times New Roman"/>
                <a:cs typeface="Times New Roman"/>
                <a:sym typeface="Times New Roman"/>
              </a:rPr>
              <a:t>TLB</a:t>
            </a:r>
            <a:r>
              <a:rPr lang="en-US" sz="1600" b="0" i="0" u="none" strike="noStrike" cap="none">
                <a:solidFill>
                  <a:srgbClr val="2E2E2E"/>
                </a:solidFill>
                <a:latin typeface="Times New Roman"/>
                <a:ea typeface="Times New Roman"/>
                <a:cs typeface="Times New Roman"/>
                <a:sym typeface="Times New Roman"/>
              </a:rPr>
              <a:t>). The processor “looks aside” to find the translation in the TLB before having to access the page table in physical memory. In real programs, the vast majority of accesses hit in the TLB, </a:t>
            </a:r>
            <a:r>
              <a:rPr lang="en-US" sz="1400" b="1" i="0" u="none" strike="noStrike" cap="none">
                <a:solidFill>
                  <a:srgbClr val="2E2E2E"/>
                </a:solidFill>
                <a:latin typeface="Times New Roman"/>
                <a:ea typeface="Times New Roman"/>
                <a:cs typeface="Times New Roman"/>
                <a:sym typeface="Times New Roman"/>
              </a:rPr>
              <a:t>avoiding the time-consuming page table reads from physical memory.</a:t>
            </a:r>
            <a:endParaRPr sz="1400" b="1"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84"/>
          <p:cNvSpPr txBox="1">
            <a:spLocks noGrp="1"/>
          </p:cNvSpPr>
          <p:nvPr>
            <p:ph type="title"/>
          </p:nvPr>
        </p:nvSpPr>
        <p:spPr>
          <a:xfrm>
            <a:off x="1745776" y="115110"/>
            <a:ext cx="6967150" cy="66011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a:solidFill>
                  <a:srgbClr val="C00000"/>
                </a:solidFill>
                <a:latin typeface="Times New Roman"/>
                <a:ea typeface="Times New Roman"/>
                <a:cs typeface="Times New Roman"/>
                <a:sym typeface="Times New Roman"/>
              </a:rPr>
              <a:t>Pre-fetch Buffer</a:t>
            </a:r>
            <a:endParaRPr sz="6000">
              <a:solidFill>
                <a:srgbClr val="C00000"/>
              </a:solidFill>
              <a:latin typeface="Times New Roman"/>
              <a:ea typeface="Times New Roman"/>
              <a:cs typeface="Times New Roman"/>
              <a:sym typeface="Times New Roman"/>
            </a:endParaRPr>
          </a:p>
        </p:txBody>
      </p:sp>
      <p:sp>
        <p:nvSpPr>
          <p:cNvPr id="783" name="Google Shape;783;p184"/>
          <p:cNvSpPr txBox="1">
            <a:spLocks noGrp="1"/>
          </p:cNvSpPr>
          <p:nvPr>
            <p:ph type="body" idx="1"/>
          </p:nvPr>
        </p:nvSpPr>
        <p:spPr>
          <a:xfrm>
            <a:off x="687896" y="1026890"/>
            <a:ext cx="6998009" cy="5331114"/>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To support Branch Prediction Pentium implements </a:t>
            </a:r>
            <a:r>
              <a:rPr lang="en-US" sz="2400" b="1">
                <a:solidFill>
                  <a:srgbClr val="C00000"/>
                </a:solidFill>
                <a:latin typeface="Times New Roman"/>
                <a:ea typeface="Times New Roman"/>
                <a:cs typeface="Times New Roman"/>
                <a:sym typeface="Times New Roman"/>
              </a:rPr>
              <a:t>Two</a:t>
            </a:r>
            <a:r>
              <a:rPr lang="en-US" sz="2400" b="1">
                <a:solidFill>
                  <a:srgbClr val="2501BF"/>
                </a:solidFill>
                <a:latin typeface="Times New Roman"/>
                <a:ea typeface="Times New Roman"/>
                <a:cs typeface="Times New Roman"/>
                <a:sym typeface="Times New Roman"/>
              </a:rPr>
              <a:t> Pre-fetch Buffers.</a:t>
            </a:r>
            <a:endParaRPr/>
          </a:p>
          <a:p>
            <a:pPr marL="457200" lvl="0" indent="-342900" algn="just" rtl="0">
              <a:lnSpc>
                <a:spcPct val="90000"/>
              </a:lnSpc>
              <a:spcBef>
                <a:spcPts val="1000"/>
              </a:spcBef>
              <a:spcAft>
                <a:spcPts val="0"/>
              </a:spcAft>
              <a:buSzPts val="1800"/>
              <a:buChar char="•"/>
            </a:pPr>
            <a:r>
              <a:rPr lang="en-US" sz="2400" b="1">
                <a:latin typeface="Times New Roman"/>
                <a:ea typeface="Times New Roman"/>
                <a:cs typeface="Times New Roman"/>
                <a:sym typeface="Times New Roman"/>
              </a:rPr>
              <a:t>One</a:t>
            </a:r>
            <a:r>
              <a:rPr lang="en-US" sz="2400">
                <a:latin typeface="Times New Roman"/>
                <a:ea typeface="Times New Roman"/>
                <a:cs typeface="Times New Roman"/>
                <a:sym typeface="Times New Roman"/>
              </a:rPr>
              <a:t> to pre-fetch code in a </a:t>
            </a:r>
            <a:r>
              <a:rPr lang="en-US" sz="2400" b="1">
                <a:solidFill>
                  <a:srgbClr val="C00000"/>
                </a:solidFill>
                <a:latin typeface="Times New Roman"/>
                <a:ea typeface="Times New Roman"/>
                <a:cs typeface="Times New Roman"/>
                <a:sym typeface="Times New Roman"/>
              </a:rPr>
              <a:t>linear fashion.</a:t>
            </a:r>
            <a:endParaRPr/>
          </a:p>
          <a:p>
            <a:pPr marL="457200" lvl="0" indent="-342900" algn="just" rtl="0">
              <a:lnSpc>
                <a:spcPct val="90000"/>
              </a:lnSpc>
              <a:spcBef>
                <a:spcPts val="1000"/>
              </a:spcBef>
              <a:spcAft>
                <a:spcPts val="0"/>
              </a:spcAft>
              <a:buSzPts val="1800"/>
              <a:buChar char="•"/>
            </a:pPr>
            <a:r>
              <a:rPr lang="en-US" sz="2400" b="1">
                <a:latin typeface="Times New Roman"/>
                <a:ea typeface="Times New Roman"/>
                <a:cs typeface="Times New Roman"/>
                <a:sym typeface="Times New Roman"/>
              </a:rPr>
              <a:t>Other</a:t>
            </a:r>
            <a:r>
              <a:rPr lang="en-US" sz="2400">
                <a:latin typeface="Times New Roman"/>
                <a:ea typeface="Times New Roman"/>
                <a:cs typeface="Times New Roman"/>
                <a:sym typeface="Times New Roman"/>
              </a:rPr>
              <a:t> to  pre-fetches code according to the </a:t>
            </a:r>
            <a:r>
              <a:rPr lang="en-US" sz="2400" b="1">
                <a:solidFill>
                  <a:srgbClr val="2501BF"/>
                </a:solidFill>
                <a:latin typeface="Times New Roman"/>
                <a:ea typeface="Times New Roman"/>
                <a:cs typeface="Times New Roman"/>
                <a:sym typeface="Times New Roman"/>
              </a:rPr>
              <a:t>Branch Target Buffer (BTB) </a:t>
            </a:r>
            <a:r>
              <a:rPr lang="en-US" sz="2400">
                <a:latin typeface="Times New Roman"/>
                <a:ea typeface="Times New Roman"/>
                <a:cs typeface="Times New Roman"/>
                <a:sym typeface="Times New Roman"/>
              </a:rPr>
              <a:t>so the needed code is almost always pre-fetched before it is needed for execution.</a:t>
            </a:r>
            <a:endParaRPr/>
          </a:p>
          <a:p>
            <a:pPr marL="457200" lvl="0" indent="-342900" algn="just"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Two independent pairs of line-size (32-byte) </a:t>
            </a:r>
            <a:r>
              <a:rPr lang="en-US" sz="2400" b="1">
                <a:latin typeface="Times New Roman"/>
                <a:ea typeface="Times New Roman"/>
                <a:cs typeface="Times New Roman"/>
                <a:sym typeface="Times New Roman"/>
              </a:rPr>
              <a:t>pre-fetch buffers</a:t>
            </a:r>
            <a:r>
              <a:rPr lang="en-US" sz="2400">
                <a:latin typeface="Times New Roman"/>
                <a:ea typeface="Times New Roman"/>
                <a:cs typeface="Times New Roman"/>
                <a:sym typeface="Times New Roman"/>
              </a:rPr>
              <a:t> operate </a:t>
            </a:r>
            <a:r>
              <a:rPr lang="en-US" sz="2400" b="1">
                <a:latin typeface="Times New Roman"/>
                <a:ea typeface="Times New Roman"/>
                <a:cs typeface="Times New Roman"/>
                <a:sym typeface="Times New Roman"/>
              </a:rPr>
              <a:t>in conjunction</a:t>
            </a:r>
            <a:r>
              <a:rPr lang="en-US" sz="2400">
                <a:latin typeface="Times New Roman"/>
                <a:ea typeface="Times New Roman"/>
                <a:cs typeface="Times New Roman"/>
                <a:sym typeface="Times New Roman"/>
              </a:rPr>
              <a:t> with the branch target buffer.</a:t>
            </a:r>
            <a:endParaRPr/>
          </a:p>
          <a:p>
            <a:pPr marL="457200" lvl="0" indent="-342900" algn="just"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Only </a:t>
            </a:r>
            <a:r>
              <a:rPr lang="en-US" sz="2400" b="1">
                <a:latin typeface="Times New Roman"/>
                <a:ea typeface="Times New Roman"/>
                <a:cs typeface="Times New Roman"/>
                <a:sym typeface="Times New Roman"/>
              </a:rPr>
              <a:t>one pre-fetch buffer actively requests </a:t>
            </a:r>
            <a:r>
              <a:rPr lang="en-US" sz="2400">
                <a:latin typeface="Times New Roman"/>
                <a:ea typeface="Times New Roman"/>
                <a:cs typeface="Times New Roman"/>
                <a:sym typeface="Times New Roman"/>
              </a:rPr>
              <a:t>pre-fetches at any given time. </a:t>
            </a:r>
            <a:endParaRPr sz="24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Pre-fetches are requested </a:t>
            </a:r>
            <a:r>
              <a:rPr lang="en-US" sz="2400" b="1">
                <a:solidFill>
                  <a:srgbClr val="C00000"/>
                </a:solidFill>
                <a:latin typeface="Times New Roman"/>
                <a:ea typeface="Times New Roman"/>
                <a:cs typeface="Times New Roman"/>
                <a:sym typeface="Times New Roman"/>
              </a:rPr>
              <a:t>sequentially</a:t>
            </a:r>
            <a:r>
              <a:rPr lang="en-US" sz="2400">
                <a:latin typeface="Times New Roman"/>
                <a:ea typeface="Times New Roman"/>
                <a:cs typeface="Times New Roman"/>
                <a:sym typeface="Times New Roman"/>
              </a:rPr>
              <a:t> until a branch instruction is fetched.</a:t>
            </a:r>
            <a:endParaRPr/>
          </a:p>
          <a:p>
            <a:pPr marL="0" lvl="0" indent="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p:txBody>
      </p:sp>
      <p:sp>
        <p:nvSpPr>
          <p:cNvPr id="784" name="Google Shape;784;p1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785" name="Google Shape;785;p1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786" name="Google Shape;786;p1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787" name="Google Shape;787;p184"/>
          <p:cNvPicPr preferRelativeResize="0"/>
          <p:nvPr/>
        </p:nvPicPr>
        <p:blipFill rotWithShape="1">
          <a:blip r:embed="rId3">
            <a:alphaModFix/>
          </a:blip>
          <a:srcRect/>
          <a:stretch/>
        </p:blipFill>
        <p:spPr>
          <a:xfrm>
            <a:off x="-10316" y="82793"/>
            <a:ext cx="874973" cy="790757"/>
          </a:xfrm>
          <a:prstGeom prst="rect">
            <a:avLst/>
          </a:prstGeom>
          <a:noFill/>
          <a:ln>
            <a:noFill/>
          </a:ln>
        </p:spPr>
      </p:pic>
      <p:pic>
        <p:nvPicPr>
          <p:cNvPr id="788" name="Google Shape;788;p184"/>
          <p:cNvPicPr preferRelativeResize="0"/>
          <p:nvPr/>
        </p:nvPicPr>
        <p:blipFill rotWithShape="1">
          <a:blip r:embed="rId4">
            <a:alphaModFix/>
          </a:blip>
          <a:srcRect/>
          <a:stretch/>
        </p:blipFill>
        <p:spPr>
          <a:xfrm>
            <a:off x="7856561" y="1037401"/>
            <a:ext cx="4251278" cy="5119569"/>
          </a:xfrm>
          <a:prstGeom prst="rect">
            <a:avLst/>
          </a:prstGeom>
          <a:noFill/>
          <a:ln>
            <a:noFill/>
          </a:ln>
        </p:spPr>
      </p:pic>
      <p:cxnSp>
        <p:nvCxnSpPr>
          <p:cNvPr id="789" name="Google Shape;789;p184"/>
          <p:cNvCxnSpPr/>
          <p:nvPr/>
        </p:nvCxnSpPr>
        <p:spPr>
          <a:xfrm rot="10800000" flipH="1">
            <a:off x="0" y="891877"/>
            <a:ext cx="12192000" cy="27709"/>
          </a:xfrm>
          <a:prstGeom prst="straightConnector1">
            <a:avLst/>
          </a:prstGeom>
          <a:noFill/>
          <a:ln w="9525" cap="flat" cmpd="sng">
            <a:solidFill>
              <a:srgbClr val="00B050"/>
            </a:solidFill>
            <a:prstDash val="solid"/>
            <a:round/>
            <a:headEnd type="none" w="sm" len="sm"/>
            <a:tailEnd type="none" w="sm" len="sm"/>
          </a:ln>
        </p:spPr>
      </p:cxnSp>
      <p:sp>
        <p:nvSpPr>
          <p:cNvPr id="790" name="Google Shape;790;p18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91" name="Google Shape;791;p18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792" name="Google Shape;792;p18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798" name="Google Shape;798;p185"/>
          <p:cNvSpPr txBox="1">
            <a:spLocks noGrp="1"/>
          </p:cNvSpPr>
          <p:nvPr>
            <p:ph type="ftr" idx="11"/>
          </p:nvPr>
        </p:nvSpPr>
        <p:spPr>
          <a:xfrm>
            <a:off x="2757274" y="6381844"/>
            <a:ext cx="643781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799" name="Google Shape;799;p1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800" name="Google Shape;800;p185"/>
          <p:cNvPicPr preferRelativeResize="0"/>
          <p:nvPr/>
        </p:nvPicPr>
        <p:blipFill rotWithShape="1">
          <a:blip r:embed="rId3">
            <a:alphaModFix/>
          </a:blip>
          <a:srcRect/>
          <a:stretch/>
        </p:blipFill>
        <p:spPr>
          <a:xfrm>
            <a:off x="74169" y="25727"/>
            <a:ext cx="754251" cy="681654"/>
          </a:xfrm>
          <a:prstGeom prst="rect">
            <a:avLst/>
          </a:prstGeom>
          <a:noFill/>
          <a:ln>
            <a:noFill/>
          </a:ln>
        </p:spPr>
      </p:pic>
      <p:sp>
        <p:nvSpPr>
          <p:cNvPr id="801" name="Google Shape;801;p185"/>
          <p:cNvSpPr txBox="1">
            <a:spLocks noGrp="1"/>
          </p:cNvSpPr>
          <p:nvPr>
            <p:ph type="body" idx="1"/>
          </p:nvPr>
        </p:nvSpPr>
        <p:spPr>
          <a:xfrm>
            <a:off x="519467" y="707381"/>
            <a:ext cx="4475614" cy="5739482"/>
          </a:xfrm>
          <a:prstGeom prst="rect">
            <a:avLst/>
          </a:prstGeom>
          <a:noFill/>
          <a:ln>
            <a:noFill/>
          </a:ln>
        </p:spPr>
        <p:txBody>
          <a:bodyPr spcFirstLastPara="1" wrap="square" lIns="91425" tIns="45700" rIns="91425" bIns="45700" anchor="t" anchorCtr="0">
            <a:normAutofit lnSpcReduction="10000"/>
          </a:bodyPr>
          <a:lstStyle/>
          <a:p>
            <a:pPr marL="457200" lvl="0" indent="-342900" algn="just" rtl="0">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When a branch instruction is fetched, branch target buffer (BTB) </a:t>
            </a:r>
            <a:r>
              <a:rPr lang="en-US" sz="2400" b="1">
                <a:solidFill>
                  <a:srgbClr val="C00000"/>
                </a:solidFill>
                <a:latin typeface="Times New Roman"/>
                <a:ea typeface="Times New Roman"/>
                <a:cs typeface="Times New Roman"/>
                <a:sym typeface="Times New Roman"/>
              </a:rPr>
              <a:t>predicts</a:t>
            </a:r>
            <a:r>
              <a:rPr lang="en-US" sz="2400">
                <a:latin typeface="Times New Roman"/>
                <a:ea typeface="Times New Roman"/>
                <a:cs typeface="Times New Roman"/>
                <a:sym typeface="Times New Roman"/>
              </a:rPr>
              <a:t> whether the branch will be taken or not. </a:t>
            </a:r>
            <a:endParaRPr sz="24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If predicted </a:t>
            </a:r>
            <a:r>
              <a:rPr lang="en-US" sz="2400" b="1">
                <a:solidFill>
                  <a:srgbClr val="C00000"/>
                </a:solidFill>
                <a:latin typeface="Times New Roman"/>
                <a:ea typeface="Times New Roman"/>
                <a:cs typeface="Times New Roman"/>
                <a:sym typeface="Times New Roman"/>
              </a:rPr>
              <a:t>not taken</a:t>
            </a:r>
            <a:r>
              <a:rPr lang="en-US" sz="2400">
                <a:latin typeface="Times New Roman"/>
                <a:ea typeface="Times New Roman"/>
                <a:cs typeface="Times New Roman"/>
                <a:sym typeface="Times New Roman"/>
              </a:rPr>
              <a:t>, pre-fetch requests continue linearly. </a:t>
            </a:r>
            <a:endParaRPr sz="24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On a predicted taken branch the other pre-fetch buffer is enabled and begins to pre-fetch as though the branch was taken. </a:t>
            </a:r>
            <a:endParaRPr sz="24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Font typeface="Noto Sans Symbols"/>
              <a:buChar char="⮚"/>
            </a:pPr>
            <a:r>
              <a:rPr lang="en-US" sz="2400">
                <a:latin typeface="Times New Roman"/>
                <a:ea typeface="Times New Roman"/>
                <a:cs typeface="Times New Roman"/>
                <a:sym typeface="Times New Roman"/>
              </a:rPr>
              <a:t>If a branch is discovered </a:t>
            </a:r>
            <a:r>
              <a:rPr lang="en-US" b="1">
                <a:solidFill>
                  <a:srgbClr val="C00000"/>
                </a:solidFill>
                <a:latin typeface="Times New Roman"/>
                <a:ea typeface="Times New Roman"/>
                <a:cs typeface="Times New Roman"/>
                <a:sym typeface="Times New Roman"/>
              </a:rPr>
              <a:t>mis-predicted, </a:t>
            </a:r>
            <a:r>
              <a:rPr lang="en-US" sz="2400">
                <a:latin typeface="Times New Roman"/>
                <a:ea typeface="Times New Roman"/>
                <a:cs typeface="Times New Roman"/>
                <a:sym typeface="Times New Roman"/>
              </a:rPr>
              <a:t>the instruction </a:t>
            </a:r>
            <a:r>
              <a:rPr lang="en-US" sz="2400" b="1">
                <a:solidFill>
                  <a:srgbClr val="2501BF"/>
                </a:solidFill>
                <a:latin typeface="Times New Roman"/>
                <a:ea typeface="Times New Roman"/>
                <a:cs typeface="Times New Roman"/>
                <a:sym typeface="Times New Roman"/>
              </a:rPr>
              <a:t>pipelines are </a:t>
            </a:r>
            <a:r>
              <a:rPr lang="en-US" sz="2400" b="1">
                <a:solidFill>
                  <a:srgbClr val="C00000"/>
                </a:solidFill>
                <a:latin typeface="Times New Roman"/>
                <a:ea typeface="Times New Roman"/>
                <a:cs typeface="Times New Roman"/>
                <a:sym typeface="Times New Roman"/>
              </a:rPr>
              <a:t>flushed</a:t>
            </a:r>
            <a:r>
              <a:rPr lang="en-US" sz="2400" b="1">
                <a:solidFill>
                  <a:srgbClr val="2501BF"/>
                </a:solidFill>
                <a:latin typeface="Times New Roman"/>
                <a:ea typeface="Times New Roman"/>
                <a:cs typeface="Times New Roman"/>
                <a:sym typeface="Times New Roman"/>
              </a:rPr>
              <a:t> and prefetching activity starts over</a:t>
            </a:r>
            <a:r>
              <a:rPr lang="en-US" b="1">
                <a:solidFill>
                  <a:srgbClr val="2501BF"/>
                </a:solidFill>
                <a:latin typeface="Times New Roman"/>
                <a:ea typeface="Times New Roman"/>
                <a:cs typeface="Times New Roman"/>
                <a:sym typeface="Times New Roman"/>
              </a:rPr>
              <a:t>.</a:t>
            </a:r>
            <a:endParaRPr/>
          </a:p>
        </p:txBody>
      </p:sp>
      <p:sp>
        <p:nvSpPr>
          <p:cNvPr id="802" name="Google Shape;802;p185"/>
          <p:cNvSpPr/>
          <p:nvPr/>
        </p:nvSpPr>
        <p:spPr>
          <a:xfrm>
            <a:off x="5172567" y="770965"/>
            <a:ext cx="7019433" cy="54784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Times New Roman"/>
                <a:ea typeface="Times New Roman"/>
                <a:cs typeface="Times New Roman"/>
                <a:sym typeface="Times New Roman"/>
              </a:rPr>
              <a:t>Example code: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Branching instruction: </a:t>
            </a:r>
            <a:r>
              <a:rPr lang="en-US" sz="2000" b="1" i="0" u="none" strike="noStrike" cap="none">
                <a:solidFill>
                  <a:srgbClr val="C00000"/>
                </a:solidFill>
                <a:latin typeface="Times New Roman"/>
                <a:ea typeface="Times New Roman"/>
                <a:cs typeface="Times New Roman"/>
                <a:sym typeface="Times New Roman"/>
              </a:rPr>
              <a:t>JNZ</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Execution sequence: I0, I1, I2  and I3</a:t>
            </a:r>
            <a:endParaRPr/>
          </a:p>
          <a:p>
            <a:pPr marL="0" marR="0" lvl="0" indent="0" algn="l" rtl="0">
              <a:lnSpc>
                <a:spcPct val="100000"/>
              </a:lnSpc>
              <a:spcBef>
                <a:spcPts val="0"/>
              </a:spcBef>
              <a:spcAft>
                <a:spcPts val="0"/>
              </a:spcAft>
              <a:buNone/>
            </a:pPr>
            <a:r>
              <a:rPr lang="en-US" sz="1400" b="1" i="0" u="none" strike="noStrike" cap="none">
                <a:solidFill>
                  <a:srgbClr val="FF0000"/>
                </a:solidFill>
                <a:latin typeface="Times New Roman"/>
                <a:ea typeface="Times New Roman"/>
                <a:cs typeface="Times New Roman"/>
                <a:sym typeface="Times New Roman"/>
              </a:rPr>
              <a:t>Decision at I3: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If </a:t>
            </a:r>
            <a:r>
              <a:rPr lang="en-US" sz="1400" b="1" i="0" u="none" strike="noStrike" cap="none">
                <a:solidFill>
                  <a:srgbClr val="2501BF"/>
                </a:solidFill>
                <a:latin typeface="Times New Roman"/>
                <a:ea typeface="Times New Roman"/>
                <a:cs typeface="Times New Roman"/>
                <a:sym typeface="Times New Roman"/>
              </a:rPr>
              <a:t>condition is </a:t>
            </a:r>
            <a:r>
              <a:rPr lang="en-US" sz="2000" b="1" i="0" u="none" strike="noStrike" cap="none">
                <a:solidFill>
                  <a:srgbClr val="C00000"/>
                </a:solidFill>
                <a:latin typeface="Times New Roman"/>
                <a:ea typeface="Times New Roman"/>
                <a:cs typeface="Times New Roman"/>
                <a:sym typeface="Times New Roman"/>
              </a:rPr>
              <a:t>true</a:t>
            </a:r>
            <a:r>
              <a:rPr lang="en-US" sz="1400" b="1" i="0" u="none" strike="noStrike" cap="none">
                <a:solidFill>
                  <a:srgbClr val="2501BF"/>
                </a:solidFill>
                <a:latin typeface="Times New Roman"/>
                <a:ea typeface="Times New Roman"/>
                <a:cs typeface="Times New Roman"/>
                <a:sym typeface="Times New Roman"/>
              </a:rPr>
              <a:t> </a:t>
            </a:r>
            <a:r>
              <a:rPr lang="en-US" sz="1400" b="0" i="0" u="none" strike="noStrike" cap="none">
                <a:solidFill>
                  <a:srgbClr val="000000"/>
                </a:solidFill>
                <a:latin typeface="Times New Roman"/>
                <a:ea typeface="Times New Roman"/>
                <a:cs typeface="Times New Roman"/>
                <a:sym typeface="Times New Roman"/>
              </a:rPr>
              <a:t>(i.e. ZF = 0) then after </a:t>
            </a:r>
            <a:r>
              <a:rPr lang="en-US" sz="1400" b="1" i="0" u="none" strike="noStrike" cap="none">
                <a:solidFill>
                  <a:srgbClr val="002060"/>
                </a:solidFill>
                <a:latin typeface="Times New Roman"/>
                <a:ea typeface="Times New Roman"/>
                <a:cs typeface="Times New Roman"/>
                <a:sym typeface="Times New Roman"/>
              </a:rPr>
              <a:t>I3</a:t>
            </a:r>
            <a:r>
              <a:rPr lang="en-US" sz="1400" b="0" i="0" u="none" strike="noStrike" cap="none">
                <a:solidFill>
                  <a:srgbClr val="000000"/>
                </a:solidFill>
                <a:latin typeface="Times New Roman"/>
                <a:ea typeface="Times New Roman"/>
                <a:cs typeface="Times New Roman"/>
                <a:sym typeface="Times New Roman"/>
              </a:rPr>
              <a:t>;  </a:t>
            </a:r>
            <a:r>
              <a:rPr lang="en-US" sz="1400" b="1" i="0" u="none" strike="noStrike" cap="none">
                <a:solidFill>
                  <a:srgbClr val="000000"/>
                </a:solidFill>
                <a:latin typeface="Times New Roman"/>
                <a:ea typeface="Times New Roman"/>
                <a:cs typeface="Times New Roman"/>
                <a:sym typeface="Times New Roman"/>
              </a:rPr>
              <a:t>I1 and I2 will be </a:t>
            </a:r>
            <a:r>
              <a:rPr lang="en-US" sz="1600" b="0" i="0" u="none" strike="noStrike" cap="none">
                <a:solidFill>
                  <a:srgbClr val="000000"/>
                </a:solidFill>
                <a:latin typeface="Times New Roman"/>
                <a:ea typeface="Times New Roman"/>
                <a:cs typeface="Times New Roman"/>
                <a:sym typeface="Times New Roman"/>
              </a:rPr>
              <a:t>executed.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So pipeline must have instructions prefetched as </a:t>
            </a:r>
            <a:r>
              <a:rPr lang="en-US" sz="1400" b="1" i="0" u="none" strike="noStrike" cap="none">
                <a:solidFill>
                  <a:srgbClr val="002060"/>
                </a:solidFill>
                <a:latin typeface="Times New Roman"/>
                <a:ea typeface="Times New Roman"/>
                <a:cs typeface="Times New Roman"/>
                <a:sym typeface="Times New Roman"/>
              </a:rPr>
              <a:t>I0 I1 I2 I3 </a:t>
            </a:r>
            <a:r>
              <a:rPr lang="en-US" sz="1400" b="1" i="0" u="none" strike="noStrike" cap="none">
                <a:solidFill>
                  <a:srgbClr val="000000"/>
                </a:solidFill>
                <a:latin typeface="Times New Roman"/>
                <a:ea typeface="Times New Roman"/>
                <a:cs typeface="Times New Roman"/>
                <a:sym typeface="Times New Roman"/>
              </a:rPr>
              <a:t>I1 I2 I3 </a:t>
            </a:r>
            <a:r>
              <a:rPr lang="en-US" sz="1400" b="1" i="0" u="none" strike="noStrike" cap="none">
                <a:solidFill>
                  <a:srgbClr val="002060"/>
                </a:solidFill>
                <a:latin typeface="Times New Roman"/>
                <a:ea typeface="Times New Roman"/>
                <a:cs typeface="Times New Roman"/>
                <a:sym typeface="Times New Roman"/>
              </a:rPr>
              <a:t>I1 I2 I3 </a:t>
            </a:r>
            <a:r>
              <a:rPr lang="en-US" sz="1400" b="0" i="0" u="none" strike="noStrike" cap="none">
                <a:solidFill>
                  <a:srgbClr val="000000"/>
                </a:solidFill>
                <a:latin typeface="Times New Roman"/>
                <a:ea typeface="Times New Roman"/>
                <a:cs typeface="Times New Roman"/>
                <a:sym typeface="Times New Roman"/>
              </a:rPr>
              <a:t>and so on </a:t>
            </a:r>
            <a:r>
              <a:rPr lang="en-US" sz="1400" b="1" i="0" u="none" strike="noStrike" cap="none">
                <a:solidFill>
                  <a:srgbClr val="C00000"/>
                </a:solidFill>
                <a:latin typeface="Times New Roman"/>
                <a:ea typeface="Times New Roman"/>
                <a:cs typeface="Times New Roman"/>
                <a:sym typeface="Times New Roman"/>
              </a:rPr>
              <a:t>instead of</a:t>
            </a:r>
            <a:r>
              <a:rPr lang="en-US" sz="1400" b="0" i="0" u="none" strike="noStrike" cap="none">
                <a:solidFill>
                  <a:srgbClr val="000000"/>
                </a:solidFill>
                <a:latin typeface="Times New Roman"/>
                <a:ea typeface="Times New Roman"/>
                <a:cs typeface="Times New Roman"/>
                <a:sym typeface="Times New Roman"/>
              </a:rPr>
              <a:t> I0 I1 I2 I3 I4, I5 and I6</a:t>
            </a:r>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If </a:t>
            </a:r>
            <a:r>
              <a:rPr lang="en-US" sz="1400" b="1" i="0" u="none" strike="noStrike" cap="none">
                <a:solidFill>
                  <a:srgbClr val="2501BF"/>
                </a:solidFill>
                <a:latin typeface="Times New Roman"/>
                <a:ea typeface="Times New Roman"/>
                <a:cs typeface="Times New Roman"/>
                <a:sym typeface="Times New Roman"/>
              </a:rPr>
              <a:t>condition is </a:t>
            </a:r>
            <a:r>
              <a:rPr lang="en-US" sz="2000" b="1" i="0" u="none" strike="noStrike" cap="none">
                <a:solidFill>
                  <a:srgbClr val="C00000"/>
                </a:solidFill>
                <a:latin typeface="Times New Roman"/>
                <a:ea typeface="Times New Roman"/>
                <a:cs typeface="Times New Roman"/>
                <a:sym typeface="Times New Roman"/>
              </a:rPr>
              <a:t>false</a:t>
            </a:r>
            <a:r>
              <a:rPr lang="en-US" sz="1400" b="1" i="0" u="none" strike="noStrike" cap="none">
                <a:solidFill>
                  <a:srgbClr val="2501BF"/>
                </a:solidFill>
                <a:latin typeface="Times New Roman"/>
                <a:ea typeface="Times New Roman"/>
                <a:cs typeface="Times New Roman"/>
                <a:sym typeface="Times New Roman"/>
              </a:rPr>
              <a:t> </a:t>
            </a:r>
            <a:r>
              <a:rPr lang="en-US" sz="1400" b="0" i="0" u="none" strike="noStrike" cap="none">
                <a:solidFill>
                  <a:srgbClr val="000000"/>
                </a:solidFill>
                <a:latin typeface="Times New Roman"/>
                <a:ea typeface="Times New Roman"/>
                <a:cs typeface="Times New Roman"/>
                <a:sym typeface="Times New Roman"/>
              </a:rPr>
              <a:t>(i.e. ZF = 1) then after I3; </a:t>
            </a:r>
            <a:r>
              <a:rPr lang="en-US" sz="2400" b="1" i="0" u="none" strike="noStrike" cap="none">
                <a:solidFill>
                  <a:srgbClr val="000000"/>
                </a:solidFill>
                <a:latin typeface="Times New Roman"/>
                <a:ea typeface="Times New Roman"/>
                <a:cs typeface="Times New Roman"/>
                <a:sym typeface="Times New Roman"/>
              </a:rPr>
              <a:t>I4, I5 and I6</a:t>
            </a:r>
            <a:r>
              <a:rPr lang="en-US" sz="1400" b="0" i="0" u="none" strike="noStrike" cap="none">
                <a:solidFill>
                  <a:srgbClr val="000000"/>
                </a:solidFill>
                <a:latin typeface="Times New Roman"/>
                <a:ea typeface="Times New Roman"/>
                <a:cs typeface="Times New Roman"/>
                <a:sym typeface="Times New Roman"/>
              </a:rPr>
              <a:t> will be executed.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So pipeline must have instructions prefetched as </a:t>
            </a:r>
            <a:r>
              <a:rPr lang="en-US" sz="1400" b="1" i="0" u="none" strike="noStrike" cap="none">
                <a:solidFill>
                  <a:srgbClr val="002060"/>
                </a:solidFill>
                <a:latin typeface="Times New Roman"/>
                <a:ea typeface="Times New Roman"/>
                <a:cs typeface="Times New Roman"/>
                <a:sym typeface="Times New Roman"/>
              </a:rPr>
              <a:t>I0 I1 I2 I3 I4, I5 and I6</a:t>
            </a:r>
            <a:endParaRPr sz="1400" b="1" i="0" u="none" strike="noStrike" cap="none">
              <a:solidFill>
                <a:srgbClr val="00206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1" i="0" u="none" strike="noStrike" cap="none">
              <a:solidFill>
                <a:srgbClr val="00206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          I0     MOV SI, addr</a:t>
            </a:r>
            <a:endParaRPr sz="1600" b="0" i="0" u="none" strike="noStrike" cap="none">
              <a:solidFill>
                <a:srgbClr val="00206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Bk  :  I1     INC SI</a:t>
            </a:r>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          I2     DEC CX    </a:t>
            </a:r>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          </a:t>
            </a:r>
            <a:r>
              <a:rPr lang="en-US" sz="2800" b="1" i="0" u="none" strike="noStrike" cap="none">
                <a:solidFill>
                  <a:srgbClr val="C00000"/>
                </a:solidFill>
                <a:latin typeface="Times New Roman"/>
                <a:ea typeface="Times New Roman"/>
                <a:cs typeface="Times New Roman"/>
                <a:sym typeface="Times New Roman"/>
              </a:rPr>
              <a:t>I3  JNZ   BK</a:t>
            </a:r>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          I4     ADD  AX,BX</a:t>
            </a:r>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          I5     INC  AX</a:t>
            </a:r>
            <a:endParaRPr/>
          </a:p>
          <a:p>
            <a:pPr marL="0" marR="0" lvl="0" indent="0" algn="l" rtl="0">
              <a:lnSpc>
                <a:spcPct val="100000"/>
              </a:lnSpc>
              <a:spcBef>
                <a:spcPts val="0"/>
              </a:spcBef>
              <a:spcAft>
                <a:spcPts val="0"/>
              </a:spcAft>
              <a:buNone/>
            </a:pPr>
            <a:r>
              <a:rPr lang="en-US" sz="1600" b="0" i="0" u="none" strike="noStrike" cap="none">
                <a:solidFill>
                  <a:srgbClr val="002060"/>
                </a:solidFill>
                <a:latin typeface="Times New Roman"/>
                <a:ea typeface="Times New Roman"/>
                <a:cs typeface="Times New Roman"/>
                <a:sym typeface="Times New Roman"/>
              </a:rPr>
              <a:t>          I6     MOV  [SI] , AX </a:t>
            </a:r>
            <a:endParaRPr sz="1600" b="0" i="0" u="none" strike="noStrike" cap="none">
              <a:solidFill>
                <a:srgbClr val="000000"/>
              </a:solidFill>
              <a:latin typeface="Times New Roman"/>
              <a:ea typeface="Times New Roman"/>
              <a:cs typeface="Times New Roman"/>
              <a:sym typeface="Times New Roman"/>
            </a:endParaRPr>
          </a:p>
        </p:txBody>
      </p:sp>
      <p:sp>
        <p:nvSpPr>
          <p:cNvPr id="803" name="Google Shape;803;p185"/>
          <p:cNvSpPr txBox="1"/>
          <p:nvPr/>
        </p:nvSpPr>
        <p:spPr>
          <a:xfrm>
            <a:off x="1500155" y="0"/>
            <a:ext cx="903481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Arial"/>
                <a:ea typeface="Arial"/>
                <a:cs typeface="Arial"/>
                <a:sym typeface="Arial"/>
              </a:rPr>
              <a:t>Role of Pre-fetch Buffer in Branch Prediction</a:t>
            </a:r>
            <a:endParaRPr/>
          </a:p>
        </p:txBody>
      </p:sp>
      <p:sp>
        <p:nvSpPr>
          <p:cNvPr id="804" name="Google Shape;804;p185"/>
          <p:cNvSpPr/>
          <p:nvPr/>
        </p:nvSpPr>
        <p:spPr>
          <a:xfrm>
            <a:off x="5117910" y="689719"/>
            <a:ext cx="7074090" cy="5603739"/>
          </a:xfrm>
          <a:prstGeom prst="rect">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5" name="Google Shape;805;p185"/>
          <p:cNvSpPr/>
          <p:nvPr/>
        </p:nvSpPr>
        <p:spPr>
          <a:xfrm>
            <a:off x="559624" y="628164"/>
            <a:ext cx="4490114" cy="5665294"/>
          </a:xfrm>
          <a:prstGeom prst="rect">
            <a:avLst/>
          </a:prstGeom>
          <a:noFill/>
          <a:ln w="571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806" name="Google Shape;806;p185"/>
          <p:cNvCxnSpPr/>
          <p:nvPr/>
        </p:nvCxnSpPr>
        <p:spPr>
          <a:xfrm rot="10800000" flipH="1">
            <a:off x="0" y="770965"/>
            <a:ext cx="12192000" cy="27709"/>
          </a:xfrm>
          <a:prstGeom prst="straightConnector1">
            <a:avLst/>
          </a:prstGeom>
          <a:noFill/>
          <a:ln w="9525" cap="flat" cmpd="sng">
            <a:solidFill>
              <a:srgbClr val="00B050"/>
            </a:solidFill>
            <a:prstDash val="solid"/>
            <a:round/>
            <a:headEnd type="none" w="sm" len="sm"/>
            <a:tailEnd type="none" w="sm" len="sm"/>
          </a:ln>
        </p:spPr>
      </p:cxnSp>
      <p:sp>
        <p:nvSpPr>
          <p:cNvPr id="807" name="Google Shape;807;p18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08" name="Google Shape;808;p185"/>
          <p:cNvCxnSpPr/>
          <p:nvPr/>
        </p:nvCxnSpPr>
        <p:spPr>
          <a:xfrm>
            <a:off x="715371" y="25727"/>
            <a:ext cx="58534" cy="6808823"/>
          </a:xfrm>
          <a:prstGeom prst="straightConnector1">
            <a:avLst/>
          </a:prstGeom>
          <a:noFill/>
          <a:ln w="15875" cap="flat" cmpd="sng">
            <a:solidFill>
              <a:srgbClr val="00B050"/>
            </a:solidFill>
            <a:prstDash val="solid"/>
            <a:round/>
            <a:headEnd type="none" w="sm" len="sm"/>
            <a:tailEnd type="none" w="sm" len="sm"/>
          </a:ln>
        </p:spPr>
      </p:cxnSp>
      <p:cxnSp>
        <p:nvCxnSpPr>
          <p:cNvPr id="809" name="Google Shape;809;p185"/>
          <p:cNvCxnSpPr/>
          <p:nvPr/>
        </p:nvCxnSpPr>
        <p:spPr>
          <a:xfrm>
            <a:off x="0" y="6356350"/>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0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0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0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0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02">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02">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02">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01">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01">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1">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86"/>
          <p:cNvSpPr txBox="1">
            <a:spLocks noGrp="1"/>
          </p:cNvSpPr>
          <p:nvPr>
            <p:ph type="title"/>
          </p:nvPr>
        </p:nvSpPr>
        <p:spPr>
          <a:xfrm>
            <a:off x="1090292" y="181137"/>
            <a:ext cx="9566054" cy="674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C00000"/>
                </a:solidFill>
                <a:latin typeface="Times New Roman"/>
                <a:ea typeface="Times New Roman"/>
                <a:cs typeface="Times New Roman"/>
                <a:sym typeface="Times New Roman"/>
              </a:rPr>
              <a:t>Control Unit</a:t>
            </a:r>
            <a:endParaRPr sz="6000" b="1">
              <a:solidFill>
                <a:srgbClr val="C00000"/>
              </a:solidFill>
              <a:latin typeface="Times New Roman"/>
              <a:ea typeface="Times New Roman"/>
              <a:cs typeface="Times New Roman"/>
              <a:sym typeface="Times New Roman"/>
            </a:endParaRPr>
          </a:p>
        </p:txBody>
      </p:sp>
      <p:sp>
        <p:nvSpPr>
          <p:cNvPr id="815" name="Google Shape;815;p1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816" name="Google Shape;816;p1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817" name="Google Shape;817;p1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pic>
        <p:nvPicPr>
          <p:cNvPr id="818" name="Google Shape;818;p186"/>
          <p:cNvPicPr preferRelativeResize="0"/>
          <p:nvPr/>
        </p:nvPicPr>
        <p:blipFill rotWithShape="1">
          <a:blip r:embed="rId3">
            <a:alphaModFix/>
          </a:blip>
          <a:srcRect/>
          <a:stretch/>
        </p:blipFill>
        <p:spPr>
          <a:xfrm>
            <a:off x="75912" y="47269"/>
            <a:ext cx="712281" cy="801817"/>
          </a:xfrm>
          <a:prstGeom prst="rect">
            <a:avLst/>
          </a:prstGeom>
          <a:noFill/>
          <a:ln>
            <a:noFill/>
          </a:ln>
        </p:spPr>
      </p:pic>
      <p:sp>
        <p:nvSpPr>
          <p:cNvPr id="819" name="Google Shape;819;p186"/>
          <p:cNvSpPr txBox="1">
            <a:spLocks noGrp="1"/>
          </p:cNvSpPr>
          <p:nvPr>
            <p:ph type="body" idx="1"/>
          </p:nvPr>
        </p:nvSpPr>
        <p:spPr>
          <a:xfrm>
            <a:off x="381794" y="1065183"/>
            <a:ext cx="5732060" cy="5107018"/>
          </a:xfrm>
          <a:prstGeom prst="rect">
            <a:avLst/>
          </a:prstGeom>
          <a:noFill/>
          <a:ln>
            <a:noFill/>
          </a:ln>
        </p:spPr>
        <p:txBody>
          <a:bodyPr spcFirstLastPara="1" wrap="square" lIns="91425" tIns="45700" rIns="91425" bIns="45700" anchor="t" anchorCtr="0">
            <a:noAutofit/>
          </a:bodyPr>
          <a:lstStyle/>
          <a:p>
            <a:pPr marL="914400" lvl="1" indent="-342900" algn="just" rtl="0">
              <a:lnSpc>
                <a:spcPct val="90000"/>
              </a:lnSpc>
              <a:spcBef>
                <a:spcPts val="500"/>
              </a:spcBef>
              <a:spcAft>
                <a:spcPts val="0"/>
              </a:spcAft>
              <a:buSzPts val="1800"/>
              <a:buChar char="•"/>
            </a:pPr>
            <a:r>
              <a:rPr lang="en-US" sz="3000">
                <a:latin typeface="Times New Roman"/>
                <a:ea typeface="Times New Roman"/>
                <a:cs typeface="Times New Roman"/>
                <a:sym typeface="Times New Roman"/>
              </a:rPr>
              <a:t>It </a:t>
            </a:r>
            <a:r>
              <a:rPr lang="en-US" sz="3000" b="1">
                <a:solidFill>
                  <a:srgbClr val="0070C0"/>
                </a:solidFill>
                <a:latin typeface="Times New Roman"/>
                <a:ea typeface="Times New Roman"/>
                <a:cs typeface="Times New Roman"/>
                <a:sym typeface="Times New Roman"/>
              </a:rPr>
              <a:t>interprets</a:t>
            </a:r>
            <a:r>
              <a:rPr lang="en-US" sz="3000">
                <a:latin typeface="Times New Roman"/>
                <a:ea typeface="Times New Roman"/>
                <a:cs typeface="Times New Roman"/>
                <a:sym typeface="Times New Roman"/>
              </a:rPr>
              <a:t> the </a:t>
            </a:r>
            <a:r>
              <a:rPr lang="en-US" sz="3000" b="1">
                <a:solidFill>
                  <a:srgbClr val="385623"/>
                </a:solidFill>
                <a:latin typeface="Times New Roman"/>
                <a:ea typeface="Times New Roman"/>
                <a:cs typeface="Times New Roman"/>
                <a:sym typeface="Times New Roman"/>
              </a:rPr>
              <a:t>instruction word </a:t>
            </a:r>
            <a:r>
              <a:rPr lang="en-US" sz="3000" b="1">
                <a:solidFill>
                  <a:srgbClr val="C00000"/>
                </a:solidFill>
                <a:latin typeface="Times New Roman"/>
                <a:ea typeface="Times New Roman"/>
                <a:cs typeface="Times New Roman"/>
                <a:sym typeface="Times New Roman"/>
              </a:rPr>
              <a:t>and</a:t>
            </a:r>
            <a:r>
              <a:rPr lang="en-US" sz="3000" b="1">
                <a:solidFill>
                  <a:srgbClr val="385623"/>
                </a:solidFill>
                <a:latin typeface="Times New Roman"/>
                <a:ea typeface="Times New Roman"/>
                <a:cs typeface="Times New Roman"/>
                <a:sym typeface="Times New Roman"/>
              </a:rPr>
              <a:t> </a:t>
            </a:r>
            <a:r>
              <a:rPr lang="en-US" sz="3000" b="1">
                <a:solidFill>
                  <a:srgbClr val="002060"/>
                </a:solidFill>
                <a:latin typeface="Times New Roman"/>
                <a:ea typeface="Times New Roman"/>
                <a:cs typeface="Times New Roman"/>
                <a:sym typeface="Times New Roman"/>
              </a:rPr>
              <a:t>microcode</a:t>
            </a:r>
            <a:r>
              <a:rPr lang="en-US" sz="3000" b="1">
                <a:solidFill>
                  <a:srgbClr val="385623"/>
                </a:solidFill>
                <a:latin typeface="Times New Roman"/>
                <a:ea typeface="Times New Roman"/>
                <a:cs typeface="Times New Roman"/>
                <a:sym typeface="Times New Roman"/>
              </a:rPr>
              <a:t> </a:t>
            </a:r>
            <a:r>
              <a:rPr lang="en-US" sz="3000">
                <a:latin typeface="Times New Roman"/>
                <a:ea typeface="Times New Roman"/>
                <a:cs typeface="Times New Roman"/>
                <a:sym typeface="Times New Roman"/>
              </a:rPr>
              <a:t>entry point fed to it by </a:t>
            </a:r>
            <a:r>
              <a:rPr lang="en-US" sz="3000" b="1">
                <a:latin typeface="Times New Roman"/>
                <a:ea typeface="Times New Roman"/>
                <a:cs typeface="Times New Roman"/>
                <a:sym typeface="Times New Roman"/>
              </a:rPr>
              <a:t>Instruction Decode Unit. </a:t>
            </a:r>
            <a:endParaRPr sz="3000" b="1">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ts val="1800"/>
              <a:buChar char="•"/>
            </a:pPr>
            <a:r>
              <a:rPr lang="en-US" sz="3000">
                <a:latin typeface="Times New Roman"/>
                <a:ea typeface="Times New Roman"/>
                <a:cs typeface="Times New Roman"/>
                <a:sym typeface="Times New Roman"/>
              </a:rPr>
              <a:t>It handles </a:t>
            </a:r>
            <a:r>
              <a:rPr lang="en-US" sz="3000" b="1">
                <a:solidFill>
                  <a:srgbClr val="385623"/>
                </a:solidFill>
                <a:latin typeface="Times New Roman"/>
                <a:ea typeface="Times New Roman"/>
                <a:cs typeface="Times New Roman"/>
                <a:sym typeface="Times New Roman"/>
              </a:rPr>
              <a:t>exceptions, breakpoints </a:t>
            </a:r>
            <a:r>
              <a:rPr lang="en-US" sz="3000" b="1">
                <a:solidFill>
                  <a:srgbClr val="0070C0"/>
                </a:solidFill>
                <a:latin typeface="Times New Roman"/>
                <a:ea typeface="Times New Roman"/>
                <a:cs typeface="Times New Roman"/>
                <a:sym typeface="Times New Roman"/>
              </a:rPr>
              <a:t>and</a:t>
            </a:r>
            <a:r>
              <a:rPr lang="en-US" sz="3000" b="1">
                <a:solidFill>
                  <a:srgbClr val="385623"/>
                </a:solidFill>
                <a:latin typeface="Times New Roman"/>
                <a:ea typeface="Times New Roman"/>
                <a:cs typeface="Times New Roman"/>
                <a:sym typeface="Times New Roman"/>
              </a:rPr>
              <a:t> interrupts</a:t>
            </a:r>
            <a:r>
              <a:rPr lang="en-US" sz="3000">
                <a:latin typeface="Times New Roman"/>
                <a:ea typeface="Times New Roman"/>
                <a:cs typeface="Times New Roman"/>
                <a:sym typeface="Times New Roman"/>
              </a:rPr>
              <a:t>. </a:t>
            </a:r>
            <a:endParaRPr/>
          </a:p>
          <a:p>
            <a:pPr marL="914400" lvl="1" indent="-342900" algn="just" rtl="0">
              <a:lnSpc>
                <a:spcPct val="90000"/>
              </a:lnSpc>
              <a:spcBef>
                <a:spcPts val="500"/>
              </a:spcBef>
              <a:spcAft>
                <a:spcPts val="0"/>
              </a:spcAft>
              <a:buSzPts val="1800"/>
              <a:buChar char="•"/>
            </a:pPr>
            <a:r>
              <a:rPr lang="en-US" sz="3000">
                <a:latin typeface="Times New Roman"/>
                <a:ea typeface="Times New Roman"/>
                <a:cs typeface="Times New Roman"/>
                <a:sym typeface="Times New Roman"/>
              </a:rPr>
              <a:t>It </a:t>
            </a:r>
            <a:r>
              <a:rPr lang="en-US" sz="3000">
                <a:solidFill>
                  <a:srgbClr val="C00000"/>
                </a:solidFill>
                <a:latin typeface="Times New Roman"/>
                <a:ea typeface="Times New Roman"/>
                <a:cs typeface="Times New Roman"/>
                <a:sym typeface="Times New Roman"/>
              </a:rPr>
              <a:t>controls</a:t>
            </a:r>
            <a:r>
              <a:rPr lang="en-US" sz="3000">
                <a:latin typeface="Times New Roman"/>
                <a:ea typeface="Times New Roman"/>
                <a:cs typeface="Times New Roman"/>
                <a:sym typeface="Times New Roman"/>
              </a:rPr>
              <a:t> the </a:t>
            </a:r>
            <a:r>
              <a:rPr lang="en-US" sz="3000" b="1">
                <a:solidFill>
                  <a:srgbClr val="002060"/>
                </a:solidFill>
                <a:latin typeface="Times New Roman"/>
                <a:ea typeface="Times New Roman"/>
                <a:cs typeface="Times New Roman"/>
                <a:sym typeface="Times New Roman"/>
              </a:rPr>
              <a:t>integer pipelines </a:t>
            </a:r>
            <a:r>
              <a:rPr lang="en-US" sz="3000">
                <a:latin typeface="Times New Roman"/>
                <a:ea typeface="Times New Roman"/>
                <a:cs typeface="Times New Roman"/>
                <a:sym typeface="Times New Roman"/>
              </a:rPr>
              <a:t>and</a:t>
            </a:r>
            <a:r>
              <a:rPr lang="en-US" sz="3000" b="1">
                <a:solidFill>
                  <a:srgbClr val="002060"/>
                </a:solidFill>
                <a:latin typeface="Times New Roman"/>
                <a:ea typeface="Times New Roman"/>
                <a:cs typeface="Times New Roman"/>
                <a:sym typeface="Times New Roman"/>
              </a:rPr>
              <a:t> floating point sequences</a:t>
            </a:r>
            <a:r>
              <a:rPr lang="en-U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marL="914400" lvl="1" indent="-342900" algn="just" rtl="0">
              <a:lnSpc>
                <a:spcPct val="90000"/>
              </a:lnSpc>
              <a:spcBef>
                <a:spcPts val="500"/>
              </a:spcBef>
              <a:spcAft>
                <a:spcPts val="0"/>
              </a:spcAft>
              <a:buSzPts val="1800"/>
              <a:buChar char="•"/>
            </a:pPr>
            <a:r>
              <a:rPr lang="en-US" sz="3000" b="1">
                <a:latin typeface="Times New Roman"/>
                <a:ea typeface="Times New Roman"/>
                <a:cs typeface="Times New Roman"/>
                <a:sym typeface="Times New Roman"/>
              </a:rPr>
              <a:t>Microcode ROM:  </a:t>
            </a:r>
            <a:r>
              <a:rPr lang="en-US" sz="3000" b="1">
                <a:solidFill>
                  <a:srgbClr val="002060"/>
                </a:solidFill>
                <a:latin typeface="Times New Roman"/>
                <a:ea typeface="Times New Roman"/>
                <a:cs typeface="Times New Roman"/>
                <a:sym typeface="Times New Roman"/>
              </a:rPr>
              <a:t>Stores </a:t>
            </a:r>
            <a:r>
              <a:rPr lang="en-US" sz="3000" b="1">
                <a:solidFill>
                  <a:srgbClr val="C00000"/>
                </a:solidFill>
                <a:latin typeface="Times New Roman"/>
                <a:ea typeface="Times New Roman"/>
                <a:cs typeface="Times New Roman"/>
                <a:sym typeface="Times New Roman"/>
              </a:rPr>
              <a:t>microcode</a:t>
            </a:r>
            <a:r>
              <a:rPr lang="en-US" sz="3000" b="1">
                <a:solidFill>
                  <a:srgbClr val="002060"/>
                </a:solidFill>
                <a:latin typeface="Times New Roman"/>
                <a:ea typeface="Times New Roman"/>
                <a:cs typeface="Times New Roman"/>
                <a:sym typeface="Times New Roman"/>
              </a:rPr>
              <a:t> sequences. </a:t>
            </a:r>
            <a:endParaRPr sz="3000" b="1">
              <a:solidFill>
                <a:srgbClr val="002060"/>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pic>
        <p:nvPicPr>
          <p:cNvPr id="820" name="Google Shape;820;p186"/>
          <p:cNvPicPr preferRelativeResize="0"/>
          <p:nvPr/>
        </p:nvPicPr>
        <p:blipFill rotWithShape="1">
          <a:blip r:embed="rId4">
            <a:alphaModFix/>
          </a:blip>
          <a:srcRect/>
          <a:stretch/>
        </p:blipFill>
        <p:spPr>
          <a:xfrm>
            <a:off x="6400800" y="1065183"/>
            <a:ext cx="5305425" cy="5107018"/>
          </a:xfrm>
          <a:prstGeom prst="rect">
            <a:avLst/>
          </a:prstGeom>
          <a:noFill/>
          <a:ln>
            <a:noFill/>
          </a:ln>
        </p:spPr>
      </p:pic>
      <p:cxnSp>
        <p:nvCxnSpPr>
          <p:cNvPr id="821" name="Google Shape;821;p186"/>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822" name="Google Shape;822;p18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23" name="Google Shape;823;p18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24" name="Google Shape;824;p18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830" name="Google Shape;830;p187"/>
          <p:cNvSpPr txBox="1">
            <a:spLocks noGrp="1"/>
          </p:cNvSpPr>
          <p:nvPr>
            <p:ph type="body" idx="1"/>
          </p:nvPr>
        </p:nvSpPr>
        <p:spPr>
          <a:xfrm>
            <a:off x="715370" y="1027906"/>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831" name="Google Shape;831;p1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832" name="Google Shape;832;p187"/>
          <p:cNvSpPr txBox="1">
            <a:spLocks noGrp="1"/>
          </p:cNvSpPr>
          <p:nvPr>
            <p:ph type="ftr" idx="11"/>
          </p:nvPr>
        </p:nvSpPr>
        <p:spPr>
          <a:xfrm>
            <a:off x="2625633" y="6356350"/>
            <a:ext cx="664899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833" name="Google Shape;833;p1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834" name="Google Shape;834;p187"/>
          <p:cNvSpPr/>
          <p:nvPr/>
        </p:nvSpPr>
        <p:spPr>
          <a:xfrm>
            <a:off x="944561" y="1951630"/>
            <a:ext cx="10772822" cy="3155947"/>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1" i="0" u="none" strike="noStrike" cap="none">
                <a:solidFill>
                  <a:srgbClr val="FFFF00"/>
                </a:solidFill>
                <a:latin typeface="Times New Roman"/>
                <a:ea typeface="Times New Roman"/>
                <a:cs typeface="Times New Roman"/>
                <a:sym typeface="Times New Roman"/>
              </a:rPr>
              <a:t>Pentium Superscalar Architecture with details of pipeline stages</a:t>
            </a:r>
            <a:endParaRPr sz="6000" b="1" i="0" u="none" strike="noStrike" cap="none">
              <a:solidFill>
                <a:srgbClr val="FFFF00"/>
              </a:solidFill>
              <a:latin typeface="Times New Roman"/>
              <a:ea typeface="Times New Roman"/>
              <a:cs typeface="Times New Roman"/>
              <a:sym typeface="Times New Roman"/>
            </a:endParaRPr>
          </a:p>
        </p:txBody>
      </p:sp>
      <p:cxnSp>
        <p:nvCxnSpPr>
          <p:cNvPr id="835" name="Google Shape;835;p187"/>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836" name="Google Shape;836;p18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37" name="Google Shape;837;p18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38" name="Google Shape;838;p18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88"/>
          <p:cNvSpPr txBox="1">
            <a:spLocks noGrp="1"/>
          </p:cNvSpPr>
          <p:nvPr>
            <p:ph type="title"/>
          </p:nvPr>
        </p:nvSpPr>
        <p:spPr>
          <a:xfrm>
            <a:off x="838200" y="134614"/>
            <a:ext cx="10515600" cy="71329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Pentium </a:t>
            </a:r>
            <a:r>
              <a:rPr lang="en-US" sz="5400" b="1">
                <a:solidFill>
                  <a:srgbClr val="FF0000"/>
                </a:solidFill>
                <a:latin typeface="Times New Roman"/>
                <a:ea typeface="Times New Roman"/>
                <a:cs typeface="Times New Roman"/>
                <a:sym typeface="Times New Roman"/>
              </a:rPr>
              <a:t>super-scalar</a:t>
            </a:r>
            <a:r>
              <a:rPr lang="en-US" sz="5400">
                <a:solidFill>
                  <a:srgbClr val="FF0000"/>
                </a:solidFill>
                <a:latin typeface="Times New Roman"/>
                <a:ea typeface="Times New Roman"/>
                <a:cs typeface="Times New Roman"/>
                <a:sym typeface="Times New Roman"/>
              </a:rPr>
              <a:t> architecture</a:t>
            </a:r>
            <a:endParaRPr sz="5400">
              <a:solidFill>
                <a:srgbClr val="FF0000"/>
              </a:solidFill>
              <a:latin typeface="Times New Roman"/>
              <a:ea typeface="Times New Roman"/>
              <a:cs typeface="Times New Roman"/>
              <a:sym typeface="Times New Roman"/>
            </a:endParaRPr>
          </a:p>
        </p:txBody>
      </p:sp>
      <p:sp>
        <p:nvSpPr>
          <p:cNvPr id="844" name="Google Shape;844;p188"/>
          <p:cNvSpPr txBox="1">
            <a:spLocks noGrp="1"/>
          </p:cNvSpPr>
          <p:nvPr>
            <p:ph type="body" idx="1"/>
          </p:nvPr>
        </p:nvSpPr>
        <p:spPr>
          <a:xfrm>
            <a:off x="838200" y="1100480"/>
            <a:ext cx="10877326" cy="5152977"/>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200" dirty="0">
                <a:latin typeface="Times New Roman"/>
                <a:ea typeface="Times New Roman"/>
                <a:cs typeface="Times New Roman"/>
                <a:sym typeface="Times New Roman"/>
              </a:rPr>
              <a:t>Pentium is capable of executing </a:t>
            </a:r>
            <a:r>
              <a:rPr lang="en-US" sz="3200" b="1" dirty="0">
                <a:solidFill>
                  <a:srgbClr val="002060"/>
                </a:solidFill>
                <a:latin typeface="Times New Roman"/>
                <a:ea typeface="Times New Roman"/>
                <a:cs typeface="Times New Roman"/>
                <a:sym typeface="Times New Roman"/>
              </a:rPr>
              <a:t>2 integer </a:t>
            </a:r>
            <a:r>
              <a:rPr lang="en-US" sz="3200" dirty="0">
                <a:latin typeface="Times New Roman"/>
                <a:ea typeface="Times New Roman"/>
                <a:cs typeface="Times New Roman"/>
                <a:sym typeface="Times New Roman"/>
              </a:rPr>
              <a:t>or </a:t>
            </a:r>
            <a:r>
              <a:rPr lang="en-US" sz="3200" b="1" dirty="0">
                <a:latin typeface="Times New Roman"/>
                <a:ea typeface="Times New Roman"/>
                <a:cs typeface="Times New Roman"/>
                <a:sym typeface="Times New Roman"/>
              </a:rPr>
              <a:t>2 floating point </a:t>
            </a:r>
            <a:r>
              <a:rPr lang="en-US" sz="3200" dirty="0">
                <a:solidFill>
                  <a:srgbClr val="FF0000"/>
                </a:solidFill>
                <a:latin typeface="Times New Roman"/>
                <a:ea typeface="Times New Roman"/>
                <a:cs typeface="Times New Roman"/>
                <a:sym typeface="Times New Roman"/>
              </a:rPr>
              <a:t>instructions simultaneously</a:t>
            </a:r>
            <a:r>
              <a:rPr lang="en-US" sz="3200" dirty="0">
                <a:latin typeface="Times New Roman"/>
                <a:ea typeface="Times New Roman"/>
                <a:cs typeface="Times New Roman"/>
                <a:sym typeface="Times New Roman"/>
              </a:rPr>
              <a:t>.</a:t>
            </a:r>
            <a:endParaRPr dirty="0"/>
          </a:p>
          <a:p>
            <a:pPr marL="457200" lvl="0" indent="-342900" algn="just" rtl="0">
              <a:lnSpc>
                <a:spcPct val="90000"/>
              </a:lnSpc>
              <a:spcBef>
                <a:spcPts val="1000"/>
              </a:spcBef>
              <a:spcAft>
                <a:spcPts val="0"/>
              </a:spcAft>
              <a:buSzPts val="1800"/>
              <a:buChar char="•"/>
            </a:pPr>
            <a:r>
              <a:rPr lang="en-US" sz="3200" dirty="0">
                <a:latin typeface="Times New Roman"/>
                <a:ea typeface="Times New Roman"/>
                <a:cs typeface="Times New Roman"/>
                <a:sym typeface="Times New Roman"/>
              </a:rPr>
              <a:t>This parallel execution is done through two instruction pipelines, the </a:t>
            </a:r>
            <a:r>
              <a:rPr lang="en-US" sz="3200" b="1" dirty="0">
                <a:solidFill>
                  <a:srgbClr val="C00000"/>
                </a:solidFill>
                <a:latin typeface="Times New Roman"/>
                <a:ea typeface="Times New Roman"/>
                <a:cs typeface="Times New Roman"/>
                <a:sym typeface="Times New Roman"/>
              </a:rPr>
              <a:t>“u” pipe </a:t>
            </a:r>
            <a:r>
              <a:rPr lang="en-US" sz="3200" b="1" dirty="0">
                <a:solidFill>
                  <a:srgbClr val="002060"/>
                </a:solidFill>
                <a:latin typeface="Times New Roman"/>
                <a:ea typeface="Times New Roman"/>
                <a:cs typeface="Times New Roman"/>
                <a:sym typeface="Times New Roman"/>
              </a:rPr>
              <a:t>and</a:t>
            </a:r>
            <a:r>
              <a:rPr lang="en-US" sz="3200" b="1" dirty="0">
                <a:solidFill>
                  <a:srgbClr val="C00000"/>
                </a:solidFill>
                <a:latin typeface="Times New Roman"/>
                <a:ea typeface="Times New Roman"/>
                <a:cs typeface="Times New Roman"/>
                <a:sym typeface="Times New Roman"/>
              </a:rPr>
              <a:t> the “v” pipe.</a:t>
            </a:r>
            <a:endParaRPr dirty="0"/>
          </a:p>
          <a:p>
            <a:pPr marL="457200" lvl="0" indent="-342900" algn="just" rtl="0">
              <a:lnSpc>
                <a:spcPct val="90000"/>
              </a:lnSpc>
              <a:spcBef>
                <a:spcPts val="1000"/>
              </a:spcBef>
              <a:spcAft>
                <a:spcPts val="0"/>
              </a:spcAft>
              <a:buSzPts val="1800"/>
              <a:buChar char="•"/>
            </a:pPr>
            <a:r>
              <a:rPr lang="en-US" sz="3600" b="1" dirty="0">
                <a:solidFill>
                  <a:srgbClr val="7030A0"/>
                </a:solidFill>
                <a:latin typeface="Times New Roman"/>
                <a:ea typeface="Times New Roman"/>
                <a:cs typeface="Times New Roman"/>
                <a:sym typeface="Times New Roman"/>
              </a:rPr>
              <a:t>The </a:t>
            </a:r>
            <a:r>
              <a:rPr lang="en-US" sz="3600" b="1" dirty="0">
                <a:solidFill>
                  <a:srgbClr val="002060"/>
                </a:solidFill>
                <a:latin typeface="Times New Roman"/>
                <a:ea typeface="Times New Roman"/>
                <a:cs typeface="Times New Roman"/>
                <a:sym typeface="Times New Roman"/>
              </a:rPr>
              <a:t>u-pipe</a:t>
            </a:r>
            <a:r>
              <a:rPr lang="en-US" sz="3600" b="1" dirty="0">
                <a:solidFill>
                  <a:srgbClr val="7030A0"/>
                </a:solidFill>
                <a:latin typeface="Times New Roman"/>
                <a:ea typeface="Times New Roman"/>
                <a:cs typeface="Times New Roman"/>
                <a:sym typeface="Times New Roman"/>
              </a:rPr>
              <a:t> can execute </a:t>
            </a:r>
            <a:r>
              <a:rPr lang="en-US" sz="3600" b="1" dirty="0">
                <a:solidFill>
                  <a:srgbClr val="C00000"/>
                </a:solidFill>
                <a:latin typeface="Times New Roman"/>
                <a:ea typeface="Times New Roman"/>
                <a:cs typeface="Times New Roman"/>
                <a:sym typeface="Times New Roman"/>
              </a:rPr>
              <a:t>all integer </a:t>
            </a:r>
            <a:r>
              <a:rPr lang="en-US" sz="3600" b="1" dirty="0">
                <a:latin typeface="Times New Roman"/>
                <a:ea typeface="Times New Roman"/>
                <a:cs typeface="Times New Roman"/>
                <a:sym typeface="Times New Roman"/>
              </a:rPr>
              <a:t>and</a:t>
            </a:r>
            <a:r>
              <a:rPr lang="en-US" sz="3600" b="1" dirty="0">
                <a:solidFill>
                  <a:srgbClr val="002060"/>
                </a:solidFill>
                <a:latin typeface="Times New Roman"/>
                <a:ea typeface="Times New Roman"/>
                <a:cs typeface="Times New Roman"/>
                <a:sym typeface="Times New Roman"/>
              </a:rPr>
              <a:t> floating-point instructions</a:t>
            </a:r>
            <a:r>
              <a:rPr lang="en-US" sz="3600" b="1" dirty="0">
                <a:solidFill>
                  <a:srgbClr val="7030A0"/>
                </a:solidFill>
                <a:latin typeface="Times New Roman"/>
                <a:ea typeface="Times New Roman"/>
                <a:cs typeface="Times New Roman"/>
                <a:sym typeface="Times New Roman"/>
              </a:rPr>
              <a:t>. </a:t>
            </a:r>
            <a:endParaRPr sz="3200" b="1" dirty="0">
              <a:solidFill>
                <a:srgbClr val="7030A0"/>
              </a:solidFill>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3200" b="1" dirty="0">
                <a:solidFill>
                  <a:srgbClr val="00B050"/>
                </a:solidFill>
                <a:latin typeface="Times New Roman"/>
                <a:ea typeface="Times New Roman"/>
                <a:cs typeface="Times New Roman"/>
                <a:sym typeface="Times New Roman"/>
              </a:rPr>
              <a:t>The </a:t>
            </a:r>
            <a:r>
              <a:rPr lang="en-US" sz="3200" b="1" dirty="0">
                <a:solidFill>
                  <a:srgbClr val="002060"/>
                </a:solidFill>
                <a:latin typeface="Times New Roman"/>
                <a:ea typeface="Times New Roman"/>
                <a:cs typeface="Times New Roman"/>
                <a:sym typeface="Times New Roman"/>
              </a:rPr>
              <a:t>v-pipe</a:t>
            </a:r>
            <a:r>
              <a:rPr lang="en-US" sz="3200" b="1" dirty="0">
                <a:solidFill>
                  <a:srgbClr val="00B050"/>
                </a:solidFill>
                <a:latin typeface="Times New Roman"/>
                <a:ea typeface="Times New Roman"/>
                <a:cs typeface="Times New Roman"/>
                <a:sym typeface="Times New Roman"/>
              </a:rPr>
              <a:t> can execute </a:t>
            </a:r>
            <a:r>
              <a:rPr lang="en-US" sz="3200" b="1" dirty="0">
                <a:solidFill>
                  <a:srgbClr val="002060"/>
                </a:solidFill>
                <a:latin typeface="Times New Roman"/>
                <a:ea typeface="Times New Roman"/>
                <a:cs typeface="Times New Roman"/>
                <a:sym typeface="Times New Roman"/>
              </a:rPr>
              <a:t>simple </a:t>
            </a:r>
            <a:r>
              <a:rPr lang="en-US" sz="3600" b="1" dirty="0">
                <a:solidFill>
                  <a:srgbClr val="002060"/>
                </a:solidFill>
                <a:latin typeface="Times New Roman"/>
                <a:ea typeface="Times New Roman"/>
                <a:cs typeface="Times New Roman"/>
                <a:sym typeface="Times New Roman"/>
              </a:rPr>
              <a:t>integer instructions </a:t>
            </a:r>
            <a:r>
              <a:rPr lang="en-US" sz="3200" b="1" dirty="0">
                <a:solidFill>
                  <a:srgbClr val="002060"/>
                </a:solidFill>
                <a:latin typeface="Times New Roman"/>
                <a:ea typeface="Times New Roman"/>
                <a:cs typeface="Times New Roman"/>
                <a:sym typeface="Times New Roman"/>
              </a:rPr>
              <a:t>and the </a:t>
            </a:r>
            <a:r>
              <a:rPr lang="en-US" sz="3600" b="1" dirty="0">
                <a:solidFill>
                  <a:srgbClr val="C00000"/>
                </a:solidFill>
                <a:latin typeface="Times New Roman"/>
                <a:ea typeface="Times New Roman"/>
                <a:cs typeface="Times New Roman"/>
                <a:sym typeface="Times New Roman"/>
              </a:rPr>
              <a:t>FXCH</a:t>
            </a:r>
            <a:r>
              <a:rPr lang="en-US" sz="3600" b="1" dirty="0">
                <a:solidFill>
                  <a:srgbClr val="385623"/>
                </a:solidFill>
                <a:latin typeface="Times New Roman"/>
                <a:ea typeface="Times New Roman"/>
                <a:cs typeface="Times New Roman"/>
                <a:sym typeface="Times New Roman"/>
              </a:rPr>
              <a:t> floating-point instruction.</a:t>
            </a:r>
            <a:endParaRPr dirty="0"/>
          </a:p>
          <a:p>
            <a:pPr marL="457200" lvl="0" indent="-342900" algn="just" rtl="0">
              <a:lnSpc>
                <a:spcPct val="90000"/>
              </a:lnSpc>
              <a:spcBef>
                <a:spcPts val="1000"/>
              </a:spcBef>
              <a:spcAft>
                <a:spcPts val="0"/>
              </a:spcAft>
              <a:buSzPts val="1800"/>
              <a:buChar char="•"/>
            </a:pPr>
            <a:r>
              <a:rPr lang="en-US" sz="3200" dirty="0">
                <a:latin typeface="Times New Roman"/>
                <a:ea typeface="Times New Roman"/>
                <a:cs typeface="Times New Roman"/>
                <a:sym typeface="Times New Roman"/>
              </a:rPr>
              <a:t>Processors capable of </a:t>
            </a:r>
            <a:r>
              <a:rPr lang="en-US" sz="3200" b="1" dirty="0" smtClean="0">
                <a:latin typeface="Times New Roman"/>
                <a:ea typeface="Times New Roman"/>
                <a:cs typeface="Times New Roman"/>
                <a:sym typeface="Times New Roman"/>
              </a:rPr>
              <a:t>parallel execution </a:t>
            </a:r>
            <a:r>
              <a:rPr lang="en-US" sz="3200" dirty="0">
                <a:latin typeface="Times New Roman"/>
                <a:ea typeface="Times New Roman"/>
                <a:cs typeface="Times New Roman"/>
                <a:sym typeface="Times New Roman"/>
              </a:rPr>
              <a:t>of </a:t>
            </a:r>
            <a:r>
              <a:rPr lang="en-US" sz="3200" b="1" dirty="0">
                <a:solidFill>
                  <a:srgbClr val="7F6000"/>
                </a:solidFill>
                <a:latin typeface="Times New Roman"/>
                <a:ea typeface="Times New Roman"/>
                <a:cs typeface="Times New Roman"/>
                <a:sym typeface="Times New Roman"/>
              </a:rPr>
              <a:t>multiple instructions </a:t>
            </a:r>
            <a:r>
              <a:rPr lang="en-US" sz="3200" dirty="0">
                <a:latin typeface="Times New Roman"/>
                <a:ea typeface="Times New Roman"/>
                <a:cs typeface="Times New Roman"/>
                <a:sym typeface="Times New Roman"/>
              </a:rPr>
              <a:t>are known as </a:t>
            </a:r>
            <a:r>
              <a:rPr lang="en-US" sz="3200" b="1" dirty="0">
                <a:solidFill>
                  <a:srgbClr val="FF0000"/>
                </a:solidFill>
                <a:latin typeface="Times New Roman"/>
                <a:ea typeface="Times New Roman"/>
                <a:cs typeface="Times New Roman"/>
                <a:sym typeface="Times New Roman"/>
              </a:rPr>
              <a:t>Superscalar machines</a:t>
            </a:r>
            <a:r>
              <a:rPr lang="en-US" sz="3200" b="1" dirty="0">
                <a:latin typeface="Times New Roman"/>
                <a:ea typeface="Times New Roman"/>
                <a:cs typeface="Times New Roman"/>
                <a:sym typeface="Times New Roman"/>
              </a:rPr>
              <a:t>.</a:t>
            </a:r>
            <a:endParaRPr sz="3200" b="1" dirty="0">
              <a:latin typeface="Times New Roman"/>
              <a:ea typeface="Times New Roman"/>
              <a:cs typeface="Times New Roman"/>
              <a:sym typeface="Times New Roman"/>
            </a:endParaRPr>
          </a:p>
        </p:txBody>
      </p:sp>
      <p:sp>
        <p:nvSpPr>
          <p:cNvPr id="845" name="Google Shape;845;p1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846" name="Google Shape;846;p1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847" name="Google Shape;847;p1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848" name="Google Shape;848;p188"/>
          <p:cNvSpPr/>
          <p:nvPr/>
        </p:nvSpPr>
        <p:spPr>
          <a:xfrm>
            <a:off x="119855" y="101329"/>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849" name="Google Shape;849;p188"/>
          <p:cNvCxnSpPr/>
          <p:nvPr/>
        </p:nvCxnSpPr>
        <p:spPr>
          <a:xfrm rot="10800000" flipH="1">
            <a:off x="-10316" y="1011785"/>
            <a:ext cx="12192000" cy="27709"/>
          </a:xfrm>
          <a:prstGeom prst="straightConnector1">
            <a:avLst/>
          </a:prstGeom>
          <a:noFill/>
          <a:ln w="9525" cap="flat" cmpd="sng">
            <a:solidFill>
              <a:srgbClr val="00B050"/>
            </a:solidFill>
            <a:prstDash val="solid"/>
            <a:round/>
            <a:headEnd type="none" w="sm" len="sm"/>
            <a:tailEnd type="none" w="sm" len="sm"/>
          </a:ln>
        </p:spPr>
      </p:cxnSp>
      <p:sp>
        <p:nvSpPr>
          <p:cNvPr id="850" name="Google Shape;850;p18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51" name="Google Shape;851;p18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52" name="Google Shape;852;p18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1801415" y="-11270"/>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54" name="Google Shape;154;p4"/>
          <p:cNvSpPr txBox="1">
            <a:spLocks noGrp="1"/>
          </p:cNvSpPr>
          <p:nvPr>
            <p:ph type="body" idx="1"/>
          </p:nvPr>
        </p:nvSpPr>
        <p:spPr>
          <a:xfrm>
            <a:off x="800098" y="1049179"/>
            <a:ext cx="10172555" cy="512302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FF0000"/>
              </a:buClr>
              <a:buSzPts val="2400"/>
              <a:buNone/>
            </a:pPr>
            <a:r>
              <a:rPr lang="en-US" sz="2400" b="1">
                <a:solidFill>
                  <a:srgbClr val="FF0000"/>
                </a:solidFill>
                <a:latin typeface="Times New Roman"/>
                <a:ea typeface="Times New Roman"/>
                <a:cs typeface="Times New Roman"/>
                <a:sym typeface="Times New Roman"/>
              </a:rPr>
              <a:t>Module I: Overview of Embedded System and IoT</a:t>
            </a: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rgbClr val="FF0000"/>
              </a:buClr>
              <a:buSzPts val="2400"/>
              <a:buNone/>
            </a:pPr>
            <a:endParaRPr>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r>
              <a:rPr lang="en-US" sz="2400" b="1">
                <a:solidFill>
                  <a:srgbClr val="FF0000"/>
                </a:solidFill>
                <a:latin typeface="Times New Roman"/>
                <a:ea typeface="Times New Roman"/>
                <a:cs typeface="Times New Roman"/>
                <a:sym typeface="Times New Roman"/>
              </a:rPr>
              <a:t>Module II:Pentium Architecture: </a:t>
            </a: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sz="24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FF0000"/>
              </a:buClr>
              <a:buSzPts val="2400"/>
              <a:buNone/>
            </a:pPr>
            <a:endParaRPr>
              <a:latin typeface="Times New Roman"/>
              <a:ea typeface="Times New Roman"/>
              <a:cs typeface="Times New Roman"/>
              <a:sym typeface="Times New Roman"/>
            </a:endParaRPr>
          </a:p>
        </p:txBody>
      </p:sp>
      <p:sp>
        <p:nvSpPr>
          <p:cNvPr id="155" name="Google Shape;155;p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rgbClr val="000000"/>
                </a:solidFill>
                <a:latin typeface="Times New Roman"/>
                <a:ea typeface="Times New Roman"/>
                <a:cs typeface="Times New Roman"/>
                <a:sym typeface="Times New Roman"/>
              </a:rPr>
              <a:t>11/15/2021</a:t>
            </a:r>
            <a:endParaRPr sz="1050" b="1">
              <a:solidFill>
                <a:srgbClr val="000000"/>
              </a:solidFill>
              <a:latin typeface="Times New Roman"/>
              <a:ea typeface="Times New Roman"/>
              <a:cs typeface="Times New Roman"/>
              <a:sym typeface="Times New Roman"/>
            </a:endParaRPr>
          </a:p>
        </p:txBody>
      </p:sp>
      <p:sp>
        <p:nvSpPr>
          <p:cNvPr id="156" name="Google Shape;15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57" name="Google Shape;157;p4"/>
          <p:cNvSpPr/>
          <p:nvPr/>
        </p:nvSpPr>
        <p:spPr>
          <a:xfrm>
            <a:off x="134143" y="40857"/>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158" name="Google Shape;158;p4"/>
          <p:cNvCxnSpPr/>
          <p:nvPr/>
        </p:nvCxnSpPr>
        <p:spPr>
          <a:xfrm rot="10800000" flipH="1">
            <a:off x="0" y="86836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59" name="Google Shape;159;p4"/>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160" name="Google Shape;160;p4"/>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61" name="Google Shape;161;p4"/>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62" name="Google Shape;16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a:t>
            </a:fld>
            <a:endParaRPr>
              <a:latin typeface="Times New Roman"/>
              <a:ea typeface="Times New Roman"/>
              <a:cs typeface="Times New Roman"/>
              <a:sym typeface="Times New Roman"/>
            </a:endParaRPr>
          </a:p>
        </p:txBody>
      </p:sp>
      <p:graphicFrame>
        <p:nvGraphicFramePr>
          <p:cNvPr id="163" name="Google Shape;163;p4"/>
          <p:cNvGraphicFramePr/>
          <p:nvPr/>
        </p:nvGraphicFramePr>
        <p:xfrm>
          <a:off x="838200" y="1540679"/>
          <a:ext cx="10998050" cy="2402523"/>
        </p:xfrm>
        <a:graphic>
          <a:graphicData uri="http://schemas.openxmlformats.org/drawingml/2006/table">
            <a:tbl>
              <a:tblPr>
                <a:noFill/>
                <a:tableStyleId>{FACAEBED-5490-4BD4-BB2A-F0E8CDA5FDE3}</a:tableStyleId>
              </a:tblPr>
              <a:tblGrid>
                <a:gridCol w="10998050">
                  <a:extLst>
                    <a:ext uri="{9D8B030D-6E8A-4147-A177-3AD203B41FA5}">
                      <a16:colId xmlns:a16="http://schemas.microsoft.com/office/drawing/2014/main" xmlns="" val="20000"/>
                    </a:ext>
                  </a:extLst>
                </a:gridCol>
              </a:tblGrid>
              <a:tr h="304800">
                <a:tc>
                  <a:txBody>
                    <a:bodyPr/>
                    <a:lstStyle/>
                    <a:p>
                      <a:pPr marL="0" marR="0" lvl="0" indent="0" algn="just" rtl="0">
                        <a:lnSpc>
                          <a:spcPct val="106000"/>
                        </a:lnSpc>
                        <a:spcBef>
                          <a:spcPts val="0"/>
                        </a:spcBef>
                        <a:spcAft>
                          <a:spcPts val="0"/>
                        </a:spcAft>
                        <a:buNone/>
                      </a:pPr>
                      <a:r>
                        <a:rPr lang="en-US" sz="2400" b="1" u="none" strike="noStrike" cap="none">
                          <a:latin typeface="Times New Roman"/>
                          <a:ea typeface="Times New Roman"/>
                          <a:cs typeface="Times New Roman"/>
                          <a:sym typeface="Times New Roman"/>
                        </a:rPr>
                        <a:t>Embedded Systems: Architecture &amp; Characteristics of ES, Types of Embedded systems, Examples of Embedded Systems.</a:t>
                      </a:r>
                      <a:endParaRPr/>
                    </a:p>
                    <a:p>
                      <a:pPr marL="0" marR="0" lvl="0" indent="0" algn="just" rtl="0">
                        <a:lnSpc>
                          <a:spcPct val="106000"/>
                        </a:lnSpc>
                        <a:spcBef>
                          <a:spcPts val="800"/>
                        </a:spcBef>
                        <a:spcAft>
                          <a:spcPts val="0"/>
                        </a:spcAft>
                        <a:buNone/>
                      </a:pPr>
                      <a:r>
                        <a:rPr lang="en-US" sz="2400" b="1" u="none" strike="noStrike" cap="none">
                          <a:latin typeface="Times New Roman"/>
                          <a:ea typeface="Times New Roman"/>
                          <a:cs typeface="Times New Roman"/>
                          <a:sym typeface="Times New Roman"/>
                        </a:rPr>
                        <a:t>Introduction of IoT: Definition and characteristics of IoT, Technical Building blocks of IoT, Device, Communication Technologies, Data, Physical design of IoT, IoT enabling technologies, IoT Issues and Challenges- Planning, Costs and Quality, Security and Privacy, Risks. Example: Smart Home /Smart Agricultural.</a:t>
                      </a:r>
                      <a:endParaRPr sz="2400" b="1" u="none" strike="noStrike" cap="none">
                        <a:latin typeface="Times New Roman"/>
                        <a:ea typeface="Times New Roman"/>
                        <a:cs typeface="Times New Roman"/>
                        <a:sym typeface="Times New Roman"/>
                      </a:endParaRPr>
                    </a:p>
                  </a:txBody>
                  <a:tcPr marL="114300" marR="114300" marT="0" marB="0">
                    <a:solidFill>
                      <a:srgbClr val="FFD966"/>
                    </a:solidFill>
                  </a:tcPr>
                </a:tc>
                <a:extLst>
                  <a:ext uri="{0D108BD9-81ED-4DB2-BD59-A6C34878D82A}">
                    <a16:rowId xmlns:a16="http://schemas.microsoft.com/office/drawing/2014/main" xmlns="" val="10000"/>
                  </a:ext>
                </a:extLst>
              </a:tr>
            </a:tbl>
          </a:graphicData>
        </a:graphic>
      </p:graphicFrame>
      <p:graphicFrame>
        <p:nvGraphicFramePr>
          <p:cNvPr id="164" name="Google Shape;164;p4"/>
          <p:cNvGraphicFramePr/>
          <p:nvPr/>
        </p:nvGraphicFramePr>
        <p:xfrm>
          <a:off x="838200" y="4587811"/>
          <a:ext cx="10998050" cy="1525461"/>
        </p:xfrm>
        <a:graphic>
          <a:graphicData uri="http://schemas.openxmlformats.org/drawingml/2006/table">
            <a:tbl>
              <a:tblPr firstRow="1" firstCol="1" bandRow="1">
                <a:noFill/>
                <a:tableStyleId>{FACAEBED-5490-4BD4-BB2A-F0E8CDA5FDE3}</a:tableStyleId>
              </a:tblPr>
              <a:tblGrid>
                <a:gridCol w="10998050">
                  <a:extLst>
                    <a:ext uri="{9D8B030D-6E8A-4147-A177-3AD203B41FA5}">
                      <a16:colId xmlns:a16="http://schemas.microsoft.com/office/drawing/2014/main" xmlns="" val="20000"/>
                    </a:ext>
                  </a:extLst>
                </a:gridCol>
              </a:tblGrid>
              <a:tr h="305675">
                <a:tc>
                  <a:txBody>
                    <a:bodyPr/>
                    <a:lstStyle/>
                    <a:p>
                      <a:pPr marL="0" marR="0" lvl="0" indent="0" algn="just" rtl="0">
                        <a:lnSpc>
                          <a:spcPct val="106000"/>
                        </a:lnSpc>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Pentium features, Pentium superscalar architecture - Pipelining, Branch prediction, and Instruction and Data caches. The Floating-Point Unit: features, pipeline stages &amp; data types. Pentium programmer's model, register set, System registers, addressing modes and Instruction set.</a:t>
                      </a:r>
                      <a:endParaRPr sz="2400" b="1" i="0" u="none" strike="noStrike" cap="none">
                        <a:solidFill>
                          <a:schemeClr val="dk1"/>
                        </a:solidFill>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89"/>
          <p:cNvSpPr txBox="1">
            <a:spLocks noGrp="1"/>
          </p:cNvSpPr>
          <p:nvPr>
            <p:ph type="body" idx="1"/>
          </p:nvPr>
        </p:nvSpPr>
        <p:spPr>
          <a:xfrm>
            <a:off x="773905" y="941695"/>
            <a:ext cx="5426856" cy="5230506"/>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300" b="1">
                <a:solidFill>
                  <a:srgbClr val="FF0000"/>
                </a:solidFill>
                <a:latin typeface="Times New Roman"/>
                <a:ea typeface="Times New Roman"/>
                <a:cs typeface="Times New Roman"/>
                <a:sym typeface="Times New Roman"/>
              </a:rPr>
              <a:t>U pipeline</a:t>
            </a:r>
            <a:r>
              <a:rPr lang="en-US" sz="3300">
                <a:latin typeface="Times New Roman"/>
                <a:ea typeface="Times New Roman"/>
                <a:cs typeface="Times New Roman"/>
                <a:sym typeface="Times New Roman"/>
              </a:rPr>
              <a:t>	:Capable of handling  </a:t>
            </a:r>
            <a:r>
              <a:rPr lang="en-US" sz="3300" b="1">
                <a:solidFill>
                  <a:srgbClr val="7F6000"/>
                </a:solidFill>
                <a:latin typeface="Times New Roman"/>
                <a:ea typeface="Times New Roman"/>
                <a:cs typeface="Times New Roman"/>
                <a:sym typeface="Times New Roman"/>
              </a:rPr>
              <a:t>full instruction set</a:t>
            </a:r>
            <a:r>
              <a:rPr lang="en-US" sz="3300">
                <a:latin typeface="Times New Roman"/>
                <a:ea typeface="Times New Roman"/>
                <a:cs typeface="Times New Roman"/>
                <a:sym typeface="Times New Roman"/>
              </a:rPr>
              <a:t>. </a:t>
            </a:r>
            <a:r>
              <a:rPr lang="en-US" sz="3300" b="1">
                <a:latin typeface="Times New Roman"/>
                <a:ea typeface="Times New Roman"/>
                <a:cs typeface="Times New Roman"/>
                <a:sym typeface="Times New Roman"/>
              </a:rPr>
              <a:t>The </a:t>
            </a:r>
            <a:r>
              <a:rPr lang="en-US" sz="3300" b="1">
                <a:solidFill>
                  <a:srgbClr val="C00000"/>
                </a:solidFill>
                <a:latin typeface="Times New Roman"/>
                <a:ea typeface="Times New Roman"/>
                <a:cs typeface="Times New Roman"/>
                <a:sym typeface="Times New Roman"/>
              </a:rPr>
              <a:t>u-pipe</a:t>
            </a:r>
            <a:r>
              <a:rPr lang="en-US" sz="3300" b="1">
                <a:latin typeface="Times New Roman"/>
                <a:ea typeface="Times New Roman"/>
                <a:cs typeface="Times New Roman"/>
                <a:sym typeface="Times New Roman"/>
              </a:rPr>
              <a:t> can execute </a:t>
            </a:r>
            <a:r>
              <a:rPr lang="en-US" sz="3300" b="1">
                <a:solidFill>
                  <a:srgbClr val="002060"/>
                </a:solidFill>
                <a:latin typeface="Times New Roman"/>
                <a:ea typeface="Times New Roman"/>
                <a:cs typeface="Times New Roman"/>
                <a:sym typeface="Times New Roman"/>
              </a:rPr>
              <a:t>all integer and floating-point instructions</a:t>
            </a:r>
            <a:r>
              <a:rPr lang="en-US" sz="3300" b="1">
                <a:latin typeface="Times New Roman"/>
                <a:ea typeface="Times New Roman"/>
                <a:cs typeface="Times New Roman"/>
                <a:sym typeface="Times New Roman"/>
              </a:rPr>
              <a:t>. </a:t>
            </a:r>
            <a:endParaRPr/>
          </a:p>
          <a:p>
            <a:pPr marL="457200" lvl="0" indent="-228600" algn="just" rtl="0">
              <a:lnSpc>
                <a:spcPct val="90000"/>
              </a:lnSpc>
              <a:spcBef>
                <a:spcPts val="1000"/>
              </a:spcBef>
              <a:spcAft>
                <a:spcPts val="0"/>
              </a:spcAft>
              <a:buSzPts val="1800"/>
              <a:buNone/>
            </a:pPr>
            <a:endParaRPr sz="33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3300" b="1">
                <a:solidFill>
                  <a:srgbClr val="FF0000"/>
                </a:solidFill>
                <a:latin typeface="Times New Roman"/>
                <a:ea typeface="Times New Roman"/>
                <a:cs typeface="Times New Roman"/>
                <a:sym typeface="Times New Roman"/>
              </a:rPr>
              <a:t>V pipeline</a:t>
            </a:r>
            <a:r>
              <a:rPr lang="en-US" sz="3300">
                <a:latin typeface="Times New Roman"/>
                <a:ea typeface="Times New Roman"/>
                <a:cs typeface="Times New Roman"/>
                <a:sym typeface="Times New Roman"/>
              </a:rPr>
              <a:t>	:Only </a:t>
            </a:r>
            <a:r>
              <a:rPr lang="en-US" sz="3300" b="1">
                <a:solidFill>
                  <a:srgbClr val="002060"/>
                </a:solidFill>
                <a:latin typeface="Times New Roman"/>
                <a:ea typeface="Times New Roman"/>
                <a:cs typeface="Times New Roman"/>
                <a:sym typeface="Times New Roman"/>
              </a:rPr>
              <a:t>simple instructions</a:t>
            </a:r>
            <a:r>
              <a:rPr lang="en-US" sz="3300">
                <a:latin typeface="Times New Roman"/>
                <a:ea typeface="Times New Roman"/>
                <a:cs typeface="Times New Roman"/>
                <a:sym typeface="Times New Roman"/>
              </a:rPr>
              <a:t>. </a:t>
            </a:r>
            <a:r>
              <a:rPr lang="en-US" sz="3300" b="1">
                <a:latin typeface="Times New Roman"/>
                <a:ea typeface="Times New Roman"/>
                <a:cs typeface="Times New Roman"/>
                <a:sym typeface="Times New Roman"/>
              </a:rPr>
              <a:t>The v-pipe can execute </a:t>
            </a:r>
            <a:r>
              <a:rPr lang="en-US" sz="3300" b="1">
                <a:solidFill>
                  <a:srgbClr val="0070C0"/>
                </a:solidFill>
                <a:latin typeface="Times New Roman"/>
                <a:ea typeface="Times New Roman"/>
                <a:cs typeface="Times New Roman"/>
                <a:sym typeface="Times New Roman"/>
              </a:rPr>
              <a:t>simple integer instructions</a:t>
            </a:r>
            <a:r>
              <a:rPr lang="en-US" sz="3300" b="1">
                <a:latin typeface="Times New Roman"/>
                <a:ea typeface="Times New Roman"/>
                <a:cs typeface="Times New Roman"/>
                <a:sym typeface="Times New Roman"/>
              </a:rPr>
              <a:t> and the </a:t>
            </a:r>
            <a:r>
              <a:rPr lang="en-US" sz="3300" b="1">
                <a:solidFill>
                  <a:srgbClr val="C00000"/>
                </a:solidFill>
                <a:latin typeface="Times New Roman"/>
                <a:ea typeface="Times New Roman"/>
                <a:cs typeface="Times New Roman"/>
                <a:sym typeface="Times New Roman"/>
              </a:rPr>
              <a:t>FXCH</a:t>
            </a:r>
            <a:r>
              <a:rPr lang="en-US" sz="3300" b="1">
                <a:latin typeface="Times New Roman"/>
                <a:ea typeface="Times New Roman"/>
                <a:cs typeface="Times New Roman"/>
                <a:sym typeface="Times New Roman"/>
              </a:rPr>
              <a:t> </a:t>
            </a:r>
            <a:r>
              <a:rPr lang="en-US" sz="3300">
                <a:latin typeface="Times New Roman"/>
                <a:ea typeface="Times New Roman"/>
                <a:cs typeface="Times New Roman"/>
                <a:sym typeface="Times New Roman"/>
              </a:rPr>
              <a:t>floating-point instruction</a:t>
            </a:r>
            <a:r>
              <a:rPr lang="en-US" sz="3300" b="1">
                <a:latin typeface="Times New Roman"/>
                <a:ea typeface="Times New Roman"/>
                <a:cs typeface="Times New Roman"/>
                <a:sym typeface="Times New Roman"/>
              </a:rPr>
              <a:t>.</a:t>
            </a:r>
            <a:endParaRPr sz="3300">
              <a:latin typeface="Times New Roman"/>
              <a:ea typeface="Times New Roman"/>
              <a:cs typeface="Times New Roman"/>
              <a:sym typeface="Times New Roman"/>
            </a:endParaRPr>
          </a:p>
        </p:txBody>
      </p:sp>
      <p:pic>
        <p:nvPicPr>
          <p:cNvPr id="858" name="Google Shape;858;p189"/>
          <p:cNvPicPr preferRelativeResize="0"/>
          <p:nvPr/>
        </p:nvPicPr>
        <p:blipFill rotWithShape="1">
          <a:blip r:embed="rId3">
            <a:alphaModFix/>
          </a:blip>
          <a:srcRect/>
          <a:stretch/>
        </p:blipFill>
        <p:spPr>
          <a:xfrm>
            <a:off x="146051" y="117566"/>
            <a:ext cx="692150" cy="796834"/>
          </a:xfrm>
          <a:prstGeom prst="rect">
            <a:avLst/>
          </a:prstGeom>
          <a:noFill/>
          <a:ln>
            <a:noFill/>
          </a:ln>
        </p:spPr>
      </p:pic>
      <p:sp>
        <p:nvSpPr>
          <p:cNvPr id="859" name="Google Shape;859;p1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860" name="Google Shape;860;p1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861" name="Google Shape;861;p1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862" name="Google Shape;862;p189"/>
          <p:cNvSpPr txBox="1"/>
          <p:nvPr/>
        </p:nvSpPr>
        <p:spPr>
          <a:xfrm>
            <a:off x="6779170" y="968991"/>
            <a:ext cx="5304027" cy="520321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4000"/>
              <a:buFont typeface="Arial"/>
              <a:buNone/>
            </a:pPr>
            <a:r>
              <a:rPr lang="en-US" sz="4000" b="1" i="0" u="none" strike="noStrike" cap="none">
                <a:solidFill>
                  <a:schemeClr val="dk1"/>
                </a:solidFill>
                <a:latin typeface="Times New Roman"/>
                <a:ea typeface="Times New Roman"/>
                <a:cs typeface="Times New Roman"/>
                <a:sym typeface="Times New Roman"/>
              </a:rPr>
              <a:t>Simple Instructions </a:t>
            </a:r>
            <a:endParaRPr/>
          </a:p>
          <a:p>
            <a:pPr marL="228600" marR="0" lvl="0" indent="-228600" algn="l" rtl="0">
              <a:lnSpc>
                <a:spcPct val="90000"/>
              </a:lnSpc>
              <a:spcBef>
                <a:spcPts val="10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800" b="0" i="0" u="none" strike="noStrike" cap="none">
                <a:solidFill>
                  <a:schemeClr val="dk1"/>
                </a:solidFill>
                <a:latin typeface="Times New Roman"/>
                <a:ea typeface="Times New Roman"/>
                <a:cs typeface="Times New Roman"/>
                <a:sym typeface="Times New Roman"/>
              </a:rPr>
              <a:t>- are </a:t>
            </a:r>
            <a:r>
              <a:rPr lang="en-US" sz="2800" b="1" i="0" u="none" strike="noStrike" cap="none">
                <a:solidFill>
                  <a:schemeClr val="dk1"/>
                </a:solidFill>
                <a:latin typeface="Times New Roman"/>
                <a:ea typeface="Times New Roman"/>
                <a:cs typeface="Times New Roman"/>
                <a:sym typeface="Times New Roman"/>
              </a:rPr>
              <a:t>hardwired</a:t>
            </a:r>
            <a:r>
              <a:rPr lang="en-US" sz="2800" b="0" i="0" u="none" strike="noStrike" cap="none">
                <a:solidFill>
                  <a:schemeClr val="dk1"/>
                </a:solidFill>
                <a:latin typeface="Times New Roman"/>
                <a:ea typeface="Times New Roman"/>
                <a:cs typeface="Times New Roman"/>
                <a:sym typeface="Times New Roman"/>
              </a:rPr>
              <a:t> and </a:t>
            </a:r>
            <a:r>
              <a:rPr lang="en-US" sz="2800" b="1" i="0" u="none" strike="noStrike" cap="none">
                <a:solidFill>
                  <a:schemeClr val="dk1"/>
                </a:solidFill>
                <a:latin typeface="Times New Roman"/>
                <a:ea typeface="Times New Roman"/>
                <a:cs typeface="Times New Roman"/>
                <a:sym typeface="Times New Roman"/>
              </a:rPr>
              <a:t>do not need microcode</a:t>
            </a:r>
            <a:r>
              <a:rPr lang="en-US" sz="2800" b="0" i="0" u="none" strike="noStrike" cap="none">
                <a:solidFill>
                  <a:schemeClr val="dk1"/>
                </a:solidFill>
                <a:latin typeface="Times New Roman"/>
                <a:ea typeface="Times New Roman"/>
                <a:cs typeface="Times New Roman"/>
                <a:sym typeface="Times New Roman"/>
              </a:rPr>
              <a:t>, execute in </a:t>
            </a:r>
            <a:r>
              <a:rPr lang="en-US" sz="2800" b="1" i="0" u="none" strike="noStrike" cap="none">
                <a:solidFill>
                  <a:srgbClr val="C00000"/>
                </a:solidFill>
                <a:latin typeface="Times New Roman"/>
                <a:ea typeface="Times New Roman"/>
                <a:cs typeface="Times New Roman"/>
                <a:sym typeface="Times New Roman"/>
              </a:rPr>
              <a:t>one clock cycle</a:t>
            </a:r>
            <a:r>
              <a:rPr lang="en-US" sz="2800" b="0" i="0" u="none" strike="noStrike" cap="none">
                <a:solidFill>
                  <a:schemeClr val="dk1"/>
                </a:solidFill>
                <a:latin typeface="Times New Roman"/>
                <a:ea typeface="Times New Roman"/>
                <a:cs typeface="Times New Roman"/>
                <a:sym typeface="Times New Roman"/>
              </a:rPr>
              <a:t> ( Few are listed below)</a:t>
            </a:r>
            <a:endParaRPr/>
          </a:p>
          <a:p>
            <a:pPr marL="228600" marR="0" lvl="0" indent="-228600" algn="l" rtl="0">
              <a:lnSpc>
                <a:spcPct val="90000"/>
              </a:lnSpc>
              <a:spcBef>
                <a:spcPts val="1000"/>
              </a:spcBef>
              <a:spcAft>
                <a:spcPts val="0"/>
              </a:spcAft>
              <a:buClr>
                <a:srgbClr val="000000"/>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a:t>
            </a:r>
            <a:r>
              <a:rPr lang="en-US" sz="2800" b="0" i="0" u="none" strike="noStrike" cap="none">
                <a:solidFill>
                  <a:srgbClr val="C00000"/>
                </a:solidFill>
                <a:latin typeface="Times New Roman"/>
                <a:ea typeface="Times New Roman"/>
                <a:cs typeface="Times New Roman"/>
                <a:sym typeface="Times New Roman"/>
              </a:rPr>
              <a:t>mov </a:t>
            </a:r>
            <a:r>
              <a:rPr lang="en-US" sz="2800" b="0" i="0" u="none" strike="noStrike" cap="none">
                <a:solidFill>
                  <a:schemeClr val="dk1"/>
                </a:solidFill>
                <a:latin typeface="Times New Roman"/>
                <a:ea typeface="Times New Roman"/>
                <a:cs typeface="Times New Roman"/>
                <a:sym typeface="Times New Roman"/>
              </a:rPr>
              <a:t>reg, reg/mem/imm</a:t>
            </a:r>
            <a:endParaRPr sz="2800" b="0" i="0" u="none" strike="noStrike" cap="none">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rgbClr val="000000"/>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a:t>
            </a:r>
            <a:r>
              <a:rPr lang="en-US" sz="2800" b="0" i="0" u="none" strike="noStrike" cap="none">
                <a:solidFill>
                  <a:srgbClr val="C00000"/>
                </a:solidFill>
                <a:latin typeface="Times New Roman"/>
                <a:ea typeface="Times New Roman"/>
                <a:cs typeface="Times New Roman"/>
                <a:sym typeface="Times New Roman"/>
              </a:rPr>
              <a:t>mov </a:t>
            </a:r>
            <a:r>
              <a:rPr lang="en-US" sz="2800" b="0" i="0" u="none" strike="noStrike" cap="none">
                <a:solidFill>
                  <a:schemeClr val="dk1"/>
                </a:solidFill>
                <a:latin typeface="Times New Roman"/>
                <a:ea typeface="Times New Roman"/>
                <a:cs typeface="Times New Roman"/>
                <a:sym typeface="Times New Roman"/>
              </a:rPr>
              <a:t>mem, reg/imm</a:t>
            </a:r>
            <a:endParaRPr sz="2800" b="0" i="0" u="none" strike="noStrike" cap="none">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rgbClr val="000000"/>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alu reg, reg/mem/imm</a:t>
            </a:r>
            <a:endParaRPr sz="2800" b="0" i="0" u="none" strike="noStrike" cap="none">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rgbClr val="000000"/>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alu mem, reg/imm</a:t>
            </a:r>
            <a:endParaRPr sz="2800" b="0" i="0" u="none" strike="noStrike" cap="none">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rgbClr val="000000"/>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a:t>
            </a:r>
            <a:r>
              <a:rPr lang="en-US" sz="2800" b="1" i="0" u="none" strike="noStrike" cap="none">
                <a:solidFill>
                  <a:schemeClr val="dk1"/>
                </a:solidFill>
                <a:latin typeface="Times New Roman"/>
                <a:ea typeface="Times New Roman"/>
                <a:cs typeface="Times New Roman"/>
                <a:sym typeface="Times New Roman"/>
              </a:rPr>
              <a:t>inc</a:t>
            </a:r>
            <a:r>
              <a:rPr lang="en-US" sz="2800" b="0" i="0" u="none" strike="noStrike" cap="none">
                <a:solidFill>
                  <a:schemeClr val="dk1"/>
                </a:solidFill>
                <a:latin typeface="Times New Roman"/>
                <a:ea typeface="Times New Roman"/>
                <a:cs typeface="Times New Roman"/>
                <a:sym typeface="Times New Roman"/>
              </a:rPr>
              <a:t> reg/mem</a:t>
            </a:r>
            <a:endParaRPr sz="2800" b="0" i="0" u="none" strike="noStrike" cap="none">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rgbClr val="000000"/>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a:t>
            </a:r>
            <a:r>
              <a:rPr lang="en-US" sz="2800" b="1" i="0" u="none" strike="noStrike" cap="none">
                <a:solidFill>
                  <a:srgbClr val="C00000"/>
                </a:solidFill>
                <a:latin typeface="Times New Roman"/>
                <a:ea typeface="Times New Roman"/>
                <a:cs typeface="Times New Roman"/>
                <a:sym typeface="Times New Roman"/>
              </a:rPr>
              <a:t>dec</a:t>
            </a:r>
            <a:r>
              <a:rPr lang="en-US" sz="2800" b="0" i="0" u="none" strike="noStrike" cap="none">
                <a:solidFill>
                  <a:schemeClr val="dk1"/>
                </a:solidFill>
                <a:latin typeface="Times New Roman"/>
                <a:ea typeface="Times New Roman"/>
                <a:cs typeface="Times New Roman"/>
                <a:sym typeface="Times New Roman"/>
              </a:rPr>
              <a:t> reg/mem</a:t>
            </a:r>
            <a:endParaRPr sz="2800" b="0" i="0" u="none" strike="noStrike" cap="none">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
        <p:nvSpPr>
          <p:cNvPr id="863" name="Google Shape;863;p189"/>
          <p:cNvSpPr txBox="1"/>
          <p:nvPr/>
        </p:nvSpPr>
        <p:spPr>
          <a:xfrm>
            <a:off x="2769326" y="116621"/>
            <a:ext cx="604684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i="0" u="none" strike="noStrike" cap="none">
                <a:solidFill>
                  <a:srgbClr val="2501BF"/>
                </a:solidFill>
                <a:latin typeface="Times New Roman"/>
                <a:ea typeface="Times New Roman"/>
                <a:cs typeface="Times New Roman"/>
                <a:sym typeface="Times New Roman"/>
              </a:rPr>
              <a:t>U and V Pipelines</a:t>
            </a:r>
            <a:endParaRPr sz="4800" b="1" i="0" u="none" strike="noStrike" cap="none">
              <a:solidFill>
                <a:srgbClr val="2501BF"/>
              </a:solidFill>
              <a:latin typeface="Times New Roman"/>
              <a:ea typeface="Times New Roman"/>
              <a:cs typeface="Times New Roman"/>
              <a:sym typeface="Times New Roman"/>
            </a:endParaRPr>
          </a:p>
        </p:txBody>
      </p:sp>
      <p:cxnSp>
        <p:nvCxnSpPr>
          <p:cNvPr id="864" name="Google Shape;864;p189"/>
          <p:cNvCxnSpPr/>
          <p:nvPr/>
        </p:nvCxnSpPr>
        <p:spPr>
          <a:xfrm>
            <a:off x="6321970" y="968991"/>
            <a:ext cx="0" cy="5569921"/>
          </a:xfrm>
          <a:prstGeom prst="straightConnector1">
            <a:avLst/>
          </a:prstGeom>
          <a:noFill/>
          <a:ln w="76200" cap="flat" cmpd="sng">
            <a:solidFill>
              <a:srgbClr val="FFC000"/>
            </a:solidFill>
            <a:prstDash val="solid"/>
            <a:round/>
            <a:headEnd type="none" w="sm" len="sm"/>
            <a:tailEnd type="none" w="sm" len="sm"/>
          </a:ln>
        </p:spPr>
      </p:cxnSp>
      <p:cxnSp>
        <p:nvCxnSpPr>
          <p:cNvPr id="865" name="Google Shape;865;p189"/>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866" name="Google Shape;866;p18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67" name="Google Shape;867;p18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68" name="Google Shape;868;p18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2">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62">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90"/>
          <p:cNvSpPr txBox="1">
            <a:spLocks noGrp="1"/>
          </p:cNvSpPr>
          <p:nvPr>
            <p:ph type="title"/>
          </p:nvPr>
        </p:nvSpPr>
        <p:spPr>
          <a:xfrm>
            <a:off x="3243070" y="27321"/>
            <a:ext cx="4868528" cy="9233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7200">
                <a:solidFill>
                  <a:srgbClr val="C00000"/>
                </a:solidFill>
                <a:latin typeface="Times New Roman"/>
                <a:ea typeface="Times New Roman"/>
                <a:cs typeface="Times New Roman"/>
                <a:sym typeface="Times New Roman"/>
              </a:rPr>
              <a:t>Pipelining</a:t>
            </a:r>
            <a:endParaRPr sz="7200">
              <a:solidFill>
                <a:srgbClr val="C00000"/>
              </a:solidFill>
              <a:latin typeface="Times New Roman"/>
              <a:ea typeface="Times New Roman"/>
              <a:cs typeface="Times New Roman"/>
              <a:sym typeface="Times New Roman"/>
            </a:endParaRPr>
          </a:p>
        </p:txBody>
      </p:sp>
      <p:sp>
        <p:nvSpPr>
          <p:cNvPr id="874" name="Google Shape;874;p190"/>
          <p:cNvSpPr txBox="1">
            <a:spLocks noGrp="1"/>
          </p:cNvSpPr>
          <p:nvPr>
            <p:ph type="body" idx="1"/>
          </p:nvPr>
        </p:nvSpPr>
        <p:spPr>
          <a:xfrm>
            <a:off x="944560" y="1123251"/>
            <a:ext cx="4597021" cy="50489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4000">
                <a:latin typeface="Times New Roman"/>
                <a:ea typeface="Times New Roman"/>
                <a:cs typeface="Times New Roman"/>
                <a:sym typeface="Times New Roman"/>
              </a:rPr>
              <a:t>Pentium Processor Integer Pipeline with </a:t>
            </a:r>
            <a:r>
              <a:rPr lang="en-US" sz="4000">
                <a:solidFill>
                  <a:srgbClr val="FF0000"/>
                </a:solidFill>
                <a:latin typeface="Times New Roman"/>
                <a:ea typeface="Times New Roman"/>
                <a:cs typeface="Times New Roman"/>
                <a:sym typeface="Times New Roman"/>
              </a:rPr>
              <a:t>5 Stages. </a:t>
            </a:r>
            <a:endParaRPr/>
          </a:p>
          <a:p>
            <a:pPr marL="0" lvl="0" indent="-114300" algn="just" rtl="0">
              <a:lnSpc>
                <a:spcPct val="100000"/>
              </a:lnSpc>
              <a:spcBef>
                <a:spcPts val="0"/>
              </a:spcBef>
              <a:spcAft>
                <a:spcPts val="0"/>
              </a:spcAft>
              <a:buSzPts val="1800"/>
              <a:buFont typeface="Arial"/>
              <a:buAutoNum type="arabicPeriod"/>
            </a:pPr>
            <a:r>
              <a:rPr lang="en-US" sz="4000" b="1">
                <a:solidFill>
                  <a:srgbClr val="92D050"/>
                </a:solidFill>
                <a:latin typeface="Times New Roman"/>
                <a:ea typeface="Times New Roman"/>
                <a:cs typeface="Times New Roman"/>
                <a:sym typeface="Times New Roman"/>
              </a:rPr>
              <a:t>Pre fetch (PF): </a:t>
            </a:r>
            <a:endParaRPr/>
          </a:p>
          <a:p>
            <a:pPr marL="0" lvl="0" indent="-114300" algn="just" rtl="0">
              <a:lnSpc>
                <a:spcPct val="100000"/>
              </a:lnSpc>
              <a:spcBef>
                <a:spcPts val="0"/>
              </a:spcBef>
              <a:spcAft>
                <a:spcPts val="0"/>
              </a:spcAft>
              <a:buSzPts val="1800"/>
              <a:buFont typeface="Arial"/>
              <a:buAutoNum type="arabicPeriod"/>
            </a:pPr>
            <a:r>
              <a:rPr lang="en-US" sz="4000" b="1">
                <a:solidFill>
                  <a:srgbClr val="0070C0"/>
                </a:solidFill>
                <a:latin typeface="Times New Roman"/>
                <a:ea typeface="Times New Roman"/>
                <a:cs typeface="Times New Roman"/>
                <a:sym typeface="Times New Roman"/>
              </a:rPr>
              <a:t>Decode1:</a:t>
            </a:r>
            <a:r>
              <a:rPr lang="en-US" sz="4000">
                <a:latin typeface="Times New Roman"/>
                <a:ea typeface="Times New Roman"/>
                <a:cs typeface="Times New Roman"/>
                <a:sym typeface="Times New Roman"/>
              </a:rPr>
              <a:t> </a:t>
            </a:r>
            <a:endParaRPr/>
          </a:p>
          <a:p>
            <a:pPr marL="0" lvl="0" indent="-114300" algn="just" rtl="0">
              <a:lnSpc>
                <a:spcPct val="100000"/>
              </a:lnSpc>
              <a:spcBef>
                <a:spcPts val="0"/>
              </a:spcBef>
              <a:spcAft>
                <a:spcPts val="0"/>
              </a:spcAft>
              <a:buSzPts val="1800"/>
              <a:buFont typeface="Arial"/>
              <a:buAutoNum type="arabicPeriod"/>
            </a:pPr>
            <a:r>
              <a:rPr lang="en-US" sz="4000" b="1">
                <a:solidFill>
                  <a:srgbClr val="548135"/>
                </a:solidFill>
                <a:latin typeface="Times New Roman"/>
                <a:ea typeface="Times New Roman"/>
                <a:cs typeface="Times New Roman"/>
                <a:sym typeface="Times New Roman"/>
              </a:rPr>
              <a:t>Decode2: </a:t>
            </a:r>
            <a:endParaRPr/>
          </a:p>
          <a:p>
            <a:pPr marL="0" lvl="0" indent="-114300" algn="just" rtl="0">
              <a:lnSpc>
                <a:spcPct val="100000"/>
              </a:lnSpc>
              <a:spcBef>
                <a:spcPts val="0"/>
              </a:spcBef>
              <a:spcAft>
                <a:spcPts val="0"/>
              </a:spcAft>
              <a:buSzPts val="1800"/>
              <a:buFont typeface="Arial"/>
              <a:buAutoNum type="arabicPeriod"/>
            </a:pPr>
            <a:r>
              <a:rPr lang="en-US" sz="4000" b="1">
                <a:solidFill>
                  <a:schemeClr val="accent4"/>
                </a:solidFill>
                <a:latin typeface="Times New Roman"/>
                <a:ea typeface="Times New Roman"/>
                <a:cs typeface="Times New Roman"/>
                <a:sym typeface="Times New Roman"/>
              </a:rPr>
              <a:t>Execute (EX): </a:t>
            </a:r>
            <a:endParaRPr/>
          </a:p>
          <a:p>
            <a:pPr marL="0" lvl="0" indent="-114300" algn="just" rtl="0">
              <a:lnSpc>
                <a:spcPct val="100000"/>
              </a:lnSpc>
              <a:spcBef>
                <a:spcPts val="0"/>
              </a:spcBef>
              <a:spcAft>
                <a:spcPts val="0"/>
              </a:spcAft>
              <a:buSzPts val="1800"/>
              <a:buFont typeface="Arial"/>
              <a:buAutoNum type="arabicPeriod"/>
            </a:pPr>
            <a:r>
              <a:rPr lang="en-US" sz="4000" b="1">
                <a:solidFill>
                  <a:srgbClr val="00B050"/>
                </a:solidFill>
                <a:latin typeface="Times New Roman"/>
                <a:ea typeface="Times New Roman"/>
                <a:cs typeface="Times New Roman"/>
                <a:sym typeface="Times New Roman"/>
              </a:rPr>
              <a:t>Write Back (WB)</a:t>
            </a:r>
            <a:r>
              <a:rPr lang="en-US" sz="3200" b="1">
                <a:solidFill>
                  <a:srgbClr val="00B050"/>
                </a:solidFill>
                <a:latin typeface="Times New Roman"/>
                <a:ea typeface="Times New Roman"/>
                <a:cs typeface="Times New Roman"/>
                <a:sym typeface="Times New Roman"/>
              </a:rPr>
              <a:t>:</a:t>
            </a:r>
            <a:endParaRPr sz="3200" b="1">
              <a:solidFill>
                <a:srgbClr val="00B050"/>
              </a:solidFill>
              <a:latin typeface="Times New Roman"/>
              <a:ea typeface="Times New Roman"/>
              <a:cs typeface="Times New Roman"/>
              <a:sym typeface="Times New Roman"/>
            </a:endParaRPr>
          </a:p>
        </p:txBody>
      </p:sp>
      <p:pic>
        <p:nvPicPr>
          <p:cNvPr id="875" name="Google Shape;875;p190"/>
          <p:cNvPicPr preferRelativeResize="0"/>
          <p:nvPr/>
        </p:nvPicPr>
        <p:blipFill rotWithShape="1">
          <a:blip r:embed="rId3">
            <a:alphaModFix/>
          </a:blip>
          <a:srcRect/>
          <a:stretch/>
        </p:blipFill>
        <p:spPr>
          <a:xfrm>
            <a:off x="-10316" y="129180"/>
            <a:ext cx="798509" cy="837735"/>
          </a:xfrm>
          <a:prstGeom prst="rect">
            <a:avLst/>
          </a:prstGeom>
          <a:noFill/>
          <a:ln>
            <a:noFill/>
          </a:ln>
        </p:spPr>
      </p:pic>
      <p:sp>
        <p:nvSpPr>
          <p:cNvPr id="876" name="Google Shape;876;p1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877" name="Google Shape;877;p1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878" name="Google Shape;878;p1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cxnSp>
        <p:nvCxnSpPr>
          <p:cNvPr id="879" name="Google Shape;879;p190"/>
          <p:cNvCxnSpPr/>
          <p:nvPr/>
        </p:nvCxnSpPr>
        <p:spPr>
          <a:xfrm rot="10800000" flipH="1">
            <a:off x="-46759" y="996706"/>
            <a:ext cx="12192000" cy="27709"/>
          </a:xfrm>
          <a:prstGeom prst="straightConnector1">
            <a:avLst/>
          </a:prstGeom>
          <a:noFill/>
          <a:ln w="9525" cap="flat" cmpd="sng">
            <a:solidFill>
              <a:srgbClr val="00B050"/>
            </a:solidFill>
            <a:prstDash val="solid"/>
            <a:round/>
            <a:headEnd type="none" w="sm" len="sm"/>
            <a:tailEnd type="none" w="sm" len="sm"/>
          </a:ln>
        </p:spPr>
      </p:cxnSp>
      <p:sp>
        <p:nvSpPr>
          <p:cNvPr id="880" name="Google Shape;880;p19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81" name="Google Shape;881;p19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82" name="Google Shape;882;p19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883" name="Google Shape;883;p190"/>
          <p:cNvPicPr preferRelativeResize="0"/>
          <p:nvPr/>
        </p:nvPicPr>
        <p:blipFill rotWithShape="1">
          <a:blip r:embed="rId4">
            <a:alphaModFix/>
          </a:blip>
          <a:srcRect/>
          <a:stretch/>
        </p:blipFill>
        <p:spPr>
          <a:xfrm>
            <a:off x="5857875" y="1070452"/>
            <a:ext cx="5495925" cy="5101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91"/>
          <p:cNvSpPr txBox="1">
            <a:spLocks noGrp="1"/>
          </p:cNvSpPr>
          <p:nvPr>
            <p:ph type="title"/>
          </p:nvPr>
        </p:nvSpPr>
        <p:spPr>
          <a:xfrm>
            <a:off x="1572414" y="13064"/>
            <a:ext cx="8577426" cy="10425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Pipelining stages Details</a:t>
            </a:r>
            <a:endParaRPr sz="4800">
              <a:solidFill>
                <a:srgbClr val="FF0000"/>
              </a:solidFill>
              <a:latin typeface="Times New Roman"/>
              <a:ea typeface="Times New Roman"/>
              <a:cs typeface="Times New Roman"/>
              <a:sym typeface="Times New Roman"/>
            </a:endParaRPr>
          </a:p>
        </p:txBody>
      </p:sp>
      <p:pic>
        <p:nvPicPr>
          <p:cNvPr id="889" name="Google Shape;889;p191"/>
          <p:cNvPicPr preferRelativeResize="0"/>
          <p:nvPr/>
        </p:nvPicPr>
        <p:blipFill rotWithShape="1">
          <a:blip r:embed="rId3">
            <a:alphaModFix/>
          </a:blip>
          <a:srcRect/>
          <a:stretch/>
        </p:blipFill>
        <p:spPr>
          <a:xfrm>
            <a:off x="0" y="129180"/>
            <a:ext cx="788193" cy="837735"/>
          </a:xfrm>
          <a:prstGeom prst="rect">
            <a:avLst/>
          </a:prstGeom>
          <a:noFill/>
          <a:ln>
            <a:noFill/>
          </a:ln>
        </p:spPr>
      </p:pic>
      <p:sp>
        <p:nvSpPr>
          <p:cNvPr id="890" name="Google Shape;890;p1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891" name="Google Shape;891;p1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892" name="Google Shape;892;p1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cxnSp>
        <p:nvCxnSpPr>
          <p:cNvPr id="893" name="Google Shape;893;p191"/>
          <p:cNvCxnSpPr/>
          <p:nvPr/>
        </p:nvCxnSpPr>
        <p:spPr>
          <a:xfrm rot="10800000" flipH="1">
            <a:off x="-10316" y="1027913"/>
            <a:ext cx="12192000" cy="27709"/>
          </a:xfrm>
          <a:prstGeom prst="straightConnector1">
            <a:avLst/>
          </a:prstGeom>
          <a:noFill/>
          <a:ln w="9525" cap="flat" cmpd="sng">
            <a:solidFill>
              <a:srgbClr val="00B050"/>
            </a:solidFill>
            <a:prstDash val="solid"/>
            <a:round/>
            <a:headEnd type="none" w="sm" len="sm"/>
            <a:tailEnd type="none" w="sm" len="sm"/>
          </a:ln>
        </p:spPr>
      </p:cxnSp>
      <p:sp>
        <p:nvSpPr>
          <p:cNvPr id="894" name="Google Shape;894;p19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95" name="Google Shape;895;p19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896" name="Google Shape;896;p19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897" name="Google Shape;897;p191"/>
          <p:cNvPicPr preferRelativeResize="0"/>
          <p:nvPr/>
        </p:nvPicPr>
        <p:blipFill rotWithShape="1">
          <a:blip r:embed="rId4">
            <a:alphaModFix/>
          </a:blip>
          <a:srcRect/>
          <a:stretch/>
        </p:blipFill>
        <p:spPr>
          <a:xfrm>
            <a:off x="7492621" y="1147695"/>
            <a:ext cx="4097643" cy="4734919"/>
          </a:xfrm>
          <a:prstGeom prst="rect">
            <a:avLst/>
          </a:prstGeom>
          <a:noFill/>
          <a:ln>
            <a:noFill/>
          </a:ln>
        </p:spPr>
      </p:pic>
      <p:sp>
        <p:nvSpPr>
          <p:cNvPr id="898" name="Google Shape;898;p191"/>
          <p:cNvSpPr txBox="1">
            <a:spLocks noGrp="1"/>
          </p:cNvSpPr>
          <p:nvPr>
            <p:ph type="body" idx="1"/>
          </p:nvPr>
        </p:nvSpPr>
        <p:spPr>
          <a:xfrm>
            <a:off x="1114649" y="1116620"/>
            <a:ext cx="6182337" cy="505558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sz="4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3600">
                <a:latin typeface="Times New Roman"/>
                <a:ea typeface="Times New Roman"/>
                <a:cs typeface="Times New Roman"/>
                <a:sym typeface="Times New Roman"/>
              </a:rPr>
              <a:t> </a:t>
            </a:r>
            <a:endParaRPr sz="3600">
              <a:solidFill>
                <a:srgbClr val="FF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n-US" sz="4800" b="1">
                <a:solidFill>
                  <a:srgbClr val="FF0000"/>
                </a:solidFill>
                <a:latin typeface="Times New Roman"/>
                <a:ea typeface="Times New Roman"/>
                <a:cs typeface="Times New Roman"/>
                <a:sym typeface="Times New Roman"/>
              </a:rPr>
              <a:t>Pre fetch (PF)</a:t>
            </a:r>
            <a:endParaRPr sz="44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n-US" sz="4400">
                <a:latin typeface="Times New Roman"/>
                <a:ea typeface="Times New Roman"/>
                <a:cs typeface="Times New Roman"/>
                <a:sym typeface="Times New Roman"/>
              </a:rPr>
              <a:t>Instructions are pre fetched from the </a:t>
            </a:r>
            <a:r>
              <a:rPr lang="en-US" sz="4400" b="1">
                <a:solidFill>
                  <a:srgbClr val="C00000"/>
                </a:solidFill>
                <a:latin typeface="Times New Roman"/>
                <a:ea typeface="Times New Roman"/>
                <a:cs typeface="Times New Roman"/>
                <a:sym typeface="Times New Roman"/>
              </a:rPr>
              <a:t>on-chip instruction cache </a:t>
            </a:r>
            <a:r>
              <a:rPr lang="en-US" sz="4400">
                <a:latin typeface="Times New Roman"/>
                <a:ea typeface="Times New Roman"/>
                <a:cs typeface="Times New Roman"/>
                <a:sym typeface="Times New Roman"/>
              </a:rPr>
              <a:t>or </a:t>
            </a:r>
            <a:r>
              <a:rPr lang="en-US" sz="4400" b="1">
                <a:solidFill>
                  <a:srgbClr val="002060"/>
                </a:solidFill>
                <a:latin typeface="Times New Roman"/>
                <a:ea typeface="Times New Roman"/>
                <a:cs typeface="Times New Roman"/>
                <a:sym typeface="Times New Roman"/>
              </a:rPr>
              <a:t>memory.  ADD AL,BL</a:t>
            </a:r>
            <a:endParaRPr/>
          </a:p>
          <a:p>
            <a:pPr marL="0" lvl="0" indent="0" algn="just" rtl="0">
              <a:lnSpc>
                <a:spcPct val="100000"/>
              </a:lnSpc>
              <a:spcBef>
                <a:spcPts val="0"/>
              </a:spcBef>
              <a:spcAft>
                <a:spcPts val="0"/>
              </a:spcAft>
              <a:buSzPts val="1800"/>
              <a:buFont typeface="Arial"/>
              <a:buNone/>
            </a:pPr>
            <a:endParaRPr sz="44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3200">
              <a:latin typeface="Times New Roman"/>
              <a:ea typeface="Times New Roman"/>
              <a:cs typeface="Times New Roman"/>
              <a:sym typeface="Times New Roman"/>
            </a:endParaRPr>
          </a:p>
        </p:txBody>
      </p:sp>
      <p:sp>
        <p:nvSpPr>
          <p:cNvPr id="899" name="Google Shape;899;p191"/>
          <p:cNvSpPr/>
          <p:nvPr/>
        </p:nvSpPr>
        <p:spPr>
          <a:xfrm>
            <a:off x="1114648" y="1116620"/>
            <a:ext cx="2923951" cy="1080669"/>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i="0" u="none" strike="noStrike" cap="none">
                <a:solidFill>
                  <a:srgbClr val="FF0000"/>
                </a:solidFill>
                <a:latin typeface="Times New Roman"/>
                <a:ea typeface="Times New Roman"/>
                <a:cs typeface="Times New Roman"/>
                <a:sym typeface="Times New Roman"/>
              </a:rPr>
              <a:t>Stage 1</a:t>
            </a:r>
            <a:endParaRPr sz="4000" b="1"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92"/>
          <p:cNvSpPr txBox="1">
            <a:spLocks noGrp="1"/>
          </p:cNvSpPr>
          <p:nvPr>
            <p:ph type="title"/>
          </p:nvPr>
        </p:nvSpPr>
        <p:spPr>
          <a:xfrm>
            <a:off x="1079854" y="111670"/>
            <a:ext cx="10702843" cy="693780"/>
          </a:xfrm>
          <a:prstGeom prst="rect">
            <a:avLst/>
          </a:prstGeom>
          <a:noFill/>
          <a:ln>
            <a:noFill/>
          </a:ln>
        </p:spPr>
        <p:txBody>
          <a:bodyPr spcFirstLastPara="1" wrap="square" lIns="0" tIns="16500" rIns="0" bIns="0" anchor="ctr" anchorCtr="0">
            <a:spAutoFit/>
          </a:bodyPr>
          <a:lstStyle/>
          <a:p>
            <a:pPr marL="12700" lvl="0" indent="0" algn="l" rtl="0">
              <a:lnSpc>
                <a:spcPct val="100000"/>
              </a:lnSpc>
              <a:spcBef>
                <a:spcPts val="130"/>
              </a:spcBef>
              <a:spcAft>
                <a:spcPts val="0"/>
              </a:spcAft>
              <a:buSzPts val="1800"/>
              <a:buNone/>
            </a:pPr>
            <a:r>
              <a:rPr lang="en-US">
                <a:solidFill>
                  <a:srgbClr val="2501BF"/>
                </a:solidFill>
                <a:latin typeface="Times New Roman"/>
                <a:ea typeface="Times New Roman"/>
                <a:cs typeface="Times New Roman"/>
                <a:sym typeface="Times New Roman"/>
              </a:rPr>
              <a:t>Details of Prefetch Pipeline stages of Pentium</a:t>
            </a:r>
            <a:endParaRPr>
              <a:solidFill>
                <a:srgbClr val="2501BF"/>
              </a:solidFill>
              <a:latin typeface="Times New Roman"/>
              <a:ea typeface="Times New Roman"/>
              <a:cs typeface="Times New Roman"/>
              <a:sym typeface="Times New Roman"/>
            </a:endParaRPr>
          </a:p>
        </p:txBody>
      </p:sp>
      <p:sp>
        <p:nvSpPr>
          <p:cNvPr id="905" name="Google Shape;905;p192"/>
          <p:cNvSpPr txBox="1"/>
          <p:nvPr/>
        </p:nvSpPr>
        <p:spPr>
          <a:xfrm>
            <a:off x="998509" y="1087187"/>
            <a:ext cx="10679685" cy="5100435"/>
          </a:xfrm>
          <a:prstGeom prst="rect">
            <a:avLst/>
          </a:prstGeom>
          <a:noFill/>
          <a:ln>
            <a:noFill/>
          </a:ln>
        </p:spPr>
        <p:txBody>
          <a:bodyPr spcFirstLastPara="1" wrap="square" lIns="0" tIns="49525" rIns="0" bIns="0" anchor="t" anchorCtr="0">
            <a:spAutoFit/>
          </a:bodyPr>
          <a:lstStyle/>
          <a:p>
            <a:pPr marL="12700" marR="6350" lvl="0" indent="0" algn="just" rtl="0">
              <a:lnSpc>
                <a:spcPct val="92100"/>
              </a:lnSpc>
              <a:spcBef>
                <a:spcPts val="0"/>
              </a:spcBef>
              <a:spcAft>
                <a:spcPts val="0"/>
              </a:spcAft>
              <a:buNone/>
            </a:pPr>
            <a:r>
              <a:rPr lang="en-US" sz="3200" b="0" i="0" u="none" strike="noStrike" cap="none">
                <a:solidFill>
                  <a:srgbClr val="000000"/>
                </a:solidFill>
                <a:latin typeface="Times New Roman"/>
                <a:ea typeface="Times New Roman"/>
                <a:cs typeface="Times New Roman"/>
                <a:sym typeface="Times New Roman"/>
              </a:rPr>
              <a:t>The first stage of the pipeline is the </a:t>
            </a:r>
            <a:r>
              <a:rPr lang="en-US" sz="3200" b="0" i="0" u="none" strike="noStrike" cap="none">
                <a:solidFill>
                  <a:srgbClr val="FF0000"/>
                </a:solidFill>
                <a:latin typeface="Times New Roman"/>
                <a:ea typeface="Times New Roman"/>
                <a:cs typeface="Times New Roman"/>
                <a:sym typeface="Times New Roman"/>
              </a:rPr>
              <a:t>Prefetch (PF) stage </a:t>
            </a:r>
            <a:r>
              <a:rPr lang="en-US" sz="3200" b="0" i="0" u="none" strike="noStrike" cap="none">
                <a:solidFill>
                  <a:srgbClr val="000000"/>
                </a:solidFill>
                <a:latin typeface="Times New Roman"/>
                <a:ea typeface="Times New Roman"/>
                <a:cs typeface="Times New Roman"/>
                <a:sym typeface="Times New Roman"/>
              </a:rPr>
              <a:t>in  which instructions are prefetched from the on-chip  instruction cache or memory.</a:t>
            </a:r>
            <a:endParaRPr/>
          </a:p>
          <a:p>
            <a:pPr marL="469265" marR="5080" lvl="0" indent="-457200" algn="just" rtl="0">
              <a:lnSpc>
                <a:spcPct val="91000"/>
              </a:lnSpc>
              <a:spcBef>
                <a:spcPts val="1050"/>
              </a:spcBef>
              <a:spcAft>
                <a:spcPts val="0"/>
              </a:spcAft>
              <a:buClr>
                <a:srgbClr val="000000"/>
              </a:buClr>
              <a:buSzPts val="3200"/>
              <a:buFont typeface="Noto Sans Symbols"/>
              <a:buChar char="⮚"/>
            </a:pPr>
            <a:r>
              <a:rPr lang="en-US" sz="3200" b="0" i="0" u="none" strike="noStrike" cap="none">
                <a:solidFill>
                  <a:srgbClr val="000000"/>
                </a:solidFill>
                <a:latin typeface="Times New Roman"/>
                <a:ea typeface="Times New Roman"/>
                <a:cs typeface="Times New Roman"/>
                <a:sym typeface="Times New Roman"/>
              </a:rPr>
              <a:t>Because the  Pentium processor  has </a:t>
            </a:r>
            <a:r>
              <a:rPr lang="en-US" sz="3200" b="1" i="0" u="none" strike="noStrike" cap="none">
                <a:solidFill>
                  <a:srgbClr val="000000"/>
                </a:solidFill>
                <a:latin typeface="Times New Roman"/>
                <a:ea typeface="Times New Roman"/>
                <a:cs typeface="Times New Roman"/>
                <a:sym typeface="Times New Roman"/>
              </a:rPr>
              <a:t>separate caches </a:t>
            </a:r>
            <a:r>
              <a:rPr lang="en-US" sz="3200" b="0" i="0" u="none" strike="noStrike" cap="none">
                <a:solidFill>
                  <a:srgbClr val="000000"/>
                </a:solidFill>
                <a:latin typeface="Times New Roman"/>
                <a:ea typeface="Times New Roman"/>
                <a:cs typeface="Times New Roman"/>
                <a:sym typeface="Times New Roman"/>
              </a:rPr>
              <a:t>for  instructions and data, prefetches do not conflict with data  references for access to the cache.</a:t>
            </a:r>
            <a:endParaRPr sz="3200" b="0" i="0" u="none" strike="noStrike" cap="none">
              <a:solidFill>
                <a:srgbClr val="000000"/>
              </a:solidFill>
              <a:latin typeface="Times New Roman"/>
              <a:ea typeface="Times New Roman"/>
              <a:cs typeface="Times New Roman"/>
              <a:sym typeface="Times New Roman"/>
            </a:endParaRPr>
          </a:p>
          <a:p>
            <a:pPr marL="469900" marR="7620" lvl="0" indent="-457200" algn="just" rtl="0">
              <a:lnSpc>
                <a:spcPct val="93750"/>
              </a:lnSpc>
              <a:spcBef>
                <a:spcPts val="1110"/>
              </a:spcBef>
              <a:spcAft>
                <a:spcPts val="0"/>
              </a:spcAft>
              <a:buClr>
                <a:srgbClr val="000000"/>
              </a:buClr>
              <a:buSzPts val="3200"/>
              <a:buFont typeface="Noto Sans Symbols"/>
              <a:buChar char="⮚"/>
            </a:pPr>
            <a:r>
              <a:rPr lang="en-US" sz="3200" b="0" i="0" u="none" strike="noStrike" cap="none">
                <a:solidFill>
                  <a:srgbClr val="000000"/>
                </a:solidFill>
                <a:latin typeface="Times New Roman"/>
                <a:ea typeface="Times New Roman"/>
                <a:cs typeface="Times New Roman"/>
                <a:sym typeface="Times New Roman"/>
              </a:rPr>
              <a:t>In the PF stage, </a:t>
            </a:r>
            <a:r>
              <a:rPr lang="en-US" sz="3200" b="1" i="0" u="none" strike="noStrike" cap="none">
                <a:solidFill>
                  <a:srgbClr val="002060"/>
                </a:solidFill>
                <a:latin typeface="Times New Roman"/>
                <a:ea typeface="Times New Roman"/>
                <a:cs typeface="Times New Roman"/>
                <a:sym typeface="Times New Roman"/>
              </a:rPr>
              <a:t>two independent pairs </a:t>
            </a:r>
            <a:r>
              <a:rPr lang="en-US" sz="3200" b="0" i="0" u="none" strike="noStrike" cap="none">
                <a:solidFill>
                  <a:srgbClr val="000000"/>
                </a:solidFill>
                <a:latin typeface="Times New Roman"/>
                <a:ea typeface="Times New Roman"/>
                <a:cs typeface="Times New Roman"/>
                <a:sym typeface="Times New Roman"/>
              </a:rPr>
              <a:t>of </a:t>
            </a:r>
            <a:r>
              <a:rPr lang="en-US" sz="3200" b="1" i="0" u="none" strike="noStrike" cap="none">
                <a:solidFill>
                  <a:srgbClr val="000000"/>
                </a:solidFill>
                <a:latin typeface="Times New Roman"/>
                <a:ea typeface="Times New Roman"/>
                <a:cs typeface="Times New Roman"/>
                <a:sym typeface="Times New Roman"/>
              </a:rPr>
              <a:t>32-byte prefetch  buffers </a:t>
            </a:r>
            <a:r>
              <a:rPr lang="en-US" sz="3200" b="0" i="0" u="none" strike="noStrike" cap="none">
                <a:solidFill>
                  <a:srgbClr val="000000"/>
                </a:solidFill>
                <a:latin typeface="Times New Roman"/>
                <a:ea typeface="Times New Roman"/>
                <a:cs typeface="Times New Roman"/>
                <a:sym typeface="Times New Roman"/>
              </a:rPr>
              <a:t>operate in conjunction with the branch target buffer.</a:t>
            </a:r>
            <a:endParaRPr sz="3200" b="0" i="0" u="none" strike="noStrike" cap="none">
              <a:solidFill>
                <a:srgbClr val="000000"/>
              </a:solidFill>
              <a:latin typeface="Times New Roman"/>
              <a:ea typeface="Times New Roman"/>
              <a:cs typeface="Times New Roman"/>
              <a:sym typeface="Times New Roman"/>
            </a:endParaRPr>
          </a:p>
          <a:p>
            <a:pPr marL="469900" marR="7620" lvl="0" indent="-457200" algn="just" rtl="0">
              <a:lnSpc>
                <a:spcPct val="93750"/>
              </a:lnSpc>
              <a:spcBef>
                <a:spcPts val="1110"/>
              </a:spcBef>
              <a:spcAft>
                <a:spcPts val="0"/>
              </a:spcAft>
              <a:buClr>
                <a:srgbClr val="000000"/>
              </a:buClr>
              <a:buSzPts val="3200"/>
              <a:buFont typeface="Noto Sans Symbols"/>
              <a:buChar char="⮚"/>
            </a:pPr>
            <a:r>
              <a:rPr lang="en-US" sz="3200" b="0" i="0" u="none" strike="noStrike" cap="none">
                <a:solidFill>
                  <a:srgbClr val="000000"/>
                </a:solidFill>
                <a:latin typeface="Times New Roman"/>
                <a:ea typeface="Times New Roman"/>
                <a:cs typeface="Times New Roman"/>
                <a:sym typeface="Times New Roman"/>
              </a:rPr>
              <a:t>This allows </a:t>
            </a:r>
            <a:r>
              <a:rPr lang="en-US" sz="3200" b="1" i="0" u="none" strike="noStrike" cap="none">
                <a:solidFill>
                  <a:srgbClr val="002060"/>
                </a:solidFill>
                <a:latin typeface="Times New Roman"/>
                <a:ea typeface="Times New Roman"/>
                <a:cs typeface="Times New Roman"/>
                <a:sym typeface="Times New Roman"/>
              </a:rPr>
              <a:t>one prefetch buffer to prefetch instructions sequentially</a:t>
            </a:r>
            <a:r>
              <a:rPr lang="en-US" sz="3200" b="0" i="0" u="none" strike="noStrike" cap="none">
                <a:solidFill>
                  <a:srgbClr val="000000"/>
                </a:solidFill>
                <a:latin typeface="Times New Roman"/>
                <a:ea typeface="Times New Roman"/>
                <a:cs typeface="Times New Roman"/>
                <a:sym typeface="Times New Roman"/>
              </a:rPr>
              <a:t>, while the </a:t>
            </a:r>
            <a:r>
              <a:rPr lang="en-US" sz="3200" b="1" i="0" u="none" strike="noStrike" cap="none">
                <a:solidFill>
                  <a:srgbClr val="385623"/>
                </a:solidFill>
                <a:latin typeface="Times New Roman"/>
                <a:ea typeface="Times New Roman"/>
                <a:cs typeface="Times New Roman"/>
                <a:sym typeface="Times New Roman"/>
              </a:rPr>
              <a:t>other prefetches according to the branch target buffer predictions</a:t>
            </a:r>
            <a:endParaRPr sz="3200" b="1" i="0" u="none" strike="noStrike" cap="none">
              <a:solidFill>
                <a:srgbClr val="385623"/>
              </a:solidFill>
              <a:latin typeface="Times New Roman"/>
              <a:ea typeface="Times New Roman"/>
              <a:cs typeface="Times New Roman"/>
              <a:sym typeface="Times New Roman"/>
            </a:endParaRPr>
          </a:p>
        </p:txBody>
      </p:sp>
      <p:sp>
        <p:nvSpPr>
          <p:cNvPr id="906" name="Google Shape;906;p192"/>
          <p:cNvSpPr/>
          <p:nvPr/>
        </p:nvSpPr>
        <p:spPr>
          <a:xfrm>
            <a:off x="48715" y="-39222"/>
            <a:ext cx="771520" cy="99556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7" name="Google Shape;907;p192"/>
          <p:cNvSpPr txBox="1">
            <a:spLocks noGrp="1"/>
          </p:cNvSpPr>
          <p:nvPr>
            <p:ph type="ftr" idx="4294967295"/>
          </p:nvPr>
        </p:nvSpPr>
        <p:spPr>
          <a:xfrm>
            <a:off x="3570611" y="6477901"/>
            <a:ext cx="5535480" cy="179536"/>
          </a:xfrm>
          <a:prstGeom prst="rect">
            <a:avLst/>
          </a:prstGeom>
          <a:noFill/>
          <a:ln>
            <a:noFill/>
          </a:ln>
        </p:spPr>
        <p:txBody>
          <a:bodyPr spcFirstLastPara="1" wrap="square" lIns="0" tIns="0" rIns="0" bIns="0" anchor="ctr" anchorCtr="0">
            <a:spAutoFit/>
          </a:bodyPr>
          <a:lstStyle/>
          <a:p>
            <a:pPr marL="12700" lvl="0" indent="0" algn="ctr" rtl="0">
              <a:lnSpc>
                <a:spcPct val="119166"/>
              </a:lnSpc>
              <a:spcBef>
                <a:spcPts val="0"/>
              </a:spcBef>
              <a:spcAft>
                <a:spcPts val="0"/>
              </a:spcAft>
              <a:buSzPts val="1400"/>
              <a:buNone/>
            </a:pPr>
            <a:r>
              <a:rPr lang="en-US"/>
              <a:t>Microprocessor Architecture and Internet of Things_CET3014B    Unit 2      2022-23     S4  </a:t>
            </a:r>
            <a:endParaRPr/>
          </a:p>
        </p:txBody>
      </p:sp>
      <p:sp>
        <p:nvSpPr>
          <p:cNvPr id="908" name="Google Shape;908;p192"/>
          <p:cNvSpPr txBox="1">
            <a:spLocks noGrp="1"/>
          </p:cNvSpPr>
          <p:nvPr>
            <p:ph type="dt" idx="4294967295"/>
          </p:nvPr>
        </p:nvSpPr>
        <p:spPr>
          <a:xfrm>
            <a:off x="877157" y="6458124"/>
            <a:ext cx="2442845" cy="196215"/>
          </a:xfrm>
          <a:prstGeom prst="rect">
            <a:avLst/>
          </a:prstGeom>
          <a:noFill/>
          <a:ln>
            <a:noFill/>
          </a:ln>
        </p:spPr>
        <p:txBody>
          <a:bodyPr spcFirstLastPara="1" wrap="square" lIns="0" tIns="0" rIns="0" bIns="0" anchor="ctr" anchorCtr="0">
            <a:spAutoFit/>
          </a:bodyPr>
          <a:lstStyle/>
          <a:p>
            <a:pPr marL="12700" lvl="0" indent="0" algn="l" rtl="0">
              <a:lnSpc>
                <a:spcPct val="119166"/>
              </a:lnSpc>
              <a:spcBef>
                <a:spcPts val="0"/>
              </a:spcBef>
              <a:spcAft>
                <a:spcPts val="0"/>
              </a:spcAft>
              <a:buSzPts val="1400"/>
              <a:buNone/>
            </a:pPr>
            <a:r>
              <a:rPr lang="en-US"/>
              <a:t>11/15/2021</a:t>
            </a:r>
            <a:endParaRPr/>
          </a:p>
        </p:txBody>
      </p:sp>
      <p:sp>
        <p:nvSpPr>
          <p:cNvPr id="909" name="Google Shape;909;p192"/>
          <p:cNvSpPr txBox="1">
            <a:spLocks noGrp="1"/>
          </p:cNvSpPr>
          <p:nvPr>
            <p:ph type="sldNum" idx="4294967295"/>
          </p:nvPr>
        </p:nvSpPr>
        <p:spPr>
          <a:xfrm>
            <a:off x="10990330" y="6458124"/>
            <a:ext cx="307975" cy="196215"/>
          </a:xfrm>
          <a:prstGeom prst="rect">
            <a:avLst/>
          </a:prstGeom>
          <a:noFill/>
          <a:ln>
            <a:noFill/>
          </a:ln>
        </p:spPr>
        <p:txBody>
          <a:bodyPr spcFirstLastPara="1" wrap="square" lIns="0" tIns="0" rIns="0" bIns="0" anchor="ctr" anchorCtr="0">
            <a:spAutoFit/>
          </a:bodyPr>
          <a:lstStyle/>
          <a:p>
            <a:pPr marL="111125" lvl="0" indent="0" algn="r" rtl="0">
              <a:lnSpc>
                <a:spcPct val="119166"/>
              </a:lnSpc>
              <a:spcBef>
                <a:spcPts val="0"/>
              </a:spcBef>
              <a:spcAft>
                <a:spcPts val="0"/>
              </a:spcAft>
              <a:buSzPts val="1200"/>
              <a:buNone/>
            </a:pPr>
            <a:fld id="{00000000-1234-1234-1234-123412341234}" type="slidenum">
              <a:rPr lang="en-US"/>
              <a:t>53</a:t>
            </a:fld>
            <a:endParaRPr/>
          </a:p>
        </p:txBody>
      </p:sp>
      <p:cxnSp>
        <p:nvCxnSpPr>
          <p:cNvPr id="910" name="Google Shape;910;p192"/>
          <p:cNvCxnSpPr/>
          <p:nvPr/>
        </p:nvCxnSpPr>
        <p:spPr>
          <a:xfrm rot="10800000" flipH="1">
            <a:off x="-10316" y="956343"/>
            <a:ext cx="12192000" cy="27709"/>
          </a:xfrm>
          <a:prstGeom prst="straightConnector1">
            <a:avLst/>
          </a:prstGeom>
          <a:noFill/>
          <a:ln w="9525" cap="flat" cmpd="sng">
            <a:solidFill>
              <a:srgbClr val="00B050"/>
            </a:solidFill>
            <a:prstDash val="solid"/>
            <a:round/>
            <a:headEnd type="none" w="sm" len="sm"/>
            <a:tailEnd type="none" w="sm" len="sm"/>
          </a:ln>
        </p:spPr>
      </p:cxnSp>
      <p:sp>
        <p:nvSpPr>
          <p:cNvPr id="911" name="Google Shape;911;p192"/>
          <p:cNvSpPr/>
          <p:nvPr/>
        </p:nvSpPr>
        <p:spPr>
          <a:xfrm>
            <a:off x="146051" y="6369413"/>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12" name="Google Shape;912;p192"/>
          <p:cNvCxnSpPr/>
          <p:nvPr/>
        </p:nvCxnSpPr>
        <p:spPr>
          <a:xfrm flipH="1">
            <a:off x="841552" y="3651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13" name="Google Shape;913;p192"/>
          <p:cNvCxnSpPr/>
          <p:nvPr/>
        </p:nvCxnSpPr>
        <p:spPr>
          <a:xfrm>
            <a:off x="-10316" y="6277338"/>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93"/>
          <p:cNvSpPr txBox="1">
            <a:spLocks noGrp="1"/>
          </p:cNvSpPr>
          <p:nvPr>
            <p:ph type="title"/>
          </p:nvPr>
        </p:nvSpPr>
        <p:spPr>
          <a:xfrm>
            <a:off x="3200400" y="19286"/>
            <a:ext cx="5891349" cy="940001"/>
          </a:xfrm>
          <a:prstGeom prst="rect">
            <a:avLst/>
          </a:prstGeom>
          <a:noFill/>
          <a:ln>
            <a:noFill/>
          </a:ln>
        </p:spPr>
        <p:txBody>
          <a:bodyPr spcFirstLastPara="1" wrap="square" lIns="0" tIns="16500" rIns="0" bIns="0" anchor="ctr" anchorCtr="0">
            <a:spAutoFit/>
          </a:bodyPr>
          <a:lstStyle/>
          <a:p>
            <a:pPr marL="12700" lvl="0" indent="0" algn="l" rtl="0">
              <a:lnSpc>
                <a:spcPct val="100000"/>
              </a:lnSpc>
              <a:spcBef>
                <a:spcPts val="130"/>
              </a:spcBef>
              <a:spcAft>
                <a:spcPts val="0"/>
              </a:spcAft>
              <a:buSzPts val="1800"/>
              <a:buNone/>
            </a:pPr>
            <a:r>
              <a:rPr lang="en-US" sz="6000" b="1">
                <a:solidFill>
                  <a:srgbClr val="2501BF"/>
                </a:solidFill>
                <a:latin typeface="Times New Roman"/>
                <a:ea typeface="Times New Roman"/>
                <a:cs typeface="Times New Roman"/>
                <a:sym typeface="Times New Roman"/>
              </a:rPr>
              <a:t>Prefetch stage</a:t>
            </a:r>
            <a:endParaRPr sz="6000" b="1">
              <a:solidFill>
                <a:srgbClr val="2501BF"/>
              </a:solidFill>
              <a:latin typeface="Times New Roman"/>
              <a:ea typeface="Times New Roman"/>
              <a:cs typeface="Times New Roman"/>
              <a:sym typeface="Times New Roman"/>
            </a:endParaRPr>
          </a:p>
        </p:txBody>
      </p:sp>
      <p:sp>
        <p:nvSpPr>
          <p:cNvPr id="919" name="Google Shape;919;p193"/>
          <p:cNvSpPr txBox="1"/>
          <p:nvPr/>
        </p:nvSpPr>
        <p:spPr>
          <a:xfrm>
            <a:off x="836764" y="986739"/>
            <a:ext cx="6596002" cy="4612160"/>
          </a:xfrm>
          <a:prstGeom prst="rect">
            <a:avLst/>
          </a:prstGeom>
          <a:noFill/>
          <a:ln>
            <a:noFill/>
          </a:ln>
        </p:spPr>
        <p:txBody>
          <a:bodyPr spcFirstLastPara="1" wrap="square" lIns="0" tIns="41275" rIns="0" bIns="0" anchor="t" anchorCtr="0">
            <a:spAutoFit/>
          </a:bodyPr>
          <a:lstStyle/>
          <a:p>
            <a:pPr marL="457200" marR="0" lvl="0" indent="-457200" algn="just" rtl="0">
              <a:lnSpc>
                <a:spcPct val="100000"/>
              </a:lnSpc>
              <a:spcBef>
                <a:spcPts val="0"/>
              </a:spcBef>
              <a:spcAft>
                <a:spcPts val="0"/>
              </a:spcAft>
              <a:buClr>
                <a:srgbClr val="000000"/>
              </a:buClr>
              <a:buSzPts val="3300"/>
              <a:buFont typeface="Noto Sans Symbols"/>
              <a:buChar char="⮚"/>
            </a:pPr>
            <a:r>
              <a:rPr lang="en-US" sz="3300" b="1" i="0" u="none" strike="noStrike" cap="none">
                <a:solidFill>
                  <a:srgbClr val="385623"/>
                </a:solidFill>
                <a:latin typeface="Times New Roman"/>
                <a:ea typeface="Times New Roman"/>
                <a:cs typeface="Times New Roman"/>
                <a:sym typeface="Times New Roman"/>
              </a:rPr>
              <a:t>Two pre fetch buffers</a:t>
            </a:r>
            <a:r>
              <a:rPr lang="en-US" sz="3300" b="0" i="0" u="none" strike="noStrike" cap="none">
                <a:solidFill>
                  <a:srgbClr val="000000"/>
                </a:solidFill>
                <a:latin typeface="Times New Roman"/>
                <a:ea typeface="Times New Roman"/>
                <a:cs typeface="Times New Roman"/>
                <a:sym typeface="Times New Roman"/>
              </a:rPr>
              <a:t>, </a:t>
            </a:r>
            <a:r>
              <a:rPr lang="en-US" sz="2800" b="0" i="0" u="none" strike="noStrike" cap="none">
                <a:solidFill>
                  <a:srgbClr val="C00000"/>
                </a:solidFill>
                <a:latin typeface="Times New Roman"/>
                <a:ea typeface="Times New Roman"/>
                <a:cs typeface="Times New Roman"/>
                <a:sym typeface="Times New Roman"/>
              </a:rPr>
              <a:t>32bytes each.</a:t>
            </a:r>
            <a:endParaRPr sz="3300" b="0" i="0" u="none" strike="noStrike" cap="none">
              <a:solidFill>
                <a:srgbClr val="C0000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3300"/>
              <a:buFont typeface="Noto Sans Symbols"/>
              <a:buChar char="⮚"/>
            </a:pPr>
            <a:r>
              <a:rPr lang="en-US" sz="3300" b="0" i="0" u="none" strike="noStrike" cap="none">
                <a:solidFill>
                  <a:srgbClr val="000000"/>
                </a:solidFill>
                <a:latin typeface="Times New Roman"/>
                <a:ea typeface="Times New Roman"/>
                <a:cs typeface="Times New Roman"/>
                <a:sym typeface="Times New Roman"/>
              </a:rPr>
              <a:t>At a time </a:t>
            </a:r>
            <a:r>
              <a:rPr lang="en-US" sz="3300" b="1" i="0" u="none" strike="noStrike" cap="none">
                <a:solidFill>
                  <a:srgbClr val="C00000"/>
                </a:solidFill>
                <a:latin typeface="Times New Roman"/>
                <a:ea typeface="Times New Roman"/>
                <a:cs typeface="Times New Roman"/>
                <a:sym typeface="Times New Roman"/>
              </a:rPr>
              <a:t>only one pre fetch buffer </a:t>
            </a:r>
            <a:r>
              <a:rPr lang="en-US" sz="3300" b="0" i="0" u="none" strike="noStrike" cap="none">
                <a:solidFill>
                  <a:srgbClr val="000000"/>
                </a:solidFill>
                <a:latin typeface="Times New Roman"/>
                <a:ea typeface="Times New Roman"/>
                <a:cs typeface="Times New Roman"/>
                <a:sym typeface="Times New Roman"/>
              </a:rPr>
              <a:t>is connected to </a:t>
            </a:r>
            <a:r>
              <a:rPr lang="en-US" sz="3300" b="1" i="0" u="none" strike="noStrike" cap="none">
                <a:solidFill>
                  <a:srgbClr val="000000"/>
                </a:solidFill>
                <a:latin typeface="Times New Roman"/>
                <a:ea typeface="Times New Roman"/>
                <a:cs typeface="Times New Roman"/>
                <a:sym typeface="Times New Roman"/>
              </a:rPr>
              <a:t>u and v pipes.</a:t>
            </a:r>
            <a:endParaRPr/>
          </a:p>
          <a:p>
            <a:pPr marL="457200" marR="0" lvl="0" indent="-457200" algn="just" rtl="0">
              <a:lnSpc>
                <a:spcPct val="100000"/>
              </a:lnSpc>
              <a:spcBef>
                <a:spcPts val="0"/>
              </a:spcBef>
              <a:spcAft>
                <a:spcPts val="0"/>
              </a:spcAft>
              <a:buClr>
                <a:srgbClr val="000000"/>
              </a:buClr>
              <a:buSzPts val="3300"/>
              <a:buFont typeface="Noto Sans Symbols"/>
              <a:buChar char="⮚"/>
            </a:pPr>
            <a:r>
              <a:rPr lang="en-US" sz="3300" b="1" i="0" u="none" strike="noStrike" cap="none">
                <a:solidFill>
                  <a:srgbClr val="000000"/>
                </a:solidFill>
                <a:latin typeface="Times New Roman"/>
                <a:ea typeface="Times New Roman"/>
                <a:cs typeface="Times New Roman"/>
                <a:sym typeface="Times New Roman"/>
              </a:rPr>
              <a:t>The buffer connected to the pipes-</a:t>
            </a:r>
            <a:endParaRPr sz="3300" b="0" i="0" u="none" strike="noStrike" cap="none">
              <a:solidFill>
                <a:srgbClr val="00000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3300"/>
              <a:buFont typeface="Noto Sans Symbols"/>
              <a:buChar char="⮚"/>
            </a:pPr>
            <a:r>
              <a:rPr lang="en-US" sz="3300" b="0" i="0" u="none" strike="noStrike" cap="none">
                <a:solidFill>
                  <a:srgbClr val="000000"/>
                </a:solidFill>
                <a:latin typeface="Times New Roman"/>
                <a:ea typeface="Times New Roman"/>
                <a:cs typeface="Times New Roman"/>
                <a:sym typeface="Times New Roman"/>
              </a:rPr>
              <a:t>- </a:t>
            </a:r>
            <a:r>
              <a:rPr lang="en-US" sz="3300" b="0" i="0" u="none" strike="noStrike" cap="none">
                <a:solidFill>
                  <a:srgbClr val="002060"/>
                </a:solidFill>
                <a:latin typeface="Times New Roman"/>
                <a:ea typeface="Times New Roman"/>
                <a:cs typeface="Times New Roman"/>
                <a:sym typeface="Times New Roman"/>
              </a:rPr>
              <a:t>fetches instructions from </a:t>
            </a:r>
            <a:r>
              <a:rPr lang="en-US" sz="3300" b="1" i="0" u="none" strike="noStrike" cap="none">
                <a:solidFill>
                  <a:srgbClr val="002060"/>
                </a:solidFill>
                <a:latin typeface="Times New Roman"/>
                <a:ea typeface="Times New Roman"/>
                <a:cs typeface="Times New Roman"/>
                <a:sym typeface="Times New Roman"/>
              </a:rPr>
              <a:t>code cache sequentially.</a:t>
            </a:r>
            <a:endParaRPr sz="3300" b="1" i="0" u="none" strike="noStrike" cap="none">
              <a:solidFill>
                <a:srgbClr val="00206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3300"/>
              <a:buFont typeface="Noto Sans Symbols"/>
              <a:buChar char="⮚"/>
            </a:pPr>
            <a:r>
              <a:rPr lang="en-US" sz="3300" b="1" i="0" u="none" strike="noStrike" cap="none">
                <a:solidFill>
                  <a:srgbClr val="000000"/>
                </a:solidFill>
                <a:latin typeface="Times New Roman"/>
                <a:ea typeface="Times New Roman"/>
                <a:cs typeface="Times New Roman"/>
                <a:sym typeface="Times New Roman"/>
              </a:rPr>
              <a:t>The other prefetch buffer</a:t>
            </a:r>
            <a:endParaRPr sz="3300" b="0" i="0" u="none" strike="noStrike" cap="none">
              <a:solidFill>
                <a:srgbClr val="000000"/>
              </a:solidFill>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rgbClr val="000000"/>
              </a:buClr>
              <a:buSzPts val="3300"/>
              <a:buFont typeface="Noto Sans Symbols"/>
              <a:buChar char="⮚"/>
            </a:pPr>
            <a:r>
              <a:rPr lang="en-US" sz="3300" b="1" i="0" u="none" strike="noStrike" cap="none">
                <a:solidFill>
                  <a:srgbClr val="000000"/>
                </a:solidFill>
                <a:latin typeface="Times New Roman"/>
                <a:ea typeface="Times New Roman"/>
                <a:cs typeface="Times New Roman"/>
                <a:sym typeface="Times New Roman"/>
              </a:rPr>
              <a:t>- </a:t>
            </a:r>
            <a:r>
              <a:rPr lang="en-US" sz="3300" b="1" i="0" u="none" strike="noStrike" cap="none">
                <a:solidFill>
                  <a:srgbClr val="002060"/>
                </a:solidFill>
                <a:latin typeface="Times New Roman"/>
                <a:ea typeface="Times New Roman"/>
                <a:cs typeface="Times New Roman"/>
                <a:sym typeface="Times New Roman"/>
              </a:rPr>
              <a:t>fetches the instructions as directed by BTB</a:t>
            </a:r>
            <a:r>
              <a:rPr lang="en-US" sz="3300" b="0" i="0" u="none" strike="noStrike" cap="none">
                <a:solidFill>
                  <a:srgbClr val="000000"/>
                </a:solidFill>
                <a:latin typeface="Times New Roman"/>
                <a:ea typeface="Times New Roman"/>
                <a:cs typeface="Times New Roman"/>
                <a:sym typeface="Times New Roman"/>
              </a:rPr>
              <a:t>.</a:t>
            </a:r>
            <a:endParaRPr/>
          </a:p>
        </p:txBody>
      </p:sp>
      <p:sp>
        <p:nvSpPr>
          <p:cNvPr id="920" name="Google Shape;920;p193"/>
          <p:cNvSpPr txBox="1"/>
          <p:nvPr/>
        </p:nvSpPr>
        <p:spPr>
          <a:xfrm>
            <a:off x="4655188" y="4371401"/>
            <a:ext cx="793750" cy="577215"/>
          </a:xfrm>
          <a:prstGeom prst="rect">
            <a:avLst/>
          </a:prstGeom>
          <a:noFill/>
          <a:ln>
            <a:noFill/>
          </a:ln>
        </p:spPr>
        <p:txBody>
          <a:bodyPr spcFirstLastPara="1" wrap="square" lIns="0" tIns="10775" rIns="0" bIns="0" anchor="t" anchorCtr="0">
            <a:spAutoFit/>
          </a:bodyPr>
          <a:lstStyle/>
          <a:p>
            <a:pPr marL="60325" marR="5080" lvl="0" indent="-47625" algn="l" rtl="0">
              <a:lnSpc>
                <a:spcPct val="100800"/>
              </a:lnSpc>
              <a:spcBef>
                <a:spcPts val="0"/>
              </a:spcBef>
              <a:spcAft>
                <a:spcPts val="0"/>
              </a:spcAft>
              <a:buNone/>
            </a:pPr>
            <a:r>
              <a:rPr lang="en-US" sz="1800" b="0" i="0" u="none" strike="noStrike" cap="none">
                <a:solidFill>
                  <a:srgbClr val="FFFFFF"/>
                </a:solidFill>
                <a:latin typeface="Calibri"/>
                <a:ea typeface="Calibri"/>
                <a:cs typeface="Calibri"/>
                <a:sym typeface="Calibri"/>
              </a:rPr>
              <a:t>Prefetch </a:t>
            </a:r>
            <a:r>
              <a:rPr lang="en-US" sz="1800" b="0" i="0" u="none" strike="noStrike" cap="none">
                <a:solidFill>
                  <a:srgbClr val="FFFFFF"/>
                </a:solidFill>
                <a:latin typeface="Times New Roman"/>
                <a:ea typeface="Times New Roman"/>
                <a:cs typeface="Times New Roman"/>
                <a:sym typeface="Times New Roman"/>
              </a:rPr>
              <a:t> </a:t>
            </a:r>
            <a:r>
              <a:rPr lang="en-US" sz="1800" b="0" i="0" u="none" strike="noStrike" cap="none">
                <a:solidFill>
                  <a:srgbClr val="FFFFFF"/>
                </a:solidFill>
                <a:latin typeface="Calibri"/>
                <a:ea typeface="Calibri"/>
                <a:cs typeface="Calibri"/>
                <a:sym typeface="Calibri"/>
              </a:rPr>
              <a:t>Buffer1</a:t>
            </a:r>
            <a:endParaRPr sz="1800" b="0" i="0" u="none" strike="noStrike" cap="none">
              <a:solidFill>
                <a:srgbClr val="000000"/>
              </a:solidFill>
              <a:latin typeface="Calibri"/>
              <a:ea typeface="Calibri"/>
              <a:cs typeface="Calibri"/>
              <a:sym typeface="Calibri"/>
            </a:endParaRPr>
          </a:p>
        </p:txBody>
      </p:sp>
      <p:sp>
        <p:nvSpPr>
          <p:cNvPr id="921" name="Google Shape;921;p193"/>
          <p:cNvSpPr/>
          <p:nvPr/>
        </p:nvSpPr>
        <p:spPr>
          <a:xfrm>
            <a:off x="42703" y="35412"/>
            <a:ext cx="708660" cy="885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2" name="Google Shape;922;p193"/>
          <p:cNvSpPr txBox="1"/>
          <p:nvPr/>
        </p:nvSpPr>
        <p:spPr>
          <a:xfrm>
            <a:off x="917571" y="6443658"/>
            <a:ext cx="699770" cy="2089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i="0" u="none" strike="noStrike" cap="none">
                <a:solidFill>
                  <a:srgbClr val="888888"/>
                </a:solidFill>
                <a:latin typeface="Arial"/>
                <a:ea typeface="Arial"/>
                <a:cs typeface="Arial"/>
                <a:sym typeface="Arial"/>
              </a:rPr>
              <a:t>3/14/2019</a:t>
            </a:r>
            <a:endParaRPr sz="1200" b="0" i="0" u="none" strike="noStrike" cap="none">
              <a:solidFill>
                <a:srgbClr val="000000"/>
              </a:solidFill>
              <a:latin typeface="Arial"/>
              <a:ea typeface="Arial"/>
              <a:cs typeface="Arial"/>
              <a:sym typeface="Arial"/>
            </a:endParaRPr>
          </a:p>
        </p:txBody>
      </p:sp>
      <p:sp>
        <p:nvSpPr>
          <p:cNvPr id="923" name="Google Shape;923;p193"/>
          <p:cNvSpPr txBox="1"/>
          <p:nvPr/>
        </p:nvSpPr>
        <p:spPr>
          <a:xfrm>
            <a:off x="11088755" y="6443658"/>
            <a:ext cx="196850" cy="2089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i="0" u="none" strike="noStrike" cap="none">
                <a:solidFill>
                  <a:srgbClr val="888888"/>
                </a:solidFill>
                <a:latin typeface="Arial"/>
                <a:ea typeface="Arial"/>
                <a:cs typeface="Arial"/>
                <a:sym typeface="Arial"/>
              </a:rPr>
              <a:t>35</a:t>
            </a:r>
            <a:endParaRPr sz="1200" b="0" i="0" u="none" strike="noStrike" cap="none">
              <a:solidFill>
                <a:srgbClr val="000000"/>
              </a:solidFill>
              <a:latin typeface="Arial"/>
              <a:ea typeface="Arial"/>
              <a:cs typeface="Arial"/>
              <a:sym typeface="Arial"/>
            </a:endParaRPr>
          </a:p>
        </p:txBody>
      </p:sp>
      <p:pic>
        <p:nvPicPr>
          <p:cNvPr id="924" name="Google Shape;924;p193"/>
          <p:cNvPicPr preferRelativeResize="0"/>
          <p:nvPr/>
        </p:nvPicPr>
        <p:blipFill rotWithShape="1">
          <a:blip r:embed="rId4">
            <a:alphaModFix/>
          </a:blip>
          <a:srcRect/>
          <a:stretch/>
        </p:blipFill>
        <p:spPr>
          <a:xfrm>
            <a:off x="7602583" y="836775"/>
            <a:ext cx="4485790" cy="5248118"/>
          </a:xfrm>
          <a:prstGeom prst="rect">
            <a:avLst/>
          </a:prstGeom>
          <a:noFill/>
          <a:ln>
            <a:noFill/>
          </a:ln>
        </p:spPr>
      </p:pic>
      <p:cxnSp>
        <p:nvCxnSpPr>
          <p:cNvPr id="925" name="Google Shape;925;p193"/>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926" name="Google Shape;926;p19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27" name="Google Shape;927;p19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28" name="Google Shape;928;p19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929" name="Google Shape;929;p1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930" name="Google Shape;930;p1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931" name="Google Shape;931;p1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94"/>
          <p:cNvSpPr txBox="1">
            <a:spLocks noGrp="1"/>
          </p:cNvSpPr>
          <p:nvPr>
            <p:ph type="title"/>
          </p:nvPr>
        </p:nvSpPr>
        <p:spPr>
          <a:xfrm>
            <a:off x="1572413" y="190010"/>
            <a:ext cx="8708055" cy="4825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Pipelining stages Details</a:t>
            </a:r>
            <a:endParaRPr sz="4800">
              <a:solidFill>
                <a:srgbClr val="FF0000"/>
              </a:solidFill>
              <a:latin typeface="Times New Roman"/>
              <a:ea typeface="Times New Roman"/>
              <a:cs typeface="Times New Roman"/>
              <a:sym typeface="Times New Roman"/>
            </a:endParaRPr>
          </a:p>
        </p:txBody>
      </p:sp>
      <p:pic>
        <p:nvPicPr>
          <p:cNvPr id="937" name="Google Shape;937;p194"/>
          <p:cNvPicPr preferRelativeResize="0"/>
          <p:nvPr/>
        </p:nvPicPr>
        <p:blipFill rotWithShape="1">
          <a:blip r:embed="rId3">
            <a:alphaModFix/>
          </a:blip>
          <a:srcRect/>
          <a:stretch/>
        </p:blipFill>
        <p:spPr>
          <a:xfrm>
            <a:off x="195263" y="129180"/>
            <a:ext cx="592930" cy="837735"/>
          </a:xfrm>
          <a:prstGeom prst="rect">
            <a:avLst/>
          </a:prstGeom>
          <a:noFill/>
          <a:ln>
            <a:noFill/>
          </a:ln>
        </p:spPr>
      </p:pic>
      <p:sp>
        <p:nvSpPr>
          <p:cNvPr id="938" name="Google Shape;938;p1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939" name="Google Shape;939;p1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940" name="Google Shape;940;p1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cxnSp>
        <p:nvCxnSpPr>
          <p:cNvPr id="941" name="Google Shape;941;p194"/>
          <p:cNvCxnSpPr/>
          <p:nvPr/>
        </p:nvCxnSpPr>
        <p:spPr>
          <a:xfrm rot="10800000" flipH="1">
            <a:off x="-10316" y="891251"/>
            <a:ext cx="12192000" cy="27709"/>
          </a:xfrm>
          <a:prstGeom prst="straightConnector1">
            <a:avLst/>
          </a:prstGeom>
          <a:noFill/>
          <a:ln w="9525" cap="flat" cmpd="sng">
            <a:solidFill>
              <a:srgbClr val="00B050"/>
            </a:solidFill>
            <a:prstDash val="solid"/>
            <a:round/>
            <a:headEnd type="none" w="sm" len="sm"/>
            <a:tailEnd type="none" w="sm" len="sm"/>
          </a:ln>
        </p:spPr>
      </p:cxnSp>
      <p:sp>
        <p:nvSpPr>
          <p:cNvPr id="942" name="Google Shape;942;p19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43" name="Google Shape;943;p19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44" name="Google Shape;944;p19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945" name="Google Shape;945;p194"/>
          <p:cNvPicPr preferRelativeResize="0"/>
          <p:nvPr/>
        </p:nvPicPr>
        <p:blipFill rotWithShape="1">
          <a:blip r:embed="rId4">
            <a:alphaModFix/>
          </a:blip>
          <a:srcRect/>
          <a:stretch/>
        </p:blipFill>
        <p:spPr>
          <a:xfrm>
            <a:off x="7126897" y="964997"/>
            <a:ext cx="4463367" cy="5207204"/>
          </a:xfrm>
          <a:prstGeom prst="rect">
            <a:avLst/>
          </a:prstGeom>
          <a:noFill/>
          <a:ln>
            <a:noFill/>
          </a:ln>
        </p:spPr>
      </p:pic>
      <p:sp>
        <p:nvSpPr>
          <p:cNvPr id="946" name="Google Shape;946;p194"/>
          <p:cNvSpPr txBox="1">
            <a:spLocks noGrp="1"/>
          </p:cNvSpPr>
          <p:nvPr>
            <p:ph type="body" idx="1"/>
          </p:nvPr>
        </p:nvSpPr>
        <p:spPr>
          <a:xfrm>
            <a:off x="944560" y="1337617"/>
            <a:ext cx="6182337" cy="4811286"/>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800"/>
              <a:buNone/>
            </a:pPr>
            <a:endParaRPr sz="24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n-US" sz="3600" b="1">
                <a:solidFill>
                  <a:srgbClr val="FF0000"/>
                </a:solidFill>
                <a:latin typeface="Times New Roman"/>
                <a:ea typeface="Times New Roman"/>
                <a:cs typeface="Times New Roman"/>
                <a:sym typeface="Times New Roman"/>
              </a:rPr>
              <a:t>Decode1</a:t>
            </a:r>
            <a:endParaRPr sz="3600" b="1">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Char char="•"/>
            </a:pPr>
            <a:r>
              <a:rPr lang="en-US">
                <a:latin typeface="Times New Roman"/>
                <a:ea typeface="Times New Roman"/>
                <a:cs typeface="Times New Roman"/>
                <a:sym typeface="Times New Roman"/>
              </a:rPr>
              <a:t>The decoders </a:t>
            </a:r>
            <a:r>
              <a:rPr lang="en-US" b="1">
                <a:solidFill>
                  <a:srgbClr val="002060"/>
                </a:solidFill>
                <a:latin typeface="Times New Roman"/>
                <a:ea typeface="Times New Roman"/>
                <a:cs typeface="Times New Roman"/>
                <a:sym typeface="Times New Roman"/>
              </a:rPr>
              <a:t>decodes instructions </a:t>
            </a:r>
            <a:r>
              <a:rPr lang="en-US">
                <a:latin typeface="Times New Roman"/>
                <a:ea typeface="Times New Roman"/>
                <a:cs typeface="Times New Roman"/>
                <a:sym typeface="Times New Roman"/>
              </a:rPr>
              <a:t>and </a:t>
            </a:r>
            <a:r>
              <a:rPr lang="en-US">
                <a:solidFill>
                  <a:srgbClr val="C00000"/>
                </a:solidFill>
                <a:latin typeface="Times New Roman"/>
                <a:ea typeface="Times New Roman"/>
                <a:cs typeface="Times New Roman"/>
                <a:sym typeface="Times New Roman"/>
              </a:rPr>
              <a:t>decides</a:t>
            </a:r>
            <a:r>
              <a:rPr lang="en-US">
                <a:latin typeface="Times New Roman"/>
                <a:ea typeface="Times New Roman"/>
                <a:cs typeface="Times New Roman"/>
                <a:sym typeface="Times New Roman"/>
              </a:rPr>
              <a:t> whether they can be </a:t>
            </a:r>
            <a:r>
              <a:rPr lang="en-US" b="1">
                <a:solidFill>
                  <a:srgbClr val="C00000"/>
                </a:solidFill>
                <a:latin typeface="Times New Roman"/>
                <a:ea typeface="Times New Roman"/>
                <a:cs typeface="Times New Roman"/>
                <a:sym typeface="Times New Roman"/>
              </a:rPr>
              <a:t>paired </a:t>
            </a:r>
            <a:r>
              <a:rPr lang="en-US">
                <a:latin typeface="Times New Roman"/>
                <a:ea typeface="Times New Roman"/>
                <a:cs typeface="Times New Roman"/>
                <a:sym typeface="Times New Roman"/>
              </a:rPr>
              <a:t>(control word generator)</a:t>
            </a:r>
            <a:endParaRPr/>
          </a:p>
          <a:p>
            <a:pPr marL="457200" lvl="0" indent="-342900" algn="just" rtl="0">
              <a:lnSpc>
                <a:spcPct val="90000"/>
              </a:lnSpc>
              <a:spcBef>
                <a:spcPts val="1000"/>
              </a:spcBef>
              <a:spcAft>
                <a:spcPts val="0"/>
              </a:spcAft>
              <a:buSzPts val="1800"/>
              <a:buChar char="•"/>
            </a:pPr>
            <a:r>
              <a:rPr lang="en-US" b="1">
                <a:solidFill>
                  <a:srgbClr val="FF0000"/>
                </a:solidFill>
                <a:latin typeface="Times New Roman"/>
                <a:ea typeface="Times New Roman"/>
                <a:cs typeface="Times New Roman"/>
                <a:sym typeface="Times New Roman"/>
              </a:rPr>
              <a:t>Two parallel decoders </a:t>
            </a:r>
            <a:r>
              <a:rPr lang="en-US">
                <a:latin typeface="Times New Roman"/>
                <a:ea typeface="Times New Roman"/>
                <a:cs typeface="Times New Roman"/>
                <a:sym typeface="Times New Roman"/>
              </a:rPr>
              <a:t>attempt to decode and issue the next two sequential instructions.</a:t>
            </a:r>
            <a:endParaRPr/>
          </a:p>
          <a:p>
            <a:pPr marL="457200" lvl="0" indent="-342900" algn="just" rtl="0">
              <a:lnSpc>
                <a:spcPct val="90000"/>
              </a:lnSpc>
              <a:spcBef>
                <a:spcPts val="1000"/>
              </a:spcBef>
              <a:spcAft>
                <a:spcPts val="0"/>
              </a:spcAft>
              <a:buSzPts val="1800"/>
              <a:buChar char="•"/>
            </a:pPr>
            <a:r>
              <a:rPr lang="en-US">
                <a:latin typeface="Times New Roman"/>
                <a:ea typeface="Times New Roman"/>
                <a:cs typeface="Times New Roman"/>
                <a:sym typeface="Times New Roman"/>
              </a:rPr>
              <a:t>The decoders determine whether </a:t>
            </a:r>
            <a:r>
              <a:rPr lang="en-US" b="1">
                <a:latin typeface="Times New Roman"/>
                <a:ea typeface="Times New Roman"/>
                <a:cs typeface="Times New Roman"/>
                <a:sym typeface="Times New Roman"/>
              </a:rPr>
              <a:t>one or two</a:t>
            </a:r>
            <a:r>
              <a:rPr lang="en-US">
                <a:latin typeface="Times New Roman"/>
                <a:ea typeface="Times New Roman"/>
                <a:cs typeface="Times New Roman"/>
                <a:sym typeface="Times New Roman"/>
              </a:rPr>
              <a:t> instructions can be issued </a:t>
            </a:r>
            <a:r>
              <a:rPr lang="en-US" b="1">
                <a:solidFill>
                  <a:srgbClr val="C00000"/>
                </a:solidFill>
                <a:latin typeface="Times New Roman"/>
                <a:ea typeface="Times New Roman"/>
                <a:cs typeface="Times New Roman"/>
                <a:sym typeface="Times New Roman"/>
              </a:rPr>
              <a:t>(the instruction pairing rules ).</a:t>
            </a:r>
            <a:endParaRPr/>
          </a:p>
          <a:p>
            <a:pPr marL="0" lvl="0" indent="0" algn="just" rtl="0">
              <a:lnSpc>
                <a:spcPct val="100000"/>
              </a:lnSpc>
              <a:spcBef>
                <a:spcPts val="0"/>
              </a:spcBef>
              <a:spcAft>
                <a:spcPts val="0"/>
              </a:spcAft>
              <a:buSzPts val="1800"/>
              <a:buNone/>
            </a:pPr>
            <a:endParaRPr>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32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000">
              <a:latin typeface="Times New Roman"/>
              <a:ea typeface="Times New Roman"/>
              <a:cs typeface="Times New Roman"/>
              <a:sym typeface="Times New Roman"/>
            </a:endParaRPr>
          </a:p>
        </p:txBody>
      </p:sp>
      <p:sp>
        <p:nvSpPr>
          <p:cNvPr id="947" name="Google Shape;947;p194"/>
          <p:cNvSpPr/>
          <p:nvPr/>
        </p:nvSpPr>
        <p:spPr>
          <a:xfrm>
            <a:off x="1015069" y="964997"/>
            <a:ext cx="1978926" cy="74524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rgbClr val="FF0000"/>
                </a:solidFill>
                <a:latin typeface="Times New Roman"/>
                <a:ea typeface="Times New Roman"/>
                <a:cs typeface="Times New Roman"/>
                <a:sym typeface="Times New Roman"/>
              </a:rPr>
              <a:t>Stage 2</a:t>
            </a:r>
            <a:endParaRPr sz="2800" b="1"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95"/>
          <p:cNvSpPr txBox="1">
            <a:spLocks noGrp="1"/>
          </p:cNvSpPr>
          <p:nvPr>
            <p:ph type="title"/>
          </p:nvPr>
        </p:nvSpPr>
        <p:spPr>
          <a:xfrm>
            <a:off x="1384663" y="257999"/>
            <a:ext cx="9640388" cy="4825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600">
                <a:solidFill>
                  <a:srgbClr val="C00000"/>
                </a:solidFill>
                <a:latin typeface="Times New Roman"/>
                <a:ea typeface="Times New Roman"/>
                <a:cs typeface="Times New Roman"/>
                <a:sym typeface="Times New Roman"/>
              </a:rPr>
              <a:t>Pipelining stages Details</a:t>
            </a:r>
            <a:endParaRPr sz="6600">
              <a:solidFill>
                <a:srgbClr val="C00000"/>
              </a:solidFill>
              <a:latin typeface="Times New Roman"/>
              <a:ea typeface="Times New Roman"/>
              <a:cs typeface="Times New Roman"/>
              <a:sym typeface="Times New Roman"/>
            </a:endParaRPr>
          </a:p>
        </p:txBody>
      </p:sp>
      <p:pic>
        <p:nvPicPr>
          <p:cNvPr id="953" name="Google Shape;953;p195"/>
          <p:cNvPicPr preferRelativeResize="0"/>
          <p:nvPr/>
        </p:nvPicPr>
        <p:blipFill rotWithShape="1">
          <a:blip r:embed="rId3">
            <a:alphaModFix/>
          </a:blip>
          <a:srcRect/>
          <a:stretch/>
        </p:blipFill>
        <p:spPr>
          <a:xfrm>
            <a:off x="0" y="129180"/>
            <a:ext cx="788193" cy="837735"/>
          </a:xfrm>
          <a:prstGeom prst="rect">
            <a:avLst/>
          </a:prstGeom>
          <a:noFill/>
          <a:ln>
            <a:noFill/>
          </a:ln>
        </p:spPr>
      </p:pic>
      <p:sp>
        <p:nvSpPr>
          <p:cNvPr id="954" name="Google Shape;954;p1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955" name="Google Shape;955;p1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956" name="Google Shape;956;p1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cxnSp>
        <p:nvCxnSpPr>
          <p:cNvPr id="957" name="Google Shape;957;p195"/>
          <p:cNvCxnSpPr/>
          <p:nvPr/>
        </p:nvCxnSpPr>
        <p:spPr>
          <a:xfrm rot="10800000" flipH="1">
            <a:off x="-10316" y="1027913"/>
            <a:ext cx="12192000" cy="27709"/>
          </a:xfrm>
          <a:prstGeom prst="straightConnector1">
            <a:avLst/>
          </a:prstGeom>
          <a:noFill/>
          <a:ln w="9525" cap="flat" cmpd="sng">
            <a:solidFill>
              <a:srgbClr val="00B050"/>
            </a:solidFill>
            <a:prstDash val="solid"/>
            <a:round/>
            <a:headEnd type="none" w="sm" len="sm"/>
            <a:tailEnd type="none" w="sm" len="sm"/>
          </a:ln>
        </p:spPr>
      </p:cxnSp>
      <p:sp>
        <p:nvSpPr>
          <p:cNvPr id="958" name="Google Shape;958;p19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59" name="Google Shape;959;p19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60" name="Google Shape;960;p19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961" name="Google Shape;961;p195"/>
          <p:cNvPicPr preferRelativeResize="0"/>
          <p:nvPr/>
        </p:nvPicPr>
        <p:blipFill rotWithShape="1">
          <a:blip r:embed="rId4">
            <a:alphaModFix/>
          </a:blip>
          <a:srcRect/>
          <a:stretch/>
        </p:blipFill>
        <p:spPr>
          <a:xfrm>
            <a:off x="7126897" y="1181071"/>
            <a:ext cx="4292072" cy="5083204"/>
          </a:xfrm>
          <a:prstGeom prst="rect">
            <a:avLst/>
          </a:prstGeom>
          <a:noFill/>
          <a:ln>
            <a:noFill/>
          </a:ln>
        </p:spPr>
      </p:pic>
      <p:sp>
        <p:nvSpPr>
          <p:cNvPr id="962" name="Google Shape;962;p195"/>
          <p:cNvSpPr txBox="1">
            <a:spLocks noGrp="1"/>
          </p:cNvSpPr>
          <p:nvPr>
            <p:ph type="body" idx="1"/>
          </p:nvPr>
        </p:nvSpPr>
        <p:spPr>
          <a:xfrm>
            <a:off x="944560" y="1894022"/>
            <a:ext cx="6182337" cy="4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800"/>
              <a:buFont typeface="Arial"/>
              <a:buNone/>
            </a:pPr>
            <a:endParaRPr sz="20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n-US" sz="3200" b="1">
                <a:solidFill>
                  <a:srgbClr val="FF0000"/>
                </a:solidFill>
                <a:latin typeface="Times New Roman"/>
                <a:ea typeface="Times New Roman"/>
                <a:cs typeface="Times New Roman"/>
                <a:sym typeface="Times New Roman"/>
              </a:rPr>
              <a:t>Decode2</a:t>
            </a:r>
            <a:r>
              <a:rPr lang="en-US" sz="3200" b="1">
                <a:latin typeface="Times New Roman"/>
                <a:ea typeface="Times New Roman"/>
                <a:cs typeface="Times New Roman"/>
                <a:sym typeface="Times New Roman"/>
              </a:rPr>
              <a:t>: </a:t>
            </a:r>
            <a:endParaRPr sz="3200" b="1">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Char char="•"/>
            </a:pPr>
            <a:r>
              <a:rPr lang="en-US" sz="3200">
                <a:latin typeface="Times New Roman"/>
                <a:ea typeface="Times New Roman"/>
                <a:cs typeface="Times New Roman"/>
                <a:sym typeface="Times New Roman"/>
              </a:rPr>
              <a:t>The </a:t>
            </a:r>
            <a:r>
              <a:rPr lang="en-US" sz="3200" b="1">
                <a:latin typeface="Times New Roman"/>
                <a:ea typeface="Times New Roman"/>
                <a:cs typeface="Times New Roman"/>
                <a:sym typeface="Times New Roman"/>
              </a:rPr>
              <a:t>D1 stage</a:t>
            </a:r>
            <a:r>
              <a:rPr lang="en-US" sz="3200">
                <a:latin typeface="Times New Roman"/>
                <a:ea typeface="Times New Roman"/>
                <a:cs typeface="Times New Roman"/>
                <a:sym typeface="Times New Roman"/>
              </a:rPr>
              <a:t> is followed by </a:t>
            </a:r>
            <a:r>
              <a:rPr lang="en-US" sz="3200" b="1">
                <a:latin typeface="Times New Roman"/>
                <a:ea typeface="Times New Roman"/>
                <a:cs typeface="Times New Roman"/>
                <a:sym typeface="Times New Roman"/>
              </a:rPr>
              <a:t>Decode2 (D2)</a:t>
            </a:r>
            <a:endParaRPr sz="3200" b="1">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Char char="•"/>
            </a:pPr>
            <a:r>
              <a:rPr lang="en-US" sz="3200">
                <a:latin typeface="Times New Roman"/>
                <a:ea typeface="Times New Roman"/>
                <a:cs typeface="Times New Roman"/>
                <a:sym typeface="Times New Roman"/>
              </a:rPr>
              <a:t>Addresses of </a:t>
            </a:r>
            <a:r>
              <a:rPr lang="en-US" sz="3200" b="1">
                <a:solidFill>
                  <a:srgbClr val="002060"/>
                </a:solidFill>
                <a:latin typeface="Times New Roman"/>
                <a:ea typeface="Times New Roman"/>
                <a:cs typeface="Times New Roman"/>
                <a:sym typeface="Times New Roman"/>
              </a:rPr>
              <a:t>memory resident operands are calculated </a:t>
            </a:r>
            <a:r>
              <a:rPr lang="en-US" sz="3200" b="1">
                <a:solidFill>
                  <a:srgbClr val="C00000"/>
                </a:solidFill>
                <a:latin typeface="Times New Roman"/>
                <a:ea typeface="Times New Roman"/>
                <a:cs typeface="Times New Roman"/>
                <a:sym typeface="Times New Roman"/>
              </a:rPr>
              <a:t>(decode control word and generate memory address).</a:t>
            </a:r>
            <a:endParaRPr/>
          </a:p>
          <a:p>
            <a:pPr marL="0" lvl="0" indent="0" algn="just" rtl="0">
              <a:lnSpc>
                <a:spcPct val="100000"/>
              </a:lnSpc>
              <a:spcBef>
                <a:spcPts val="0"/>
              </a:spcBef>
              <a:spcAft>
                <a:spcPts val="0"/>
              </a:spcAft>
              <a:buSzPts val="1800"/>
              <a:buNone/>
            </a:pPr>
            <a:endParaRPr sz="32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Font typeface="Arial"/>
              <a:buNone/>
            </a:pPr>
            <a:endParaRPr sz="32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a:latin typeface="Times New Roman"/>
              <a:ea typeface="Times New Roman"/>
              <a:cs typeface="Times New Roman"/>
              <a:sym typeface="Times New Roman"/>
            </a:endParaRPr>
          </a:p>
        </p:txBody>
      </p:sp>
      <p:sp>
        <p:nvSpPr>
          <p:cNvPr id="963" name="Google Shape;963;p195"/>
          <p:cNvSpPr/>
          <p:nvPr/>
        </p:nvSpPr>
        <p:spPr>
          <a:xfrm>
            <a:off x="1220336" y="1147695"/>
            <a:ext cx="2554829" cy="1033801"/>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1" i="0" u="none" strike="noStrike" cap="none">
                <a:solidFill>
                  <a:srgbClr val="FF0000"/>
                </a:solidFill>
                <a:latin typeface="Times New Roman"/>
                <a:ea typeface="Times New Roman"/>
                <a:cs typeface="Times New Roman"/>
                <a:sym typeface="Times New Roman"/>
              </a:rPr>
              <a:t>Stage 3</a:t>
            </a:r>
            <a:endParaRPr sz="3600" b="1"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96"/>
          <p:cNvSpPr txBox="1">
            <a:spLocks noGrp="1"/>
          </p:cNvSpPr>
          <p:nvPr>
            <p:ph type="title"/>
          </p:nvPr>
        </p:nvSpPr>
        <p:spPr>
          <a:xfrm>
            <a:off x="2330683" y="294719"/>
            <a:ext cx="8211043" cy="4825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Pipelining stages Details</a:t>
            </a:r>
            <a:endParaRPr sz="5400">
              <a:solidFill>
                <a:srgbClr val="FF0000"/>
              </a:solidFill>
              <a:latin typeface="Times New Roman"/>
              <a:ea typeface="Times New Roman"/>
              <a:cs typeface="Times New Roman"/>
              <a:sym typeface="Times New Roman"/>
            </a:endParaRPr>
          </a:p>
        </p:txBody>
      </p:sp>
      <p:pic>
        <p:nvPicPr>
          <p:cNvPr id="969" name="Google Shape;969;p196"/>
          <p:cNvPicPr preferRelativeResize="0"/>
          <p:nvPr/>
        </p:nvPicPr>
        <p:blipFill rotWithShape="1">
          <a:blip r:embed="rId3">
            <a:alphaModFix/>
          </a:blip>
          <a:srcRect/>
          <a:stretch/>
        </p:blipFill>
        <p:spPr>
          <a:xfrm>
            <a:off x="61026" y="64729"/>
            <a:ext cx="798509" cy="837735"/>
          </a:xfrm>
          <a:prstGeom prst="rect">
            <a:avLst/>
          </a:prstGeom>
          <a:noFill/>
          <a:ln>
            <a:noFill/>
          </a:ln>
        </p:spPr>
      </p:pic>
      <p:sp>
        <p:nvSpPr>
          <p:cNvPr id="970" name="Google Shape;970;p1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971" name="Google Shape;971;p1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972" name="Google Shape;972;p1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cxnSp>
        <p:nvCxnSpPr>
          <p:cNvPr id="973" name="Google Shape;973;p196"/>
          <p:cNvCxnSpPr/>
          <p:nvPr/>
        </p:nvCxnSpPr>
        <p:spPr>
          <a:xfrm rot="10800000" flipH="1">
            <a:off x="-10316" y="1027913"/>
            <a:ext cx="12192000" cy="27709"/>
          </a:xfrm>
          <a:prstGeom prst="straightConnector1">
            <a:avLst/>
          </a:prstGeom>
          <a:noFill/>
          <a:ln w="9525" cap="flat" cmpd="sng">
            <a:solidFill>
              <a:srgbClr val="00B050"/>
            </a:solidFill>
            <a:prstDash val="solid"/>
            <a:round/>
            <a:headEnd type="none" w="sm" len="sm"/>
            <a:tailEnd type="none" w="sm" len="sm"/>
          </a:ln>
        </p:spPr>
      </p:cxnSp>
      <p:sp>
        <p:nvSpPr>
          <p:cNvPr id="974" name="Google Shape;974;p19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75" name="Google Shape;975;p196"/>
          <p:cNvCxnSpPr/>
          <p:nvPr/>
        </p:nvCxnSpPr>
        <p:spPr>
          <a:xfrm flipH="1">
            <a:off x="859535" y="3651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76" name="Google Shape;976;p19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977" name="Google Shape;977;p196"/>
          <p:cNvPicPr preferRelativeResize="0"/>
          <p:nvPr/>
        </p:nvPicPr>
        <p:blipFill rotWithShape="1">
          <a:blip r:embed="rId4">
            <a:alphaModFix/>
          </a:blip>
          <a:srcRect/>
          <a:stretch/>
        </p:blipFill>
        <p:spPr>
          <a:xfrm>
            <a:off x="7365157" y="1181070"/>
            <a:ext cx="4652672" cy="5083205"/>
          </a:xfrm>
          <a:prstGeom prst="rect">
            <a:avLst/>
          </a:prstGeom>
          <a:noFill/>
          <a:ln>
            <a:noFill/>
          </a:ln>
        </p:spPr>
      </p:pic>
      <p:sp>
        <p:nvSpPr>
          <p:cNvPr id="978" name="Google Shape;978;p196"/>
          <p:cNvSpPr txBox="1">
            <a:spLocks noGrp="1"/>
          </p:cNvSpPr>
          <p:nvPr>
            <p:ph type="body" idx="1"/>
          </p:nvPr>
        </p:nvSpPr>
        <p:spPr>
          <a:xfrm>
            <a:off x="895159" y="966915"/>
            <a:ext cx="6448662" cy="4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800"/>
              <a:buFont typeface="Arial"/>
              <a:buNone/>
            </a:pPr>
            <a:endParaRPr sz="2000"/>
          </a:p>
          <a:p>
            <a:pPr marL="0" lvl="0" indent="0" algn="just" rtl="0">
              <a:lnSpc>
                <a:spcPct val="100000"/>
              </a:lnSpc>
              <a:spcBef>
                <a:spcPts val="0"/>
              </a:spcBef>
              <a:spcAft>
                <a:spcPts val="0"/>
              </a:spcAft>
              <a:buSzPts val="1800"/>
              <a:buNone/>
            </a:pPr>
            <a:endParaRPr>
              <a:solidFill>
                <a:srgbClr val="FF0000"/>
              </a:solidFill>
            </a:endParaRPr>
          </a:p>
          <a:p>
            <a:pPr marL="0" lvl="0" indent="0" algn="just" rtl="0">
              <a:lnSpc>
                <a:spcPct val="100000"/>
              </a:lnSpc>
              <a:spcBef>
                <a:spcPts val="0"/>
              </a:spcBef>
              <a:spcAft>
                <a:spcPts val="0"/>
              </a:spcAft>
              <a:buSzPts val="1800"/>
              <a:buNone/>
            </a:pPr>
            <a:endParaRPr>
              <a:solidFill>
                <a:srgbClr val="FF0000"/>
              </a:solidFill>
            </a:endParaRPr>
          </a:p>
          <a:p>
            <a:pPr marL="0" lvl="0" indent="0" algn="just" rtl="0">
              <a:lnSpc>
                <a:spcPct val="100000"/>
              </a:lnSpc>
              <a:spcBef>
                <a:spcPts val="0"/>
              </a:spcBef>
              <a:spcAft>
                <a:spcPts val="0"/>
              </a:spcAft>
              <a:buSzPts val="1800"/>
              <a:buNone/>
            </a:pPr>
            <a:endParaRPr sz="3600">
              <a:solidFill>
                <a:srgbClr val="FF0000"/>
              </a:solidFill>
            </a:endParaRPr>
          </a:p>
          <a:p>
            <a:pPr marL="0" lvl="0" indent="0" algn="just" rtl="0">
              <a:lnSpc>
                <a:spcPct val="100000"/>
              </a:lnSpc>
              <a:spcBef>
                <a:spcPts val="0"/>
              </a:spcBef>
              <a:spcAft>
                <a:spcPts val="0"/>
              </a:spcAft>
              <a:buSzPts val="1800"/>
              <a:buNone/>
            </a:pPr>
            <a:r>
              <a:rPr lang="en-US" sz="4800">
                <a:solidFill>
                  <a:srgbClr val="FF0000"/>
                </a:solidFill>
                <a:latin typeface="Times New Roman"/>
                <a:ea typeface="Times New Roman"/>
                <a:cs typeface="Times New Roman"/>
                <a:sym typeface="Times New Roman"/>
              </a:rPr>
              <a:t>Execute (EX)</a:t>
            </a:r>
            <a:r>
              <a:rPr lang="en-US" sz="4800">
                <a:latin typeface="Times New Roman"/>
                <a:ea typeface="Times New Roman"/>
                <a:cs typeface="Times New Roman"/>
                <a:sym typeface="Times New Roman"/>
              </a:rPr>
              <a:t>: Execute the instructions</a:t>
            </a:r>
            <a:r>
              <a:rPr lang="en-US" sz="4400">
                <a:latin typeface="Times New Roman"/>
                <a:ea typeface="Times New Roman"/>
                <a:cs typeface="Times New Roman"/>
                <a:sym typeface="Times New Roman"/>
              </a:rPr>
              <a:t> with </a:t>
            </a:r>
            <a:r>
              <a:rPr lang="en-US" sz="4400" b="1">
                <a:latin typeface="Times New Roman"/>
                <a:ea typeface="Times New Roman"/>
                <a:cs typeface="Times New Roman"/>
                <a:sym typeface="Times New Roman"/>
              </a:rPr>
              <a:t>data Cache and ALU access</a:t>
            </a:r>
            <a:endParaRPr/>
          </a:p>
          <a:p>
            <a:pPr marL="514350" lvl="0" indent="-400050" algn="just" rtl="0">
              <a:lnSpc>
                <a:spcPct val="100000"/>
              </a:lnSpc>
              <a:spcBef>
                <a:spcPts val="0"/>
              </a:spcBef>
              <a:spcAft>
                <a:spcPts val="0"/>
              </a:spcAft>
              <a:buSzPts val="1800"/>
              <a:buNone/>
            </a:pPr>
            <a:endParaRPr/>
          </a:p>
          <a:p>
            <a:pPr marL="0" lvl="0" indent="0" algn="just" rtl="0">
              <a:lnSpc>
                <a:spcPct val="100000"/>
              </a:lnSpc>
              <a:spcBef>
                <a:spcPts val="0"/>
              </a:spcBef>
              <a:spcAft>
                <a:spcPts val="0"/>
              </a:spcAft>
              <a:buSzPts val="1800"/>
              <a:buNone/>
            </a:pPr>
            <a:endParaRPr/>
          </a:p>
        </p:txBody>
      </p:sp>
      <p:sp>
        <p:nvSpPr>
          <p:cNvPr id="979" name="Google Shape;979;p196"/>
          <p:cNvSpPr/>
          <p:nvPr/>
        </p:nvSpPr>
        <p:spPr>
          <a:xfrm>
            <a:off x="1220336" y="1147696"/>
            <a:ext cx="2685457" cy="117242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000" b="1" i="0" u="none" strike="noStrike" cap="none">
                <a:solidFill>
                  <a:srgbClr val="FF0000"/>
                </a:solidFill>
                <a:latin typeface="Times New Roman"/>
                <a:ea typeface="Times New Roman"/>
                <a:cs typeface="Times New Roman"/>
                <a:sym typeface="Times New Roman"/>
              </a:rPr>
              <a:t>Stage 4</a:t>
            </a:r>
            <a:endParaRPr sz="4000" b="1"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97"/>
          <p:cNvSpPr txBox="1">
            <a:spLocks noGrp="1"/>
          </p:cNvSpPr>
          <p:nvPr>
            <p:ph type="title"/>
          </p:nvPr>
        </p:nvSpPr>
        <p:spPr>
          <a:xfrm>
            <a:off x="1841863" y="129181"/>
            <a:ext cx="8321040" cy="77328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5400">
                <a:solidFill>
                  <a:srgbClr val="FF0000"/>
                </a:solidFill>
                <a:latin typeface="Times New Roman"/>
                <a:ea typeface="Times New Roman"/>
                <a:cs typeface="Times New Roman"/>
                <a:sym typeface="Times New Roman"/>
              </a:rPr>
              <a:t>Pipelining stages Details</a:t>
            </a:r>
            <a:endParaRPr sz="5400">
              <a:solidFill>
                <a:srgbClr val="FF0000"/>
              </a:solidFill>
              <a:latin typeface="Times New Roman"/>
              <a:ea typeface="Times New Roman"/>
              <a:cs typeface="Times New Roman"/>
              <a:sym typeface="Times New Roman"/>
            </a:endParaRPr>
          </a:p>
        </p:txBody>
      </p:sp>
      <p:pic>
        <p:nvPicPr>
          <p:cNvPr id="985" name="Google Shape;985;p197"/>
          <p:cNvPicPr preferRelativeResize="0"/>
          <p:nvPr/>
        </p:nvPicPr>
        <p:blipFill rotWithShape="1">
          <a:blip r:embed="rId3">
            <a:alphaModFix/>
          </a:blip>
          <a:srcRect/>
          <a:stretch/>
        </p:blipFill>
        <p:spPr>
          <a:xfrm>
            <a:off x="146051" y="129180"/>
            <a:ext cx="642142" cy="837735"/>
          </a:xfrm>
          <a:prstGeom prst="rect">
            <a:avLst/>
          </a:prstGeom>
          <a:noFill/>
          <a:ln>
            <a:noFill/>
          </a:ln>
        </p:spPr>
      </p:pic>
      <p:sp>
        <p:nvSpPr>
          <p:cNvPr id="986" name="Google Shape;986;p1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987" name="Google Shape;987;p1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988" name="Google Shape;988;p1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cxnSp>
        <p:nvCxnSpPr>
          <p:cNvPr id="989" name="Google Shape;989;p197"/>
          <p:cNvCxnSpPr/>
          <p:nvPr/>
        </p:nvCxnSpPr>
        <p:spPr>
          <a:xfrm rot="10800000" flipH="1">
            <a:off x="-10316" y="1027913"/>
            <a:ext cx="12192000" cy="27709"/>
          </a:xfrm>
          <a:prstGeom prst="straightConnector1">
            <a:avLst/>
          </a:prstGeom>
          <a:noFill/>
          <a:ln w="9525" cap="flat" cmpd="sng">
            <a:solidFill>
              <a:srgbClr val="00B050"/>
            </a:solidFill>
            <a:prstDash val="solid"/>
            <a:round/>
            <a:headEnd type="none" w="sm" len="sm"/>
            <a:tailEnd type="none" w="sm" len="sm"/>
          </a:ln>
        </p:spPr>
      </p:cxnSp>
      <p:sp>
        <p:nvSpPr>
          <p:cNvPr id="990" name="Google Shape;990;p19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1" name="Google Shape;991;p19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992" name="Google Shape;992;p19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993" name="Google Shape;993;p197"/>
          <p:cNvPicPr preferRelativeResize="0"/>
          <p:nvPr/>
        </p:nvPicPr>
        <p:blipFill rotWithShape="1">
          <a:blip r:embed="rId4">
            <a:alphaModFix/>
          </a:blip>
          <a:srcRect/>
          <a:stretch/>
        </p:blipFill>
        <p:spPr>
          <a:xfrm>
            <a:off x="7717110" y="1181071"/>
            <a:ext cx="4352969" cy="5083204"/>
          </a:xfrm>
          <a:prstGeom prst="rect">
            <a:avLst/>
          </a:prstGeom>
          <a:noFill/>
          <a:ln>
            <a:noFill/>
          </a:ln>
        </p:spPr>
      </p:pic>
      <p:sp>
        <p:nvSpPr>
          <p:cNvPr id="994" name="Google Shape;994;p197"/>
          <p:cNvSpPr txBox="1">
            <a:spLocks noGrp="1"/>
          </p:cNvSpPr>
          <p:nvPr>
            <p:ph type="body" idx="1"/>
          </p:nvPr>
        </p:nvSpPr>
        <p:spPr>
          <a:xfrm>
            <a:off x="1161483" y="1116620"/>
            <a:ext cx="6182337" cy="4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800"/>
              <a:buFont typeface="Arial"/>
              <a:buNone/>
            </a:pPr>
            <a:endParaRPr>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36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3600">
              <a:solidFill>
                <a:srgbClr val="FF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n-US" sz="3600">
                <a:solidFill>
                  <a:srgbClr val="FF0000"/>
                </a:solidFill>
                <a:latin typeface="Times New Roman"/>
                <a:ea typeface="Times New Roman"/>
                <a:cs typeface="Times New Roman"/>
                <a:sym typeface="Times New Roman"/>
              </a:rPr>
              <a:t> </a:t>
            </a:r>
            <a:endParaRPr/>
          </a:p>
          <a:p>
            <a:pPr marL="0" lvl="0" indent="0" algn="just" rtl="0">
              <a:lnSpc>
                <a:spcPct val="100000"/>
              </a:lnSpc>
              <a:spcBef>
                <a:spcPts val="0"/>
              </a:spcBef>
              <a:spcAft>
                <a:spcPts val="0"/>
              </a:spcAft>
              <a:buSzPts val="1800"/>
              <a:buNone/>
            </a:pPr>
            <a:r>
              <a:rPr lang="en-US" sz="4400">
                <a:solidFill>
                  <a:srgbClr val="FF0000"/>
                </a:solidFill>
                <a:latin typeface="Times New Roman"/>
                <a:ea typeface="Times New Roman"/>
                <a:cs typeface="Times New Roman"/>
                <a:sym typeface="Times New Roman"/>
              </a:rPr>
              <a:t>Write Back (WB)</a:t>
            </a:r>
            <a:r>
              <a:rPr lang="en-US" sz="4400">
                <a:latin typeface="Times New Roman"/>
                <a:ea typeface="Times New Roman"/>
                <a:cs typeface="Times New Roman"/>
                <a:sym typeface="Times New Roman"/>
              </a:rPr>
              <a:t>: Modify processor state and complete execution.</a:t>
            </a:r>
            <a:endParaRPr sz="3600">
              <a:latin typeface="Times New Roman"/>
              <a:ea typeface="Times New Roman"/>
              <a:cs typeface="Times New Roman"/>
              <a:sym typeface="Times New Roman"/>
            </a:endParaRPr>
          </a:p>
        </p:txBody>
      </p:sp>
      <p:sp>
        <p:nvSpPr>
          <p:cNvPr id="995" name="Google Shape;995;p197"/>
          <p:cNvSpPr/>
          <p:nvPr/>
        </p:nvSpPr>
        <p:spPr>
          <a:xfrm>
            <a:off x="1220336" y="1147696"/>
            <a:ext cx="2818263" cy="117242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1" i="0" u="none" strike="noStrike" cap="none">
                <a:solidFill>
                  <a:srgbClr val="FF0000"/>
                </a:solidFill>
                <a:latin typeface="Times New Roman"/>
                <a:ea typeface="Times New Roman"/>
                <a:cs typeface="Times New Roman"/>
                <a:sym typeface="Times New Roman"/>
              </a:rPr>
              <a:t>Stage 5</a:t>
            </a:r>
            <a:endParaRPr sz="3600" b="1" i="0" u="none" strike="noStrike" cap="none">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98"/>
          <p:cNvSpPr txBox="1">
            <a:spLocks noGrp="1"/>
          </p:cNvSpPr>
          <p:nvPr>
            <p:ph type="title"/>
          </p:nvPr>
        </p:nvSpPr>
        <p:spPr>
          <a:xfrm>
            <a:off x="1097279" y="106262"/>
            <a:ext cx="9786257" cy="70955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800">
                <a:solidFill>
                  <a:srgbClr val="FF0000"/>
                </a:solidFill>
                <a:latin typeface="Times New Roman"/>
                <a:ea typeface="Times New Roman"/>
                <a:cs typeface="Times New Roman"/>
                <a:sym typeface="Times New Roman"/>
              </a:rPr>
              <a:t>Instruction flow in Pentium pipeline</a:t>
            </a:r>
            <a:endParaRPr sz="4800"/>
          </a:p>
        </p:txBody>
      </p:sp>
      <p:sp>
        <p:nvSpPr>
          <p:cNvPr id="1001" name="Google Shape;1001;p1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pic>
        <p:nvPicPr>
          <p:cNvPr id="1002" name="Google Shape;1002;p198"/>
          <p:cNvPicPr preferRelativeResize="0">
            <a:picLocks noGrp="1"/>
          </p:cNvPicPr>
          <p:nvPr>
            <p:ph type="body" idx="1"/>
          </p:nvPr>
        </p:nvPicPr>
        <p:blipFill rotWithShape="1">
          <a:blip r:embed="rId3">
            <a:alphaModFix/>
          </a:blip>
          <a:srcRect/>
          <a:stretch/>
        </p:blipFill>
        <p:spPr>
          <a:xfrm>
            <a:off x="944560" y="1152883"/>
            <a:ext cx="11060205" cy="5019318"/>
          </a:xfrm>
          <a:prstGeom prst="rect">
            <a:avLst/>
          </a:prstGeom>
          <a:noFill/>
          <a:ln>
            <a:noFill/>
          </a:ln>
        </p:spPr>
      </p:pic>
      <p:sp>
        <p:nvSpPr>
          <p:cNvPr id="1003" name="Google Shape;1003;p1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004" name="Google Shape;1004;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
        <p:nvSpPr>
          <p:cNvPr id="1005" name="Google Shape;1005;p198"/>
          <p:cNvSpPr/>
          <p:nvPr/>
        </p:nvSpPr>
        <p:spPr>
          <a:xfrm>
            <a:off x="70417" y="62858"/>
            <a:ext cx="654050" cy="86412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006" name="Google Shape;1006;p198"/>
          <p:cNvCxnSpPr/>
          <p:nvPr/>
        </p:nvCxnSpPr>
        <p:spPr>
          <a:xfrm rot="10800000" flipH="1">
            <a:off x="0" y="1005186"/>
            <a:ext cx="12192000" cy="27709"/>
          </a:xfrm>
          <a:prstGeom prst="straightConnector1">
            <a:avLst/>
          </a:prstGeom>
          <a:noFill/>
          <a:ln w="9525" cap="flat" cmpd="sng">
            <a:solidFill>
              <a:srgbClr val="00B050"/>
            </a:solidFill>
            <a:prstDash val="solid"/>
            <a:round/>
            <a:headEnd type="none" w="sm" len="sm"/>
            <a:tailEnd type="none" w="sm" len="sm"/>
          </a:ln>
        </p:spPr>
      </p:cxnSp>
      <p:sp>
        <p:nvSpPr>
          <p:cNvPr id="1007" name="Google Shape;1007;p19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08" name="Google Shape;1008;p19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09" name="Google Shape;1009;p19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Times New Roman"/>
                <a:ea typeface="Times New Roman"/>
                <a:cs typeface="Times New Roman"/>
                <a:sym typeface="Times New Roman"/>
              </a:rPr>
              <a:t>Syllabus</a:t>
            </a:r>
            <a:endParaRPr>
              <a:latin typeface="Times New Roman"/>
              <a:ea typeface="Times New Roman"/>
              <a:cs typeface="Times New Roman"/>
              <a:sym typeface="Times New Roman"/>
            </a:endParaRPr>
          </a:p>
        </p:txBody>
      </p:sp>
      <p:sp>
        <p:nvSpPr>
          <p:cNvPr id="172" name="Google Shape;172;p5"/>
          <p:cNvSpPr txBox="1">
            <a:spLocks noGrp="1"/>
          </p:cNvSpPr>
          <p:nvPr>
            <p:ph type="body" idx="1"/>
          </p:nvPr>
        </p:nvSpPr>
        <p:spPr>
          <a:xfrm>
            <a:off x="944559" y="1023771"/>
            <a:ext cx="11081185" cy="5045242"/>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rgbClr val="FF0000"/>
              </a:buClr>
              <a:buSzPts val="2200"/>
              <a:buNone/>
            </a:pPr>
            <a:r>
              <a:rPr lang="en-US" b="1">
                <a:solidFill>
                  <a:srgbClr val="FF0000"/>
                </a:solidFill>
                <a:latin typeface="Times New Roman"/>
                <a:ea typeface="Times New Roman"/>
                <a:cs typeface="Times New Roman"/>
                <a:sym typeface="Times New Roman"/>
              </a:rPr>
              <a:t>Module III:Pentium operating modes: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Pentium Modes of Operation, Pentium Real address mode: Memory organization, Memory segments, segment registers, logical to physical address generation</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Protected mode: Segmentation unit support registers, related instructions, segment Memory descriptors, logical to linear address translations. </a:t>
            </a:r>
            <a:endParaRPr>
              <a:latin typeface="Times New Roman"/>
              <a:ea typeface="Times New Roman"/>
              <a:cs typeface="Times New Roman"/>
              <a:sym typeface="Times New Roman"/>
            </a:endParaRPr>
          </a:p>
          <a:p>
            <a:pPr marL="114300" lvl="0" indent="0" algn="l" rtl="0">
              <a:lnSpc>
                <a:spcPct val="90000"/>
              </a:lnSpc>
              <a:spcBef>
                <a:spcPts val="1000"/>
              </a:spcBef>
              <a:spcAft>
                <a:spcPts val="0"/>
              </a:spcAft>
              <a:buSzPts val="1800"/>
              <a:buNone/>
            </a:pPr>
            <a:r>
              <a:rPr lang="en-US" b="1">
                <a:solidFill>
                  <a:srgbClr val="FF0000"/>
                </a:solidFill>
                <a:latin typeface="Times New Roman"/>
                <a:ea typeface="Times New Roman"/>
                <a:cs typeface="Times New Roman"/>
                <a:sym typeface="Times New Roman"/>
              </a:rPr>
              <a:t>Module IV:Paging and Protection: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Paging Unit: support registers, related data structures, linear to physical address translation, TLB Protection by segmentation, privilege-levels, rules of inter-privilege level transfer for data and code segments, page level protection. 	</a:t>
            </a:r>
            <a:endParaRPr/>
          </a:p>
          <a:p>
            <a:pPr marL="0" lvl="0" indent="0" algn="just" rtl="0">
              <a:lnSpc>
                <a:spcPct val="90000"/>
              </a:lnSpc>
              <a:spcBef>
                <a:spcPts val="1000"/>
              </a:spcBef>
              <a:spcAft>
                <a:spcPts val="0"/>
              </a:spcAft>
              <a:buClr>
                <a:srgbClr val="FF0000"/>
              </a:buClr>
              <a:buSzPts val="2200"/>
              <a:buNone/>
            </a:pPr>
            <a:endParaRPr>
              <a:latin typeface="Times New Roman"/>
              <a:ea typeface="Times New Roman"/>
              <a:cs typeface="Times New Roman"/>
              <a:sym typeface="Times New Roman"/>
            </a:endParaRPr>
          </a:p>
        </p:txBody>
      </p:sp>
      <p:sp>
        <p:nvSpPr>
          <p:cNvPr id="173" name="Google Shape;173;p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rgbClr val="000000"/>
                </a:solidFill>
                <a:latin typeface="Times New Roman"/>
                <a:ea typeface="Times New Roman"/>
                <a:cs typeface="Times New Roman"/>
                <a:sym typeface="Times New Roman"/>
              </a:rPr>
              <a:t>11/15/2021</a:t>
            </a:r>
            <a:endParaRPr sz="1050" b="1">
              <a:solidFill>
                <a:srgbClr val="000000"/>
              </a:solidFill>
              <a:latin typeface="Times New Roman"/>
              <a:ea typeface="Times New Roman"/>
              <a:cs typeface="Times New Roman"/>
              <a:sym typeface="Times New Roman"/>
            </a:endParaRPr>
          </a:p>
        </p:txBody>
      </p:sp>
      <p:sp>
        <p:nvSpPr>
          <p:cNvPr id="174" name="Google Shape;17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75" name="Google Shape;175;p5"/>
          <p:cNvSpPr/>
          <p:nvPr/>
        </p:nvSpPr>
        <p:spPr>
          <a:xfrm>
            <a:off x="5477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176" name="Google Shape;176;p5"/>
          <p:cNvCxnSpPr/>
          <p:nvPr/>
        </p:nvCxnSpPr>
        <p:spPr>
          <a:xfrm rot="10800000" flipH="1">
            <a:off x="0" y="963336"/>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77" name="Google Shape;177;p5"/>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178" name="Google Shape;178;p5"/>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79" name="Google Shape;179;p5"/>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80" name="Google Shape;18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99"/>
          <p:cNvSpPr txBox="1">
            <a:spLocks noGrp="1"/>
          </p:cNvSpPr>
          <p:nvPr>
            <p:ph type="title"/>
          </p:nvPr>
        </p:nvSpPr>
        <p:spPr>
          <a:xfrm>
            <a:off x="3633231" y="102690"/>
            <a:ext cx="6608049" cy="755335"/>
          </a:xfrm>
          <a:prstGeom prst="rect">
            <a:avLst/>
          </a:prstGeom>
          <a:noFill/>
          <a:ln>
            <a:noFill/>
          </a:ln>
        </p:spPr>
        <p:txBody>
          <a:bodyPr spcFirstLastPara="1" wrap="square" lIns="0" tIns="16500" rIns="0" bIns="0" anchor="ctr" anchorCtr="0">
            <a:spAutoFit/>
          </a:bodyPr>
          <a:lstStyle/>
          <a:p>
            <a:pPr marL="12700" lvl="0" indent="0" algn="l" rtl="0">
              <a:lnSpc>
                <a:spcPct val="100000"/>
              </a:lnSpc>
              <a:spcBef>
                <a:spcPts val="130"/>
              </a:spcBef>
              <a:spcAft>
                <a:spcPts val="0"/>
              </a:spcAft>
              <a:buSzPts val="1800"/>
              <a:buNone/>
            </a:pPr>
            <a:r>
              <a:rPr lang="en-US" sz="4800">
                <a:latin typeface="Times New Roman"/>
                <a:ea typeface="Times New Roman"/>
                <a:cs typeface="Times New Roman"/>
                <a:sym typeface="Times New Roman"/>
              </a:rPr>
              <a:t>Pipeline performance</a:t>
            </a:r>
            <a:endParaRPr/>
          </a:p>
        </p:txBody>
      </p:sp>
      <p:sp>
        <p:nvSpPr>
          <p:cNvPr id="1015" name="Google Shape;1015;p199"/>
          <p:cNvSpPr txBox="1"/>
          <p:nvPr/>
        </p:nvSpPr>
        <p:spPr>
          <a:xfrm>
            <a:off x="872843" y="993141"/>
            <a:ext cx="6770182" cy="5248873"/>
          </a:xfrm>
          <a:prstGeom prst="rect">
            <a:avLst/>
          </a:prstGeom>
          <a:noFill/>
          <a:ln>
            <a:noFill/>
          </a:ln>
        </p:spPr>
        <p:txBody>
          <a:bodyPr spcFirstLastPara="1" wrap="square" lIns="0" tIns="16500" rIns="0" bIns="0" anchor="t" anchorCtr="0">
            <a:spAutoFit/>
          </a:bodyPr>
          <a:lstStyle/>
          <a:p>
            <a:pPr marL="241300" marR="0" lvl="0" indent="-228600" algn="just"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The maximum throughput is observed with-pipeline</a:t>
            </a:r>
            <a:endParaRPr sz="2400" b="0" i="0" u="none" strike="noStrike" cap="none">
              <a:solidFill>
                <a:srgbClr val="000000"/>
              </a:solidFill>
              <a:latin typeface="Times New Roman"/>
              <a:ea typeface="Times New Roman"/>
              <a:cs typeface="Times New Roman"/>
              <a:sym typeface="Times New Roman"/>
            </a:endParaRPr>
          </a:p>
          <a:p>
            <a:pPr marL="0" marR="0" lvl="1" indent="-177800" algn="just"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Times New Roman"/>
                <a:ea typeface="Times New Roman"/>
                <a:cs typeface="Times New Roman"/>
                <a:sym typeface="Times New Roman"/>
              </a:rPr>
              <a:t> Every instruction takes exactly one clock cycle to execute</a:t>
            </a:r>
            <a:endParaRPr/>
          </a:p>
          <a:p>
            <a:pPr marL="0" marR="0" lvl="1" indent="-177800" algn="just" rtl="0">
              <a:lnSpc>
                <a:spcPct val="100000"/>
              </a:lnSpc>
              <a:spcBef>
                <a:spcPts val="0"/>
              </a:spcBef>
              <a:spcAft>
                <a:spcPts val="0"/>
              </a:spcAft>
              <a:buClr>
                <a:srgbClr val="000000"/>
              </a:buClr>
              <a:buSzPts val="2800"/>
              <a:buFont typeface="Arial"/>
              <a:buChar char="•"/>
            </a:pPr>
            <a:r>
              <a:rPr lang="en-US" sz="2800" b="1" i="0" u="none" strike="noStrike" cap="none">
                <a:solidFill>
                  <a:srgbClr val="002060"/>
                </a:solidFill>
                <a:latin typeface="Times New Roman"/>
                <a:ea typeface="Times New Roman"/>
                <a:cs typeface="Times New Roman"/>
                <a:sym typeface="Times New Roman"/>
              </a:rPr>
              <a:t> No </a:t>
            </a:r>
            <a:r>
              <a:rPr lang="en-US" sz="2800" b="1" i="0" u="none" strike="noStrike" cap="none">
                <a:solidFill>
                  <a:srgbClr val="C00000"/>
                </a:solidFill>
                <a:latin typeface="Times New Roman"/>
                <a:ea typeface="Times New Roman"/>
                <a:cs typeface="Times New Roman"/>
                <a:sym typeface="Times New Roman"/>
              </a:rPr>
              <a:t>or</a:t>
            </a:r>
            <a:r>
              <a:rPr lang="en-US" sz="2800" b="1" i="0" u="none" strike="noStrike" cap="none">
                <a:solidFill>
                  <a:srgbClr val="002060"/>
                </a:solidFill>
                <a:latin typeface="Times New Roman"/>
                <a:ea typeface="Times New Roman"/>
                <a:cs typeface="Times New Roman"/>
                <a:sym typeface="Times New Roman"/>
              </a:rPr>
              <a:t> minimum </a:t>
            </a:r>
            <a:r>
              <a:rPr lang="en-US" sz="2800" b="1" i="0" u="none" strike="noStrike" cap="none">
                <a:solidFill>
                  <a:srgbClr val="C00000"/>
                </a:solidFill>
                <a:latin typeface="Times New Roman"/>
                <a:ea typeface="Times New Roman"/>
                <a:cs typeface="Times New Roman"/>
                <a:sym typeface="Times New Roman"/>
              </a:rPr>
              <a:t>Stalls</a:t>
            </a:r>
            <a:r>
              <a:rPr lang="en-US" sz="2800" b="1" i="0" u="none" strike="noStrike" cap="none">
                <a:solidFill>
                  <a:srgbClr val="002060"/>
                </a:solidFill>
                <a:latin typeface="Times New Roman"/>
                <a:ea typeface="Times New Roman"/>
                <a:cs typeface="Times New Roman"/>
                <a:sym typeface="Times New Roman"/>
              </a:rPr>
              <a:t> in pipeline</a:t>
            </a:r>
            <a:endParaRPr sz="2800" b="1" i="0" u="none" strike="noStrike" cap="none">
              <a:solidFill>
                <a:srgbClr val="00206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The number of clock cycles = </a:t>
            </a:r>
            <a:r>
              <a:rPr lang="en-US" sz="2800" b="1" i="0" u="none" strike="noStrike" cap="none">
                <a:solidFill>
                  <a:srgbClr val="FF0000"/>
                </a:solidFill>
                <a:latin typeface="Times New Roman"/>
                <a:ea typeface="Times New Roman"/>
                <a:cs typeface="Times New Roman"/>
                <a:sym typeface="Times New Roman"/>
              </a:rPr>
              <a:t>m+(n-1) </a:t>
            </a:r>
            <a:r>
              <a:rPr lang="en-US" sz="2800" b="0" i="0" u="none" strike="noStrike" cap="none">
                <a:solidFill>
                  <a:srgbClr val="000000"/>
                </a:solidFill>
                <a:latin typeface="Times New Roman"/>
                <a:ea typeface="Times New Roman"/>
                <a:cs typeface="Times New Roman"/>
                <a:sym typeface="Times New Roman"/>
              </a:rPr>
              <a:t>where</a:t>
            </a:r>
            <a:endParaRPr/>
          </a:p>
          <a:p>
            <a:pPr marL="0" marR="0" lvl="0" indent="0" algn="just" rtl="0">
              <a:lnSpc>
                <a:spcPct val="100000"/>
              </a:lnSpc>
              <a:spcBef>
                <a:spcPts val="0"/>
              </a:spcBef>
              <a:spcAft>
                <a:spcPts val="0"/>
              </a:spcAft>
              <a:buNone/>
            </a:pPr>
            <a:r>
              <a:rPr lang="en-US" sz="2800" b="1" i="0" u="none" strike="noStrike" cap="none">
                <a:solidFill>
                  <a:srgbClr val="002060"/>
                </a:solidFill>
                <a:latin typeface="Times New Roman"/>
                <a:ea typeface="Times New Roman"/>
                <a:cs typeface="Times New Roman"/>
                <a:sym typeface="Times New Roman"/>
              </a:rPr>
              <a:t> m =</a:t>
            </a:r>
            <a:r>
              <a:rPr lang="en-US" sz="2800" b="0" i="0" u="none" strike="noStrike" cap="none">
                <a:solidFill>
                  <a:srgbClr val="000000"/>
                </a:solidFill>
                <a:latin typeface="Times New Roman"/>
                <a:ea typeface="Times New Roman"/>
                <a:cs typeface="Times New Roman"/>
                <a:sym typeface="Times New Roman"/>
              </a:rPr>
              <a:t> Number of stages in a pipeline</a:t>
            </a:r>
            <a:endParaRPr sz="2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800" b="1" i="0" u="none" strike="noStrike" cap="none">
                <a:solidFill>
                  <a:srgbClr val="002060"/>
                </a:solidFill>
                <a:latin typeface="Times New Roman"/>
                <a:ea typeface="Times New Roman"/>
                <a:cs typeface="Times New Roman"/>
                <a:sym typeface="Times New Roman"/>
              </a:rPr>
              <a:t> n =</a:t>
            </a:r>
            <a:r>
              <a:rPr lang="en-US" sz="2800" b="0" i="0" u="none" strike="noStrike" cap="none">
                <a:solidFill>
                  <a:srgbClr val="000000"/>
                </a:solidFill>
                <a:latin typeface="Times New Roman"/>
                <a:ea typeface="Times New Roman"/>
                <a:cs typeface="Times New Roman"/>
                <a:sym typeface="Times New Roman"/>
              </a:rPr>
              <a:t> Number of instructions in a program</a:t>
            </a:r>
            <a:endParaRPr sz="2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3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3200" b="0" i="0" u="none" strike="noStrike" cap="none">
                <a:solidFill>
                  <a:srgbClr val="C00000"/>
                </a:solidFill>
                <a:latin typeface="Times New Roman"/>
                <a:ea typeface="Times New Roman"/>
                <a:cs typeface="Times New Roman"/>
                <a:sym typeface="Times New Roman"/>
              </a:rPr>
              <a:t>Example:</a:t>
            </a:r>
            <a:r>
              <a:rPr lang="en-US" sz="3200" b="0" i="0" u="none" strike="noStrike" cap="none">
                <a:solidFill>
                  <a:srgbClr val="000000"/>
                </a:solidFill>
                <a:latin typeface="Times New Roman"/>
                <a:ea typeface="Times New Roman"/>
                <a:cs typeface="Times New Roman"/>
                <a:sym typeface="Times New Roman"/>
              </a:rPr>
              <a:t> A</a:t>
            </a:r>
            <a:r>
              <a:rPr lang="en-US" sz="2800" b="0" i="0" u="none" strike="noStrike" cap="none">
                <a:solidFill>
                  <a:srgbClr val="000000"/>
                </a:solidFill>
                <a:latin typeface="Times New Roman"/>
                <a:ea typeface="Times New Roman"/>
                <a:cs typeface="Times New Roman"/>
                <a:sym typeface="Times New Roman"/>
              </a:rPr>
              <a:t> sequence of </a:t>
            </a:r>
            <a:r>
              <a:rPr lang="en-US" sz="2800" b="1" i="0" u="none" strike="noStrike" cap="none">
                <a:solidFill>
                  <a:srgbClr val="385623"/>
                </a:solidFill>
                <a:latin typeface="Times New Roman"/>
                <a:ea typeface="Times New Roman"/>
                <a:cs typeface="Times New Roman"/>
                <a:sym typeface="Times New Roman"/>
              </a:rPr>
              <a:t>1000 instructions </a:t>
            </a:r>
            <a:r>
              <a:rPr lang="en-US" sz="2800" b="0" i="0" u="none" strike="noStrike" cap="none">
                <a:solidFill>
                  <a:srgbClr val="000000"/>
                </a:solidFill>
                <a:latin typeface="Times New Roman"/>
                <a:ea typeface="Times New Roman"/>
                <a:cs typeface="Times New Roman"/>
                <a:sym typeface="Times New Roman"/>
              </a:rPr>
              <a:t>will require </a:t>
            </a:r>
            <a:r>
              <a:rPr lang="en-US" sz="2800" b="1" i="0" u="none" strike="noStrike" cap="none">
                <a:solidFill>
                  <a:srgbClr val="385623"/>
                </a:solidFill>
                <a:latin typeface="Times New Roman"/>
                <a:ea typeface="Times New Roman"/>
                <a:cs typeface="Times New Roman"/>
                <a:sym typeface="Times New Roman"/>
              </a:rPr>
              <a:t>3000 </a:t>
            </a:r>
            <a:r>
              <a:rPr lang="en-US" sz="2800" b="1" i="0" u="none" strike="noStrike" cap="none">
                <a:solidFill>
                  <a:srgbClr val="000000"/>
                </a:solidFill>
                <a:latin typeface="Times New Roman"/>
                <a:ea typeface="Times New Roman"/>
                <a:cs typeface="Times New Roman"/>
                <a:sym typeface="Times New Roman"/>
              </a:rPr>
              <a:t>(3*1000)</a:t>
            </a:r>
            <a:r>
              <a:rPr lang="en-US" sz="2800" b="1" i="0" u="none" strike="noStrike" cap="none">
                <a:solidFill>
                  <a:srgbClr val="385623"/>
                </a:solidFill>
                <a:latin typeface="Times New Roman"/>
                <a:ea typeface="Times New Roman"/>
                <a:cs typeface="Times New Roman"/>
                <a:sym typeface="Times New Roman"/>
              </a:rPr>
              <a:t> clk cycles </a:t>
            </a:r>
            <a:r>
              <a:rPr lang="en-US" sz="2800" b="0" i="0" u="none" strike="noStrike" cap="none">
                <a:solidFill>
                  <a:srgbClr val="000000"/>
                </a:solidFill>
                <a:latin typeface="Times New Roman"/>
                <a:ea typeface="Times New Roman"/>
                <a:cs typeface="Times New Roman"/>
                <a:sym typeface="Times New Roman"/>
              </a:rPr>
              <a:t>on a </a:t>
            </a:r>
            <a:r>
              <a:rPr lang="en-US" sz="2800" b="0" i="0" u="none" strike="noStrike" cap="none">
                <a:solidFill>
                  <a:srgbClr val="C00000"/>
                </a:solidFill>
                <a:latin typeface="Times New Roman"/>
                <a:ea typeface="Times New Roman"/>
                <a:cs typeface="Times New Roman"/>
                <a:sym typeface="Times New Roman"/>
              </a:rPr>
              <a:t>non pipelined machine </a:t>
            </a:r>
            <a:r>
              <a:rPr lang="en-US" sz="2800" b="0" i="0" u="none" strike="noStrike" cap="none">
                <a:solidFill>
                  <a:srgbClr val="000000"/>
                </a:solidFill>
                <a:latin typeface="Times New Roman"/>
                <a:ea typeface="Times New Roman"/>
                <a:cs typeface="Times New Roman"/>
                <a:sym typeface="Times New Roman"/>
              </a:rPr>
              <a:t>and </a:t>
            </a:r>
            <a:r>
              <a:rPr lang="en-US" sz="2800" b="1" i="0" u="none" strike="noStrike" cap="none">
                <a:solidFill>
                  <a:srgbClr val="000000"/>
                </a:solidFill>
                <a:latin typeface="Times New Roman"/>
                <a:ea typeface="Times New Roman"/>
                <a:cs typeface="Times New Roman"/>
                <a:sym typeface="Times New Roman"/>
              </a:rPr>
              <a:t>only</a:t>
            </a:r>
            <a:r>
              <a:rPr lang="en-US" sz="2800" b="0" i="0" u="none" strike="noStrike" cap="none">
                <a:solidFill>
                  <a:srgbClr val="000000"/>
                </a:solidFill>
                <a:latin typeface="Times New Roman"/>
                <a:ea typeface="Times New Roman"/>
                <a:cs typeface="Times New Roman"/>
                <a:sym typeface="Times New Roman"/>
              </a:rPr>
              <a:t> </a:t>
            </a:r>
            <a:r>
              <a:rPr lang="en-US" sz="2800" b="1" i="0" u="none" strike="noStrike" cap="none">
                <a:solidFill>
                  <a:srgbClr val="C00000"/>
                </a:solidFill>
                <a:latin typeface="Times New Roman"/>
                <a:ea typeface="Times New Roman"/>
                <a:cs typeface="Times New Roman"/>
                <a:sym typeface="Times New Roman"/>
              </a:rPr>
              <a:t>1002 </a:t>
            </a:r>
            <a:r>
              <a:rPr lang="en-US" sz="2800" b="1" i="0" u="none" strike="noStrike" cap="none">
                <a:solidFill>
                  <a:srgbClr val="000000"/>
                </a:solidFill>
                <a:latin typeface="Times New Roman"/>
                <a:ea typeface="Times New Roman"/>
                <a:cs typeface="Times New Roman"/>
                <a:sym typeface="Times New Roman"/>
              </a:rPr>
              <a:t>(3+1000-1)</a:t>
            </a:r>
            <a:r>
              <a:rPr lang="en-US" sz="2800" b="1" i="0" u="none" strike="noStrike" cap="none">
                <a:solidFill>
                  <a:srgbClr val="C00000"/>
                </a:solidFill>
                <a:latin typeface="Times New Roman"/>
                <a:ea typeface="Times New Roman"/>
                <a:cs typeface="Times New Roman"/>
                <a:sym typeface="Times New Roman"/>
              </a:rPr>
              <a:t> </a:t>
            </a:r>
            <a:r>
              <a:rPr lang="en-US" sz="2800" b="1" i="0" u="none" strike="noStrike" cap="none">
                <a:solidFill>
                  <a:srgbClr val="002060"/>
                </a:solidFill>
                <a:latin typeface="Times New Roman"/>
                <a:ea typeface="Times New Roman"/>
                <a:cs typeface="Times New Roman"/>
                <a:sym typeface="Times New Roman"/>
              </a:rPr>
              <a:t>cycles when pipelined!</a:t>
            </a:r>
            <a:endParaRPr sz="2800" b="1" i="0" u="none" strike="noStrike" cap="none">
              <a:solidFill>
                <a:srgbClr val="002060"/>
              </a:solidFill>
              <a:latin typeface="Times New Roman"/>
              <a:ea typeface="Times New Roman"/>
              <a:cs typeface="Times New Roman"/>
              <a:sym typeface="Times New Roman"/>
            </a:endParaRPr>
          </a:p>
        </p:txBody>
      </p:sp>
      <p:sp>
        <p:nvSpPr>
          <p:cNvPr id="1016" name="Google Shape;1016;p199"/>
          <p:cNvSpPr txBox="1">
            <a:spLocks noGrp="1"/>
          </p:cNvSpPr>
          <p:nvPr>
            <p:ph type="dt" idx="4294967295"/>
          </p:nvPr>
        </p:nvSpPr>
        <p:spPr>
          <a:xfrm>
            <a:off x="944560" y="6548936"/>
            <a:ext cx="2442845" cy="196215"/>
          </a:xfrm>
          <a:prstGeom prst="rect">
            <a:avLst/>
          </a:prstGeom>
          <a:noFill/>
          <a:ln>
            <a:noFill/>
          </a:ln>
        </p:spPr>
        <p:txBody>
          <a:bodyPr spcFirstLastPara="1" wrap="square" lIns="0" tIns="0" rIns="0" bIns="0" anchor="ctr" anchorCtr="0">
            <a:spAutoFit/>
          </a:bodyPr>
          <a:lstStyle/>
          <a:p>
            <a:pPr marL="12700" lvl="0" indent="0" algn="l" rtl="0">
              <a:lnSpc>
                <a:spcPct val="119166"/>
              </a:lnSpc>
              <a:spcBef>
                <a:spcPts val="0"/>
              </a:spcBef>
              <a:spcAft>
                <a:spcPts val="0"/>
              </a:spcAft>
              <a:buSzPts val="1400"/>
              <a:buNone/>
            </a:pPr>
            <a:r>
              <a:rPr lang="en-US"/>
              <a:t>11/15/2021</a:t>
            </a:r>
            <a:endParaRPr/>
          </a:p>
        </p:txBody>
      </p:sp>
      <p:sp>
        <p:nvSpPr>
          <p:cNvPr id="1017" name="Google Shape;1017;p199"/>
          <p:cNvSpPr txBox="1">
            <a:spLocks noGrp="1"/>
          </p:cNvSpPr>
          <p:nvPr>
            <p:ph type="ftr" idx="11"/>
          </p:nvPr>
        </p:nvSpPr>
        <p:spPr>
          <a:xfrm>
            <a:off x="4008755" y="6380026"/>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018" name="Google Shape;1018;p1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
        <p:nvSpPr>
          <p:cNvPr id="1019" name="Google Shape;1019;p199"/>
          <p:cNvSpPr/>
          <p:nvPr/>
        </p:nvSpPr>
        <p:spPr>
          <a:xfrm>
            <a:off x="35116" y="88128"/>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020" name="Google Shape;1020;p199"/>
          <p:cNvCxnSpPr/>
          <p:nvPr/>
        </p:nvCxnSpPr>
        <p:spPr>
          <a:xfrm rot="10800000" flipH="1">
            <a:off x="-10316" y="952251"/>
            <a:ext cx="12192000" cy="27709"/>
          </a:xfrm>
          <a:prstGeom prst="straightConnector1">
            <a:avLst/>
          </a:prstGeom>
          <a:noFill/>
          <a:ln w="9525" cap="flat" cmpd="sng">
            <a:solidFill>
              <a:srgbClr val="00B050"/>
            </a:solidFill>
            <a:prstDash val="solid"/>
            <a:round/>
            <a:headEnd type="none" w="sm" len="sm"/>
            <a:tailEnd type="none" w="sm" len="sm"/>
          </a:ln>
        </p:spPr>
      </p:cxnSp>
      <p:sp>
        <p:nvSpPr>
          <p:cNvPr id="1021" name="Google Shape;1021;p19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22" name="Google Shape;1022;p19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23" name="Google Shape;1023;p19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024" name="Google Shape;1024;p199"/>
          <p:cNvPicPr preferRelativeResize="0"/>
          <p:nvPr/>
        </p:nvPicPr>
        <p:blipFill rotWithShape="1">
          <a:blip r:embed="rId4">
            <a:alphaModFix/>
          </a:blip>
          <a:srcRect/>
          <a:stretch/>
        </p:blipFill>
        <p:spPr>
          <a:xfrm>
            <a:off x="7727675" y="1016235"/>
            <a:ext cx="4173173" cy="2320286"/>
          </a:xfrm>
          <a:prstGeom prst="rect">
            <a:avLst/>
          </a:prstGeom>
          <a:noFill/>
          <a:ln>
            <a:noFill/>
          </a:ln>
        </p:spPr>
      </p:pic>
      <p:pic>
        <p:nvPicPr>
          <p:cNvPr id="1025" name="Google Shape;1025;p199"/>
          <p:cNvPicPr preferRelativeResize="0"/>
          <p:nvPr/>
        </p:nvPicPr>
        <p:blipFill rotWithShape="1">
          <a:blip r:embed="rId5">
            <a:alphaModFix/>
          </a:blip>
          <a:srcRect/>
          <a:stretch/>
        </p:blipFill>
        <p:spPr>
          <a:xfrm>
            <a:off x="7643025" y="3323458"/>
            <a:ext cx="4611841" cy="28188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0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1031" name="Google Shape;1031;p200"/>
          <p:cNvSpPr txBox="1">
            <a:spLocks noGrp="1"/>
          </p:cNvSpPr>
          <p:nvPr>
            <p:ph type="body" idx="1"/>
          </p:nvPr>
        </p:nvSpPr>
        <p:spPr>
          <a:xfrm>
            <a:off x="715370" y="1027906"/>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1032" name="Google Shape;1032;p2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033" name="Google Shape;1033;p2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034" name="Google Shape;1034;p2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1035" name="Google Shape;1035;p200"/>
          <p:cNvSpPr/>
          <p:nvPr/>
        </p:nvSpPr>
        <p:spPr>
          <a:xfrm>
            <a:off x="1006389" y="1549144"/>
            <a:ext cx="10957099" cy="3519688"/>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7200" b="1" i="0" u="none" strike="noStrike" cap="none">
                <a:solidFill>
                  <a:srgbClr val="FFFF00"/>
                </a:solidFill>
                <a:latin typeface="Times New Roman"/>
                <a:ea typeface="Times New Roman"/>
                <a:cs typeface="Times New Roman"/>
                <a:sym typeface="Times New Roman"/>
              </a:rPr>
              <a:t>Pipeline </a:t>
            </a:r>
            <a:r>
              <a:rPr lang="en-US" sz="7200" b="1" i="0" u="none" strike="noStrike" cap="none">
                <a:solidFill>
                  <a:srgbClr val="002060"/>
                </a:solidFill>
                <a:latin typeface="Times New Roman"/>
                <a:ea typeface="Times New Roman"/>
                <a:cs typeface="Times New Roman"/>
                <a:sym typeface="Times New Roman"/>
              </a:rPr>
              <a:t>stall</a:t>
            </a:r>
            <a:r>
              <a:rPr lang="en-US" sz="7200" b="1" i="0" u="none" strike="noStrike" cap="none">
                <a:solidFill>
                  <a:srgbClr val="FFFF00"/>
                </a:solidFill>
                <a:latin typeface="Times New Roman"/>
                <a:ea typeface="Times New Roman"/>
                <a:cs typeface="Times New Roman"/>
                <a:sym typeface="Times New Roman"/>
              </a:rPr>
              <a:t> at decode  and execute stage of pipeline</a:t>
            </a:r>
            <a:endParaRPr sz="7200" b="1" i="0" u="none" strike="noStrike" cap="none">
              <a:solidFill>
                <a:srgbClr val="FFFF00"/>
              </a:solidFill>
              <a:latin typeface="Times New Roman"/>
              <a:ea typeface="Times New Roman"/>
              <a:cs typeface="Times New Roman"/>
              <a:sym typeface="Times New Roman"/>
            </a:endParaRPr>
          </a:p>
        </p:txBody>
      </p:sp>
      <p:cxnSp>
        <p:nvCxnSpPr>
          <p:cNvPr id="1036" name="Google Shape;1036;p200"/>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037" name="Google Shape;1037;p20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38" name="Google Shape;1038;p20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39" name="Google Shape;1039;p20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01"/>
          <p:cNvSpPr txBox="1"/>
          <p:nvPr/>
        </p:nvSpPr>
        <p:spPr>
          <a:xfrm>
            <a:off x="910420" y="1702454"/>
            <a:ext cx="3048000" cy="8572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Prfetch Buffer</a:t>
            </a:r>
            <a:endParaRPr sz="2400" b="0" i="0" u="none" strike="noStrike" cap="none">
              <a:solidFill>
                <a:srgbClr val="000000"/>
              </a:solidFill>
              <a:latin typeface="Arial"/>
              <a:ea typeface="Arial"/>
              <a:cs typeface="Arial"/>
              <a:sym typeface="Arial"/>
            </a:endParaRPr>
          </a:p>
        </p:txBody>
      </p:sp>
      <p:sp>
        <p:nvSpPr>
          <p:cNvPr id="1045" name="Google Shape;1045;p201"/>
          <p:cNvSpPr/>
          <p:nvPr/>
        </p:nvSpPr>
        <p:spPr>
          <a:xfrm>
            <a:off x="857251" y="4214814"/>
            <a:ext cx="1809749" cy="928687"/>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6" name="Google Shape;1046;p201"/>
          <p:cNvSpPr/>
          <p:nvPr/>
        </p:nvSpPr>
        <p:spPr>
          <a:xfrm>
            <a:off x="3524251" y="4214814"/>
            <a:ext cx="1809749" cy="928687"/>
          </a:xfrm>
          <a:prstGeom prst="rect">
            <a:avLst/>
          </a:prstGeom>
          <a:solidFill>
            <a:srgbClr val="3D4B5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7" name="Google Shape;1047;p201"/>
          <p:cNvSpPr/>
          <p:nvPr/>
        </p:nvSpPr>
        <p:spPr>
          <a:xfrm>
            <a:off x="6191251" y="4214814"/>
            <a:ext cx="1809749" cy="928687"/>
          </a:xfrm>
          <a:prstGeom prst="rect">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 name="Google Shape;1048;p201"/>
          <p:cNvSpPr/>
          <p:nvPr/>
        </p:nvSpPr>
        <p:spPr>
          <a:xfrm>
            <a:off x="8763001" y="4214814"/>
            <a:ext cx="1809751" cy="928687"/>
          </a:xfrm>
          <a:prstGeom prst="rect">
            <a:avLst/>
          </a:prstGeom>
          <a:solidFill>
            <a:srgbClr val="FBE4D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 name="Google Shape;1049;p201"/>
          <p:cNvSpPr/>
          <p:nvPr/>
        </p:nvSpPr>
        <p:spPr>
          <a:xfrm>
            <a:off x="2762251" y="4572001"/>
            <a:ext cx="666749"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0" name="Google Shape;1050;p201"/>
          <p:cNvSpPr/>
          <p:nvPr/>
        </p:nvSpPr>
        <p:spPr>
          <a:xfrm>
            <a:off x="5429251" y="4643439"/>
            <a:ext cx="666749"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1" name="Google Shape;1051;p201"/>
          <p:cNvSpPr/>
          <p:nvPr/>
        </p:nvSpPr>
        <p:spPr>
          <a:xfrm>
            <a:off x="8001000" y="4643439"/>
            <a:ext cx="666751"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2" name="Google Shape;1052;p201"/>
          <p:cNvSpPr/>
          <p:nvPr/>
        </p:nvSpPr>
        <p:spPr>
          <a:xfrm>
            <a:off x="1333500" y="4429126"/>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I4</a:t>
            </a:r>
            <a:endParaRPr sz="1400" b="0" i="0" u="none" strike="noStrike" cap="none">
              <a:solidFill>
                <a:schemeClr val="lt1"/>
              </a:solidFill>
              <a:latin typeface="Arial"/>
              <a:ea typeface="Arial"/>
              <a:cs typeface="Arial"/>
              <a:sym typeface="Arial"/>
            </a:endParaRPr>
          </a:p>
        </p:txBody>
      </p:sp>
      <p:sp>
        <p:nvSpPr>
          <p:cNvPr id="1053" name="Google Shape;1053;p201"/>
          <p:cNvSpPr/>
          <p:nvPr/>
        </p:nvSpPr>
        <p:spPr>
          <a:xfrm>
            <a:off x="4000500" y="4429126"/>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I3</a:t>
            </a:r>
            <a:endParaRPr sz="1400" b="0" i="0" u="none" strike="noStrike" cap="none">
              <a:solidFill>
                <a:schemeClr val="lt1"/>
              </a:solidFill>
              <a:latin typeface="Arial"/>
              <a:ea typeface="Arial"/>
              <a:cs typeface="Arial"/>
              <a:sym typeface="Arial"/>
            </a:endParaRPr>
          </a:p>
        </p:txBody>
      </p:sp>
      <p:sp>
        <p:nvSpPr>
          <p:cNvPr id="1054" name="Google Shape;1054;p201"/>
          <p:cNvSpPr/>
          <p:nvPr/>
        </p:nvSpPr>
        <p:spPr>
          <a:xfrm>
            <a:off x="6572251" y="4429126"/>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I2</a:t>
            </a:r>
            <a:endParaRPr sz="1400" b="0" i="0" u="none" strike="noStrike" cap="none">
              <a:solidFill>
                <a:schemeClr val="lt1"/>
              </a:solidFill>
              <a:latin typeface="Arial"/>
              <a:ea typeface="Arial"/>
              <a:cs typeface="Arial"/>
              <a:sym typeface="Arial"/>
            </a:endParaRPr>
          </a:p>
        </p:txBody>
      </p:sp>
      <p:sp>
        <p:nvSpPr>
          <p:cNvPr id="1055" name="Google Shape;1055;p201"/>
          <p:cNvSpPr/>
          <p:nvPr/>
        </p:nvSpPr>
        <p:spPr>
          <a:xfrm>
            <a:off x="9334500" y="4429126"/>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I1</a:t>
            </a:r>
            <a:endParaRPr sz="1400" b="0" i="0" u="none" strike="noStrike" cap="none">
              <a:solidFill>
                <a:schemeClr val="lt1"/>
              </a:solidFill>
              <a:latin typeface="Arial"/>
              <a:ea typeface="Arial"/>
              <a:cs typeface="Arial"/>
              <a:sym typeface="Arial"/>
            </a:endParaRPr>
          </a:p>
        </p:txBody>
      </p:sp>
      <p:sp>
        <p:nvSpPr>
          <p:cNvPr id="1056" name="Google Shape;1056;p201"/>
          <p:cNvSpPr/>
          <p:nvPr/>
        </p:nvSpPr>
        <p:spPr>
          <a:xfrm>
            <a:off x="857250" y="2428876"/>
            <a:ext cx="2000249" cy="135731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7" name="Google Shape;1057;p201"/>
          <p:cNvSpPr/>
          <p:nvPr/>
        </p:nvSpPr>
        <p:spPr>
          <a:xfrm>
            <a:off x="1143000" y="3071814"/>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I5</a:t>
            </a:r>
            <a:endParaRPr sz="1400" b="0" i="0" u="none" strike="noStrike" cap="none">
              <a:solidFill>
                <a:schemeClr val="lt1"/>
              </a:solidFill>
              <a:latin typeface="Arial"/>
              <a:ea typeface="Arial"/>
              <a:cs typeface="Arial"/>
              <a:sym typeface="Arial"/>
            </a:endParaRPr>
          </a:p>
        </p:txBody>
      </p:sp>
      <p:sp>
        <p:nvSpPr>
          <p:cNvPr id="1058" name="Google Shape;1058;p201"/>
          <p:cNvSpPr txBox="1"/>
          <p:nvPr/>
        </p:nvSpPr>
        <p:spPr>
          <a:xfrm>
            <a:off x="3619500" y="5357813"/>
            <a:ext cx="1905000" cy="500062"/>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Decode2</a:t>
            </a:r>
            <a:endParaRPr/>
          </a:p>
          <a:p>
            <a:pPr marL="342900" marR="0" lvl="0" indent="-154940" algn="l" rtl="0">
              <a:lnSpc>
                <a:spcPct val="100000"/>
              </a:lnSpc>
              <a:spcBef>
                <a:spcPts val="592"/>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059" name="Google Shape;1059;p201"/>
          <p:cNvSpPr txBox="1"/>
          <p:nvPr/>
        </p:nvSpPr>
        <p:spPr>
          <a:xfrm>
            <a:off x="857251" y="5357813"/>
            <a:ext cx="1905000" cy="500062"/>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Decode1</a:t>
            </a:r>
            <a:endParaRPr/>
          </a:p>
          <a:p>
            <a:pPr marL="342900" marR="0" lvl="0" indent="-154940" algn="l" rtl="0">
              <a:lnSpc>
                <a:spcPct val="100000"/>
              </a:lnSpc>
              <a:spcBef>
                <a:spcPts val="592"/>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060" name="Google Shape;1060;p201"/>
          <p:cNvSpPr txBox="1"/>
          <p:nvPr/>
        </p:nvSpPr>
        <p:spPr>
          <a:xfrm>
            <a:off x="8763000" y="5357813"/>
            <a:ext cx="1905000" cy="500062"/>
          </a:xfrm>
          <a:prstGeom prst="rect">
            <a:avLst/>
          </a:prstGeom>
          <a:noFill/>
          <a:ln>
            <a:noFill/>
          </a:ln>
        </p:spPr>
        <p:txBody>
          <a:bodyPr spcFirstLastPara="1" wrap="square" lIns="91425" tIns="45700" rIns="91425" bIns="45700" anchor="t" anchorCtr="0">
            <a:normAutofit fontScale="85000" lnSpcReduction="1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WriteBack</a:t>
            </a:r>
            <a:endParaRPr sz="3200" b="0" i="0" u="none" strike="noStrike" cap="none">
              <a:solidFill>
                <a:srgbClr val="000000"/>
              </a:solidFill>
              <a:latin typeface="Arial"/>
              <a:ea typeface="Arial"/>
              <a:cs typeface="Arial"/>
              <a:sym typeface="Arial"/>
            </a:endParaRPr>
          </a:p>
          <a:p>
            <a:pPr marL="342900" marR="0" lvl="0" indent="-170180" algn="l" rtl="0">
              <a:lnSpc>
                <a:spcPct val="100000"/>
              </a:lnSpc>
              <a:spcBef>
                <a:spcPts val="544"/>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061" name="Google Shape;1061;p201"/>
          <p:cNvSpPr txBox="1"/>
          <p:nvPr/>
        </p:nvSpPr>
        <p:spPr>
          <a:xfrm>
            <a:off x="6096000" y="5286376"/>
            <a:ext cx="1605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Execution</a:t>
            </a:r>
            <a:endParaRPr sz="2800" b="0" i="0" u="none" strike="noStrike" cap="none">
              <a:solidFill>
                <a:srgbClr val="000000"/>
              </a:solidFill>
              <a:latin typeface="Calibri"/>
              <a:ea typeface="Calibri"/>
              <a:cs typeface="Calibri"/>
              <a:sym typeface="Calibri"/>
            </a:endParaRPr>
          </a:p>
        </p:txBody>
      </p:sp>
      <p:sp>
        <p:nvSpPr>
          <p:cNvPr id="1062" name="Google Shape;1062;p201"/>
          <p:cNvSpPr txBox="1"/>
          <p:nvPr/>
        </p:nvSpPr>
        <p:spPr>
          <a:xfrm>
            <a:off x="1567543" y="214313"/>
            <a:ext cx="9290958"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omic Sans MS"/>
                <a:ea typeface="Comic Sans MS"/>
                <a:cs typeface="Comic Sans MS"/>
                <a:sym typeface="Comic Sans MS"/>
              </a:rPr>
              <a:t>		    </a:t>
            </a:r>
            <a:r>
              <a:rPr lang="en-US" sz="2000" b="1" i="0" u="none" strike="noStrike" cap="none">
                <a:solidFill>
                  <a:srgbClr val="FF0000"/>
                </a:solidFill>
                <a:latin typeface="Comic Sans MS"/>
                <a:ea typeface="Comic Sans MS"/>
                <a:cs typeface="Comic Sans MS"/>
                <a:sym typeface="Comic Sans MS"/>
              </a:rPr>
              <a:t>Execution Unit  - creating Stall / bubble</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omic Sans MS"/>
                <a:ea typeface="Comic Sans MS"/>
                <a:cs typeface="Comic Sans MS"/>
                <a:sym typeface="Comic Sans MS"/>
              </a:rPr>
              <a:t>I1, I3, I4   :    Simple instructions                : 1 CLK Cycle</a:t>
            </a:r>
            <a:endParaRPr/>
          </a:p>
          <a:p>
            <a:pPr marL="0" marR="0" lvl="0" indent="0" algn="l" rtl="0">
              <a:lnSpc>
                <a:spcPct val="100000"/>
              </a:lnSpc>
              <a:spcBef>
                <a:spcPts val="0"/>
              </a:spcBef>
              <a:spcAft>
                <a:spcPts val="0"/>
              </a:spcAft>
              <a:buNone/>
            </a:pPr>
            <a:r>
              <a:rPr lang="en-US" sz="2000" b="0" i="0" u="none" strike="noStrike" cap="none">
                <a:solidFill>
                  <a:srgbClr val="FF0000"/>
                </a:solidFill>
                <a:latin typeface="Comic Sans MS"/>
                <a:ea typeface="Comic Sans MS"/>
                <a:cs typeface="Comic Sans MS"/>
                <a:sym typeface="Comic Sans MS"/>
              </a:rPr>
              <a:t>I2  </a:t>
            </a:r>
            <a:r>
              <a:rPr lang="en-US" sz="2000" b="0" i="0" u="none" strike="noStrike" cap="none">
                <a:solidFill>
                  <a:srgbClr val="000000"/>
                </a:solidFill>
                <a:latin typeface="Comic Sans MS"/>
                <a:ea typeface="Comic Sans MS"/>
                <a:cs typeface="Comic Sans MS"/>
                <a:sym typeface="Comic Sans MS"/>
              </a:rPr>
              <a:t> 	      :    Multiplication Instruction      :  4CLK Cycle</a:t>
            </a:r>
            <a:r>
              <a:rPr lang="en-US" sz="1400" b="0" i="0" u="none" strike="noStrike" cap="none">
                <a:solidFill>
                  <a:srgbClr val="000000"/>
                </a:solidFill>
                <a:latin typeface="Calibri"/>
                <a:ea typeface="Calibri"/>
                <a:cs typeface="Calibri"/>
                <a:sym typeface="Calibri"/>
              </a:rPr>
              <a:t>s</a:t>
            </a:r>
            <a:endParaRPr sz="1400" b="0" i="0" u="none" strike="noStrike" cap="none">
              <a:solidFill>
                <a:srgbClr val="000000"/>
              </a:solidFill>
              <a:latin typeface="Calibri"/>
              <a:ea typeface="Calibri"/>
              <a:cs typeface="Calibri"/>
              <a:sym typeface="Calibri"/>
            </a:endParaRPr>
          </a:p>
        </p:txBody>
      </p:sp>
      <p:sp>
        <p:nvSpPr>
          <p:cNvPr id="1063" name="Google Shape;1063;p201"/>
          <p:cNvSpPr/>
          <p:nvPr/>
        </p:nvSpPr>
        <p:spPr>
          <a:xfrm>
            <a:off x="7143751" y="2857500"/>
            <a:ext cx="2381249" cy="1285875"/>
          </a:xfrm>
          <a:prstGeom prst="cloudCallout">
            <a:avLst>
              <a:gd name="adj1" fmla="val -20833"/>
              <a:gd name="adj2" fmla="val 62500"/>
            </a:avLst>
          </a:prstGeom>
          <a:solidFill>
            <a:schemeClr val="accent2"/>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STALL</a:t>
            </a:r>
            <a:endParaRPr sz="1400" b="0" i="0" u="none" strike="noStrike" cap="none">
              <a:solidFill>
                <a:schemeClr val="lt1"/>
              </a:solidFill>
              <a:latin typeface="Arial"/>
              <a:ea typeface="Arial"/>
              <a:cs typeface="Arial"/>
              <a:sym typeface="Arial"/>
            </a:endParaRPr>
          </a:p>
        </p:txBody>
      </p:sp>
      <p:sp>
        <p:nvSpPr>
          <p:cNvPr id="1064" name="Google Shape;1064;p2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065" name="Google Shape;1065;p2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066" name="Google Shape;1066;p2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1067" name="Google Shape;1067;p201"/>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068" name="Google Shape;1068;p201"/>
          <p:cNvCxnSpPr/>
          <p:nvPr/>
        </p:nvCxnSpPr>
        <p:spPr>
          <a:xfrm rot="10800000" flipH="1">
            <a:off x="0" y="1648691"/>
            <a:ext cx="12192000" cy="27709"/>
          </a:xfrm>
          <a:prstGeom prst="straightConnector1">
            <a:avLst/>
          </a:prstGeom>
          <a:noFill/>
          <a:ln w="9525" cap="flat" cmpd="sng">
            <a:solidFill>
              <a:srgbClr val="00B050"/>
            </a:solidFill>
            <a:prstDash val="solid"/>
            <a:round/>
            <a:headEnd type="none" w="sm" len="sm"/>
            <a:tailEnd type="none" w="sm" len="sm"/>
          </a:ln>
        </p:spPr>
      </p:cxnSp>
      <p:sp>
        <p:nvSpPr>
          <p:cNvPr id="1069" name="Google Shape;1069;p20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70" name="Google Shape;1070;p20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071" name="Google Shape;1071;p20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072" name="Google Shape;1072;p201"/>
          <p:cNvSpPr/>
          <p:nvPr/>
        </p:nvSpPr>
        <p:spPr>
          <a:xfrm>
            <a:off x="1393778" y="233227"/>
            <a:ext cx="8588422" cy="1187356"/>
          </a:xfrm>
          <a:prstGeom prst="roundRect">
            <a:avLst>
              <a:gd name="adj" fmla="val 16667"/>
            </a:avLst>
          </a:prstGeom>
          <a:noFill/>
          <a:ln w="762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055"/>
                                        </p:tgtEl>
                                        <p:attrNameLst>
                                          <p:attrName>ppt_x</p:attrName>
                                        </p:attrNameLst>
                                      </p:cBhvr>
                                      <p:tavLst>
                                        <p:tav tm="0">
                                          <p:val>
                                            <p:strVal val="#ppt_x"/>
                                          </p:val>
                                        </p:tav>
                                        <p:tav tm="100000">
                                          <p:val>
                                            <p:strVal val="#ppt_x+1"/>
                                          </p:val>
                                        </p:tav>
                                      </p:tavLst>
                                    </p:anim>
                                    <p:set>
                                      <p:cBhvr>
                                        <p:cTn id="7" dur="1" fill="hold">
                                          <p:stCondLst>
                                            <p:cond delay="500"/>
                                          </p:stCondLst>
                                        </p:cTn>
                                        <p:tgtEl>
                                          <p:spTgt spid="105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3"/>
                                        </p:tgtEl>
                                        <p:attrNameLst>
                                          <p:attrName>style.visibility</p:attrName>
                                        </p:attrNameLst>
                                      </p:cBhvr>
                                      <p:to>
                                        <p:strVal val="visible"/>
                                      </p:to>
                                    </p:set>
                                    <p:animEffect transition="in" filter="fade">
                                      <p:cBhvr>
                                        <p:cTn id="12" dur="500"/>
                                        <p:tgtEl>
                                          <p:spTgt spid="10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63"/>
                                        </p:tgtEl>
                                      </p:cBhvr>
                                    </p:animEffect>
                                    <p:set>
                                      <p:cBhvr>
                                        <p:cTn id="17" dur="1" fill="hold">
                                          <p:stCondLst>
                                            <p:cond delay="500"/>
                                          </p:stCondLst>
                                        </p:cTn>
                                        <p:tgtEl>
                                          <p:spTgt spid="10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202"/>
          <p:cNvSpPr txBox="1"/>
          <p:nvPr/>
        </p:nvSpPr>
        <p:spPr>
          <a:xfrm>
            <a:off x="773905" y="1628805"/>
            <a:ext cx="3048000" cy="8572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Prfetch Buffer</a:t>
            </a:r>
            <a:endParaRPr sz="2400" b="0" i="0" u="none" strike="noStrike" cap="none">
              <a:solidFill>
                <a:srgbClr val="000000"/>
              </a:solidFill>
              <a:latin typeface="Arial"/>
              <a:ea typeface="Arial"/>
              <a:cs typeface="Arial"/>
              <a:sym typeface="Arial"/>
            </a:endParaRPr>
          </a:p>
        </p:txBody>
      </p:sp>
      <p:sp>
        <p:nvSpPr>
          <p:cNvPr id="1078" name="Google Shape;1078;p202"/>
          <p:cNvSpPr/>
          <p:nvPr/>
        </p:nvSpPr>
        <p:spPr>
          <a:xfrm>
            <a:off x="857251" y="4143375"/>
            <a:ext cx="1809749"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9" name="Google Shape;1079;p202"/>
          <p:cNvSpPr/>
          <p:nvPr/>
        </p:nvSpPr>
        <p:spPr>
          <a:xfrm>
            <a:off x="3524251" y="4143375"/>
            <a:ext cx="1809749" cy="928688"/>
          </a:xfrm>
          <a:prstGeom prst="rect">
            <a:avLst/>
          </a:prstGeom>
          <a:solidFill>
            <a:srgbClr val="3D4B5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202"/>
          <p:cNvSpPr/>
          <p:nvPr/>
        </p:nvSpPr>
        <p:spPr>
          <a:xfrm>
            <a:off x="6191251" y="4143375"/>
            <a:ext cx="1809749" cy="928688"/>
          </a:xfrm>
          <a:prstGeom prst="rect">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1" name="Google Shape;1081;p202"/>
          <p:cNvSpPr/>
          <p:nvPr/>
        </p:nvSpPr>
        <p:spPr>
          <a:xfrm>
            <a:off x="8763001" y="4143375"/>
            <a:ext cx="1809751" cy="928688"/>
          </a:xfrm>
          <a:prstGeom prst="rect">
            <a:avLst/>
          </a:prstGeom>
          <a:solidFill>
            <a:srgbClr val="FBE4D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2" name="Google Shape;1082;p202"/>
          <p:cNvSpPr/>
          <p:nvPr/>
        </p:nvSpPr>
        <p:spPr>
          <a:xfrm>
            <a:off x="2762251" y="4500564"/>
            <a:ext cx="666749"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3" name="Google Shape;1083;p202"/>
          <p:cNvSpPr/>
          <p:nvPr/>
        </p:nvSpPr>
        <p:spPr>
          <a:xfrm>
            <a:off x="5429251" y="4572001"/>
            <a:ext cx="666749"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4" name="Google Shape;1084;p202"/>
          <p:cNvSpPr/>
          <p:nvPr/>
        </p:nvSpPr>
        <p:spPr>
          <a:xfrm>
            <a:off x="8001000" y="4572001"/>
            <a:ext cx="666751"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5" name="Google Shape;1085;p202"/>
          <p:cNvSpPr/>
          <p:nvPr/>
        </p:nvSpPr>
        <p:spPr>
          <a:xfrm>
            <a:off x="1333500" y="4357689"/>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I4</a:t>
            </a:r>
            <a:endParaRPr sz="1400" b="0" i="0" u="none" strike="noStrike" cap="none">
              <a:solidFill>
                <a:schemeClr val="lt1"/>
              </a:solidFill>
              <a:latin typeface="Arial"/>
              <a:ea typeface="Arial"/>
              <a:cs typeface="Arial"/>
              <a:sym typeface="Arial"/>
            </a:endParaRPr>
          </a:p>
        </p:txBody>
      </p:sp>
      <p:sp>
        <p:nvSpPr>
          <p:cNvPr id="1086" name="Google Shape;1086;p202"/>
          <p:cNvSpPr/>
          <p:nvPr/>
        </p:nvSpPr>
        <p:spPr>
          <a:xfrm>
            <a:off x="4000500" y="4357689"/>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I3</a:t>
            </a:r>
            <a:endParaRPr sz="1400" b="0" i="0" u="none" strike="noStrike" cap="none">
              <a:solidFill>
                <a:schemeClr val="lt1"/>
              </a:solidFill>
              <a:latin typeface="Arial"/>
              <a:ea typeface="Arial"/>
              <a:cs typeface="Arial"/>
              <a:sym typeface="Arial"/>
            </a:endParaRPr>
          </a:p>
        </p:txBody>
      </p:sp>
      <p:sp>
        <p:nvSpPr>
          <p:cNvPr id="1087" name="Google Shape;1087;p202"/>
          <p:cNvSpPr/>
          <p:nvPr/>
        </p:nvSpPr>
        <p:spPr>
          <a:xfrm>
            <a:off x="6572251" y="4357689"/>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I2</a:t>
            </a:r>
            <a:endParaRPr sz="1400" b="0" i="0" u="none" strike="noStrike" cap="none">
              <a:solidFill>
                <a:schemeClr val="lt1"/>
              </a:solidFill>
              <a:latin typeface="Arial"/>
              <a:ea typeface="Arial"/>
              <a:cs typeface="Arial"/>
              <a:sym typeface="Arial"/>
            </a:endParaRPr>
          </a:p>
        </p:txBody>
      </p:sp>
      <p:sp>
        <p:nvSpPr>
          <p:cNvPr id="1088" name="Google Shape;1088;p202"/>
          <p:cNvSpPr/>
          <p:nvPr/>
        </p:nvSpPr>
        <p:spPr>
          <a:xfrm>
            <a:off x="9334500" y="4357689"/>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I1</a:t>
            </a:r>
            <a:endParaRPr sz="1400" b="0" i="0" u="none" strike="noStrike" cap="none">
              <a:solidFill>
                <a:schemeClr val="lt1"/>
              </a:solidFill>
              <a:latin typeface="Arial"/>
              <a:ea typeface="Arial"/>
              <a:cs typeface="Arial"/>
              <a:sym typeface="Arial"/>
            </a:endParaRPr>
          </a:p>
        </p:txBody>
      </p:sp>
      <p:sp>
        <p:nvSpPr>
          <p:cNvPr id="1089" name="Google Shape;1089;p202"/>
          <p:cNvSpPr/>
          <p:nvPr/>
        </p:nvSpPr>
        <p:spPr>
          <a:xfrm>
            <a:off x="838200" y="2357438"/>
            <a:ext cx="2019300" cy="1357312"/>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0" name="Google Shape;1090;p202"/>
          <p:cNvSpPr/>
          <p:nvPr/>
        </p:nvSpPr>
        <p:spPr>
          <a:xfrm>
            <a:off x="1143000" y="2928938"/>
            <a:ext cx="762000" cy="50006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I5</a:t>
            </a:r>
            <a:endParaRPr sz="1400" b="0" i="0" u="none" strike="noStrike" cap="none">
              <a:solidFill>
                <a:schemeClr val="lt1"/>
              </a:solidFill>
              <a:latin typeface="Arial"/>
              <a:ea typeface="Arial"/>
              <a:cs typeface="Arial"/>
              <a:sym typeface="Arial"/>
            </a:endParaRPr>
          </a:p>
        </p:txBody>
      </p:sp>
      <p:sp>
        <p:nvSpPr>
          <p:cNvPr id="1091" name="Google Shape;1091;p202"/>
          <p:cNvSpPr txBox="1"/>
          <p:nvPr/>
        </p:nvSpPr>
        <p:spPr>
          <a:xfrm>
            <a:off x="3619500" y="5286376"/>
            <a:ext cx="1905000" cy="500063"/>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Decode2</a:t>
            </a:r>
            <a:endParaRPr/>
          </a:p>
          <a:p>
            <a:pPr marL="342900" marR="0" lvl="0" indent="-154940" algn="l" rtl="0">
              <a:lnSpc>
                <a:spcPct val="100000"/>
              </a:lnSpc>
              <a:spcBef>
                <a:spcPts val="592"/>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092" name="Google Shape;1092;p202"/>
          <p:cNvSpPr txBox="1"/>
          <p:nvPr/>
        </p:nvSpPr>
        <p:spPr>
          <a:xfrm>
            <a:off x="857251" y="5286376"/>
            <a:ext cx="1905000" cy="500063"/>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Decode1</a:t>
            </a:r>
            <a:endParaRPr/>
          </a:p>
          <a:p>
            <a:pPr marL="342900" marR="0" lvl="0" indent="-154940" algn="l" rtl="0">
              <a:lnSpc>
                <a:spcPct val="100000"/>
              </a:lnSpc>
              <a:spcBef>
                <a:spcPts val="592"/>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093" name="Google Shape;1093;p202"/>
          <p:cNvSpPr txBox="1"/>
          <p:nvPr/>
        </p:nvSpPr>
        <p:spPr>
          <a:xfrm>
            <a:off x="8763000" y="5357813"/>
            <a:ext cx="2286000" cy="571500"/>
          </a:xfrm>
          <a:prstGeom prst="rect">
            <a:avLst/>
          </a:prstGeom>
          <a:noFill/>
          <a:ln>
            <a:noFill/>
          </a:ln>
        </p:spPr>
        <p:txBody>
          <a:bodyPr spcFirstLastPara="1" wrap="square" lIns="91425" tIns="45700" rIns="91425" bIns="45700" anchor="t" anchorCtr="0">
            <a:normAutofit fontScale="85000" lnSpcReduction="10000"/>
          </a:bodyPr>
          <a:lstStyle/>
          <a:p>
            <a:pPr marL="342900" marR="0" lvl="0" indent="-342900" algn="l" rtl="0">
              <a:lnSpc>
                <a:spcPct val="100000"/>
              </a:lnSpc>
              <a:spcBef>
                <a:spcPts val="0"/>
              </a:spcBef>
              <a:spcAft>
                <a:spcPts val="0"/>
              </a:spcAft>
              <a:buClr>
                <a:srgbClr val="000000"/>
              </a:buClr>
              <a:buSzPct val="100000"/>
              <a:buFont typeface="Arial"/>
              <a:buNone/>
            </a:pPr>
            <a:r>
              <a:rPr lang="en-US" sz="4000" b="0" i="0" u="none" strike="noStrike" cap="none">
                <a:solidFill>
                  <a:srgbClr val="000000"/>
                </a:solidFill>
                <a:latin typeface="Arial"/>
                <a:ea typeface="Arial"/>
                <a:cs typeface="Arial"/>
                <a:sym typeface="Arial"/>
              </a:rPr>
              <a:t>WriteBack</a:t>
            </a:r>
            <a:endParaRPr sz="4000" b="0" i="0" u="none" strike="noStrike" cap="none">
              <a:solidFill>
                <a:srgbClr val="000000"/>
              </a:solidFill>
              <a:latin typeface="Arial"/>
              <a:ea typeface="Arial"/>
              <a:cs typeface="Arial"/>
              <a:sym typeface="Arial"/>
            </a:endParaRPr>
          </a:p>
          <a:p>
            <a:pPr marL="342900" marR="0" lvl="0" indent="-170180" algn="l" rtl="0">
              <a:lnSpc>
                <a:spcPct val="100000"/>
              </a:lnSpc>
              <a:spcBef>
                <a:spcPts val="544"/>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094" name="Google Shape;1094;p202"/>
          <p:cNvSpPr txBox="1"/>
          <p:nvPr/>
        </p:nvSpPr>
        <p:spPr>
          <a:xfrm>
            <a:off x="1428751" y="428625"/>
            <a:ext cx="9810749"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
        <p:nvSpPr>
          <p:cNvPr id="1095" name="Google Shape;1095;p202"/>
          <p:cNvSpPr txBox="1"/>
          <p:nvPr/>
        </p:nvSpPr>
        <p:spPr>
          <a:xfrm>
            <a:off x="2339933" y="231349"/>
            <a:ext cx="934255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FF0000"/>
                </a:solidFill>
                <a:latin typeface="Comic Sans MS"/>
                <a:ea typeface="Comic Sans MS"/>
                <a:cs typeface="Comic Sans MS"/>
                <a:sym typeface="Comic Sans MS"/>
              </a:rPr>
              <a:t>Decode2 :	Operand fetch, Address generation  - creating stall                                        </a:t>
            </a:r>
            <a:endParaRPr sz="2000" b="0" i="0" u="none" strike="noStrike" cap="none">
              <a:solidFill>
                <a:srgbClr val="FF0000"/>
              </a:solidFill>
              <a:latin typeface="Comic Sans MS"/>
              <a:ea typeface="Comic Sans MS"/>
              <a:cs typeface="Comic Sans MS"/>
              <a:sym typeface="Comic Sans MS"/>
            </a:endParaRPr>
          </a:p>
          <a:p>
            <a:pPr marL="0" marR="0" lvl="0" indent="0" algn="l" rtl="0">
              <a:lnSpc>
                <a:spcPct val="100000"/>
              </a:lnSpc>
              <a:spcBef>
                <a:spcPts val="0"/>
              </a:spcBef>
              <a:spcAft>
                <a:spcPts val="0"/>
              </a:spcAft>
              <a:buNone/>
            </a:pPr>
            <a:r>
              <a:rPr lang="en-US" sz="2000" b="0" i="0" u="none" strike="noStrike" cap="none">
                <a:solidFill>
                  <a:srgbClr val="000000"/>
                </a:solidFill>
                <a:latin typeface="Comic Sans MS"/>
                <a:ea typeface="Comic Sans MS"/>
                <a:cs typeface="Comic Sans MS"/>
                <a:sym typeface="Comic Sans MS"/>
              </a:rPr>
              <a:t>I1, I2, I4   :    Simple instructions                    : 1 CLK Cycle</a:t>
            </a:r>
            <a:endParaRPr/>
          </a:p>
          <a:p>
            <a:pPr marL="0" marR="0" lvl="0" indent="0" algn="l" rtl="0">
              <a:lnSpc>
                <a:spcPct val="100000"/>
              </a:lnSpc>
              <a:spcBef>
                <a:spcPts val="0"/>
              </a:spcBef>
              <a:spcAft>
                <a:spcPts val="0"/>
              </a:spcAft>
              <a:buNone/>
            </a:pPr>
            <a:r>
              <a:rPr lang="en-US" sz="2000" b="0" i="0" u="none" strike="noStrike" cap="none">
                <a:solidFill>
                  <a:srgbClr val="FF0000"/>
                </a:solidFill>
                <a:latin typeface="Comic Sans MS"/>
                <a:ea typeface="Comic Sans MS"/>
                <a:cs typeface="Comic Sans MS"/>
                <a:sym typeface="Comic Sans MS"/>
              </a:rPr>
              <a:t>I3 </a:t>
            </a:r>
            <a:r>
              <a:rPr lang="en-US" sz="2000" b="0" i="0" u="none" strike="noStrike" cap="none">
                <a:solidFill>
                  <a:srgbClr val="000000"/>
                </a:solidFill>
                <a:latin typeface="Comic Sans MS"/>
                <a:ea typeface="Comic Sans MS"/>
                <a:cs typeface="Comic Sans MS"/>
                <a:sym typeface="Comic Sans MS"/>
              </a:rPr>
              <a:t>  	      :    mov ax, buffer[bx+si] 	          :  4CLK Cycle</a:t>
            </a:r>
            <a:r>
              <a:rPr lang="en-US" sz="1400" b="0" i="0" u="none" strike="noStrike" cap="none">
                <a:solidFill>
                  <a:srgbClr val="000000"/>
                </a:solidFill>
                <a:latin typeface="Calibri"/>
                <a:ea typeface="Calibri"/>
                <a:cs typeface="Calibri"/>
                <a:sym typeface="Calibri"/>
              </a:rPr>
              <a:t>s</a:t>
            </a:r>
            <a:endParaRPr sz="1400" b="0" i="0" u="none" strike="noStrike" cap="none">
              <a:solidFill>
                <a:srgbClr val="000000"/>
              </a:solidFill>
              <a:latin typeface="Calibri"/>
              <a:ea typeface="Calibri"/>
              <a:cs typeface="Calibri"/>
              <a:sym typeface="Calibri"/>
            </a:endParaRPr>
          </a:p>
        </p:txBody>
      </p:sp>
      <p:sp>
        <p:nvSpPr>
          <p:cNvPr id="1096" name="Google Shape;1096;p202"/>
          <p:cNvSpPr txBox="1"/>
          <p:nvPr/>
        </p:nvSpPr>
        <p:spPr>
          <a:xfrm>
            <a:off x="6096000" y="5286376"/>
            <a:ext cx="1605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Execution</a:t>
            </a:r>
            <a:endParaRPr sz="2800" b="0" i="0" u="none" strike="noStrike" cap="none">
              <a:solidFill>
                <a:srgbClr val="000000"/>
              </a:solidFill>
              <a:latin typeface="Calibri"/>
              <a:ea typeface="Calibri"/>
              <a:cs typeface="Calibri"/>
              <a:sym typeface="Calibri"/>
            </a:endParaRPr>
          </a:p>
        </p:txBody>
      </p:sp>
      <p:sp>
        <p:nvSpPr>
          <p:cNvPr id="1097" name="Google Shape;1097;p202"/>
          <p:cNvSpPr/>
          <p:nvPr/>
        </p:nvSpPr>
        <p:spPr>
          <a:xfrm>
            <a:off x="4095752" y="2928938"/>
            <a:ext cx="2000249" cy="1143000"/>
          </a:xfrm>
          <a:prstGeom prst="cloudCallout">
            <a:avLst>
              <a:gd name="adj1" fmla="val -20833"/>
              <a:gd name="adj2" fmla="val 62500"/>
            </a:avLst>
          </a:prstGeom>
          <a:solidFill>
            <a:schemeClr val="accent2"/>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STALL</a:t>
            </a:r>
            <a:endParaRPr sz="1400" b="0" i="0" u="none" strike="noStrike" cap="none">
              <a:solidFill>
                <a:schemeClr val="lt1"/>
              </a:solidFill>
              <a:latin typeface="Arial"/>
              <a:ea typeface="Arial"/>
              <a:cs typeface="Arial"/>
              <a:sym typeface="Arial"/>
            </a:endParaRPr>
          </a:p>
        </p:txBody>
      </p:sp>
      <p:sp>
        <p:nvSpPr>
          <p:cNvPr id="1098" name="Google Shape;1098;p2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099" name="Google Shape;1099;p2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00" name="Google Shape;1100;p2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1101" name="Google Shape;1101;p202"/>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102" name="Google Shape;1102;p202"/>
          <p:cNvCxnSpPr/>
          <p:nvPr/>
        </p:nvCxnSpPr>
        <p:spPr>
          <a:xfrm rot="10800000" flipH="1">
            <a:off x="0" y="1648691"/>
            <a:ext cx="12192000" cy="27709"/>
          </a:xfrm>
          <a:prstGeom prst="straightConnector1">
            <a:avLst/>
          </a:prstGeom>
          <a:noFill/>
          <a:ln w="9525" cap="flat" cmpd="sng">
            <a:solidFill>
              <a:srgbClr val="00B050"/>
            </a:solidFill>
            <a:prstDash val="solid"/>
            <a:round/>
            <a:headEnd type="none" w="sm" len="sm"/>
            <a:tailEnd type="none" w="sm" len="sm"/>
          </a:ln>
        </p:spPr>
      </p:cxnSp>
      <p:sp>
        <p:nvSpPr>
          <p:cNvPr id="1103" name="Google Shape;1103;p20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04" name="Google Shape;1104;p20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05" name="Google Shape;1105;p20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106" name="Google Shape;1106;p202"/>
          <p:cNvSpPr/>
          <p:nvPr/>
        </p:nvSpPr>
        <p:spPr>
          <a:xfrm>
            <a:off x="2095500" y="231349"/>
            <a:ext cx="8672584" cy="1203751"/>
          </a:xfrm>
          <a:prstGeom prst="roundRect">
            <a:avLst>
              <a:gd name="adj" fmla="val 16667"/>
            </a:avLst>
          </a:prstGeom>
          <a:noFill/>
          <a:ln w="762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088"/>
                                        </p:tgtEl>
                                        <p:attrNameLst>
                                          <p:attrName>ppt_x</p:attrName>
                                        </p:attrNameLst>
                                      </p:cBhvr>
                                      <p:tavLst>
                                        <p:tav tm="0">
                                          <p:val>
                                            <p:strVal val="#ppt_x"/>
                                          </p:val>
                                        </p:tav>
                                        <p:tav tm="100000">
                                          <p:val>
                                            <p:strVal val="#ppt_x+1"/>
                                          </p:val>
                                        </p:tav>
                                      </p:tavLst>
                                    </p:anim>
                                    <p:set>
                                      <p:cBhvr>
                                        <p:cTn id="7" dur="1" fill="hold">
                                          <p:stCondLst>
                                            <p:cond delay="500"/>
                                          </p:stCondLst>
                                        </p:cTn>
                                        <p:tgtEl>
                                          <p:spTgt spid="108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7"/>
                                        </p:tgtEl>
                                        <p:attrNameLst>
                                          <p:attrName>style.visibility</p:attrName>
                                        </p:attrNameLst>
                                      </p:cBhvr>
                                      <p:to>
                                        <p:strVal val="visible"/>
                                      </p:to>
                                    </p:set>
                                    <p:animEffect transition="in" filter="fade">
                                      <p:cBhvr>
                                        <p:cTn id="12" dur="500"/>
                                        <p:tgtEl>
                                          <p:spTgt spid="10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97"/>
                                        </p:tgtEl>
                                      </p:cBhvr>
                                    </p:animEffect>
                                    <p:set>
                                      <p:cBhvr>
                                        <p:cTn id="17" dur="1" fill="hold">
                                          <p:stCondLst>
                                            <p:cond delay="500"/>
                                          </p:stCondLst>
                                        </p:cTn>
                                        <p:tgtEl>
                                          <p:spTgt spid="10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203"/>
          <p:cNvSpPr txBox="1"/>
          <p:nvPr/>
        </p:nvSpPr>
        <p:spPr>
          <a:xfrm>
            <a:off x="857251" y="1785938"/>
            <a:ext cx="3048000" cy="8572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Prfetch Buffer</a:t>
            </a:r>
            <a:endParaRPr sz="2400" b="0" i="0" u="none" strike="noStrike" cap="none">
              <a:solidFill>
                <a:srgbClr val="000000"/>
              </a:solidFill>
              <a:latin typeface="Arial"/>
              <a:ea typeface="Arial"/>
              <a:cs typeface="Arial"/>
              <a:sym typeface="Arial"/>
            </a:endParaRPr>
          </a:p>
        </p:txBody>
      </p:sp>
      <p:sp>
        <p:nvSpPr>
          <p:cNvPr id="1112" name="Google Shape;1112;p203"/>
          <p:cNvSpPr/>
          <p:nvPr/>
        </p:nvSpPr>
        <p:spPr>
          <a:xfrm>
            <a:off x="1238251" y="4286250"/>
            <a:ext cx="1809749"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3" name="Google Shape;1113;p203"/>
          <p:cNvSpPr/>
          <p:nvPr/>
        </p:nvSpPr>
        <p:spPr>
          <a:xfrm>
            <a:off x="3905251" y="4286250"/>
            <a:ext cx="1809749" cy="928688"/>
          </a:xfrm>
          <a:prstGeom prst="rect">
            <a:avLst/>
          </a:prstGeom>
          <a:solidFill>
            <a:srgbClr val="3D4B5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4" name="Google Shape;1114;p203"/>
          <p:cNvSpPr/>
          <p:nvPr/>
        </p:nvSpPr>
        <p:spPr>
          <a:xfrm>
            <a:off x="6572251" y="4286250"/>
            <a:ext cx="1809749" cy="928688"/>
          </a:xfrm>
          <a:prstGeom prst="rect">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5" name="Google Shape;1115;p203"/>
          <p:cNvSpPr/>
          <p:nvPr/>
        </p:nvSpPr>
        <p:spPr>
          <a:xfrm>
            <a:off x="9144001" y="4286250"/>
            <a:ext cx="1809751" cy="928688"/>
          </a:xfrm>
          <a:prstGeom prst="rect">
            <a:avLst/>
          </a:prstGeom>
          <a:solidFill>
            <a:srgbClr val="FBE4D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6" name="Google Shape;1116;p203"/>
          <p:cNvSpPr/>
          <p:nvPr/>
        </p:nvSpPr>
        <p:spPr>
          <a:xfrm>
            <a:off x="3143251" y="4643439"/>
            <a:ext cx="666749"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203"/>
          <p:cNvSpPr/>
          <p:nvPr/>
        </p:nvSpPr>
        <p:spPr>
          <a:xfrm>
            <a:off x="5810251" y="4714876"/>
            <a:ext cx="666749"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8" name="Google Shape;1118;p203"/>
          <p:cNvSpPr/>
          <p:nvPr/>
        </p:nvSpPr>
        <p:spPr>
          <a:xfrm>
            <a:off x="8382001" y="4714876"/>
            <a:ext cx="666751" cy="14287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9" name="Google Shape;1119;p203"/>
          <p:cNvSpPr/>
          <p:nvPr/>
        </p:nvSpPr>
        <p:spPr>
          <a:xfrm>
            <a:off x="1714500" y="4500564"/>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I4</a:t>
            </a:r>
            <a:endParaRPr sz="1400" b="0" i="0" u="none" strike="noStrike" cap="none">
              <a:solidFill>
                <a:schemeClr val="lt1"/>
              </a:solidFill>
              <a:latin typeface="Arial"/>
              <a:ea typeface="Arial"/>
              <a:cs typeface="Arial"/>
              <a:sym typeface="Arial"/>
            </a:endParaRPr>
          </a:p>
        </p:txBody>
      </p:sp>
      <p:sp>
        <p:nvSpPr>
          <p:cNvPr id="1120" name="Google Shape;1120;p203"/>
          <p:cNvSpPr/>
          <p:nvPr/>
        </p:nvSpPr>
        <p:spPr>
          <a:xfrm>
            <a:off x="4381500" y="4500564"/>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I3</a:t>
            </a:r>
            <a:endParaRPr sz="1400" b="0" i="0" u="none" strike="noStrike" cap="none">
              <a:solidFill>
                <a:schemeClr val="lt1"/>
              </a:solidFill>
              <a:latin typeface="Arial"/>
              <a:ea typeface="Arial"/>
              <a:cs typeface="Arial"/>
              <a:sym typeface="Arial"/>
            </a:endParaRPr>
          </a:p>
        </p:txBody>
      </p:sp>
      <p:sp>
        <p:nvSpPr>
          <p:cNvPr id="1121" name="Google Shape;1121;p203"/>
          <p:cNvSpPr/>
          <p:nvPr/>
        </p:nvSpPr>
        <p:spPr>
          <a:xfrm>
            <a:off x="6953251" y="4500564"/>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I2</a:t>
            </a:r>
            <a:endParaRPr sz="1400" b="0" i="0" u="none" strike="noStrike" cap="none">
              <a:solidFill>
                <a:schemeClr val="lt1"/>
              </a:solidFill>
              <a:latin typeface="Arial"/>
              <a:ea typeface="Arial"/>
              <a:cs typeface="Arial"/>
              <a:sym typeface="Arial"/>
            </a:endParaRPr>
          </a:p>
        </p:txBody>
      </p:sp>
      <p:sp>
        <p:nvSpPr>
          <p:cNvPr id="1122" name="Google Shape;1122;p203"/>
          <p:cNvSpPr/>
          <p:nvPr/>
        </p:nvSpPr>
        <p:spPr>
          <a:xfrm>
            <a:off x="9715500" y="4500564"/>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I1</a:t>
            </a:r>
            <a:endParaRPr sz="1400" b="0" i="0" u="none" strike="noStrike" cap="none">
              <a:solidFill>
                <a:schemeClr val="lt1"/>
              </a:solidFill>
              <a:latin typeface="Arial"/>
              <a:ea typeface="Arial"/>
              <a:cs typeface="Arial"/>
              <a:sym typeface="Arial"/>
            </a:endParaRPr>
          </a:p>
        </p:txBody>
      </p:sp>
      <p:sp>
        <p:nvSpPr>
          <p:cNvPr id="1123" name="Google Shape;1123;p203"/>
          <p:cNvSpPr/>
          <p:nvPr/>
        </p:nvSpPr>
        <p:spPr>
          <a:xfrm>
            <a:off x="952500" y="2500313"/>
            <a:ext cx="2286000" cy="1357312"/>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4" name="Google Shape;1124;p203"/>
          <p:cNvSpPr/>
          <p:nvPr/>
        </p:nvSpPr>
        <p:spPr>
          <a:xfrm>
            <a:off x="1524000" y="3143251"/>
            <a:ext cx="762000" cy="428625"/>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I5</a:t>
            </a:r>
            <a:endParaRPr sz="1400" b="0" i="0" u="none" strike="noStrike" cap="none">
              <a:solidFill>
                <a:schemeClr val="lt1"/>
              </a:solidFill>
              <a:latin typeface="Arial"/>
              <a:ea typeface="Arial"/>
              <a:cs typeface="Arial"/>
              <a:sym typeface="Arial"/>
            </a:endParaRPr>
          </a:p>
        </p:txBody>
      </p:sp>
      <p:sp>
        <p:nvSpPr>
          <p:cNvPr id="1125" name="Google Shape;1125;p203"/>
          <p:cNvSpPr txBox="1"/>
          <p:nvPr/>
        </p:nvSpPr>
        <p:spPr>
          <a:xfrm>
            <a:off x="4000500" y="5429251"/>
            <a:ext cx="1905000" cy="500063"/>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Decode2</a:t>
            </a:r>
            <a:endParaRPr/>
          </a:p>
          <a:p>
            <a:pPr marL="342900" marR="0" lvl="0" indent="-154940" algn="l" rtl="0">
              <a:lnSpc>
                <a:spcPct val="100000"/>
              </a:lnSpc>
              <a:spcBef>
                <a:spcPts val="592"/>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126" name="Google Shape;1126;p203"/>
          <p:cNvSpPr txBox="1"/>
          <p:nvPr/>
        </p:nvSpPr>
        <p:spPr>
          <a:xfrm>
            <a:off x="1238251" y="5429251"/>
            <a:ext cx="1905000" cy="500063"/>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en-US" sz="3200" b="0" i="0" u="none" strike="noStrike" cap="none">
                <a:solidFill>
                  <a:srgbClr val="000000"/>
                </a:solidFill>
                <a:latin typeface="Arial"/>
                <a:ea typeface="Arial"/>
                <a:cs typeface="Arial"/>
                <a:sym typeface="Arial"/>
              </a:rPr>
              <a:t>Decode1</a:t>
            </a:r>
            <a:endParaRPr/>
          </a:p>
          <a:p>
            <a:pPr marL="342900" marR="0" lvl="0" indent="-154940" algn="l" rtl="0">
              <a:lnSpc>
                <a:spcPct val="100000"/>
              </a:lnSpc>
              <a:spcBef>
                <a:spcPts val="592"/>
              </a:spcBef>
              <a:spcAft>
                <a:spcPts val="0"/>
              </a:spcAft>
              <a:buClr>
                <a:srgbClr val="000000"/>
              </a:buClr>
              <a:buSzPct val="100000"/>
              <a:buFont typeface="Arial"/>
              <a:buNone/>
            </a:pPr>
            <a:endParaRPr sz="3200" b="0" i="0" u="none" strike="noStrike" cap="none">
              <a:solidFill>
                <a:srgbClr val="000000"/>
              </a:solidFill>
              <a:latin typeface="Arial"/>
              <a:ea typeface="Arial"/>
              <a:cs typeface="Arial"/>
              <a:sym typeface="Arial"/>
            </a:endParaRPr>
          </a:p>
        </p:txBody>
      </p:sp>
      <p:sp>
        <p:nvSpPr>
          <p:cNvPr id="1127" name="Google Shape;1127;p203"/>
          <p:cNvSpPr txBox="1"/>
          <p:nvPr/>
        </p:nvSpPr>
        <p:spPr>
          <a:xfrm>
            <a:off x="9144001" y="5429251"/>
            <a:ext cx="2190751" cy="714375"/>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WriteBack</a:t>
            </a:r>
            <a:endParaRPr sz="3200" b="0" i="0" u="none" strike="noStrike" cap="none">
              <a:solidFill>
                <a:srgbClr val="000000"/>
              </a:solidFill>
              <a:latin typeface="Arial"/>
              <a:ea typeface="Arial"/>
              <a:cs typeface="Arial"/>
              <a:sym typeface="Arial"/>
            </a:endParaRPr>
          </a:p>
          <a:p>
            <a:pPr marL="342900" marR="0" lvl="0" indent="-139700" algn="l" rtl="0">
              <a:lnSpc>
                <a:spcPct val="100000"/>
              </a:lnSpc>
              <a:spcBef>
                <a:spcPts val="64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1128" name="Google Shape;1128;p203"/>
          <p:cNvSpPr txBox="1"/>
          <p:nvPr/>
        </p:nvSpPr>
        <p:spPr>
          <a:xfrm>
            <a:off x="6337300" y="5334001"/>
            <a:ext cx="1605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Execution</a:t>
            </a:r>
            <a:endParaRPr sz="2800" b="0" i="0" u="none" strike="noStrike" cap="none">
              <a:solidFill>
                <a:srgbClr val="000000"/>
              </a:solidFill>
              <a:latin typeface="Calibri"/>
              <a:ea typeface="Calibri"/>
              <a:cs typeface="Calibri"/>
              <a:sym typeface="Calibri"/>
            </a:endParaRPr>
          </a:p>
        </p:txBody>
      </p:sp>
      <p:sp>
        <p:nvSpPr>
          <p:cNvPr id="1129" name="Google Shape;1129;p203"/>
          <p:cNvSpPr txBox="1"/>
          <p:nvPr/>
        </p:nvSpPr>
        <p:spPr>
          <a:xfrm>
            <a:off x="2646087" y="350092"/>
            <a:ext cx="9053452"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FF0000"/>
                </a:solidFill>
                <a:latin typeface="Comic Sans MS"/>
                <a:ea typeface="Comic Sans MS"/>
                <a:cs typeface="Comic Sans MS"/>
                <a:sym typeface="Comic Sans MS"/>
              </a:rPr>
              <a:t>Decode1 :Instr. Decoding, instruction pairing – creating Stall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omic Sans MS"/>
                <a:ea typeface="Comic Sans MS"/>
                <a:cs typeface="Comic Sans MS"/>
                <a:sym typeface="Comic Sans MS"/>
              </a:rPr>
              <a:t>I1, I2, I3   :    Simple instructions                    : 1 CLK Cycle</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omic Sans MS"/>
                <a:ea typeface="Comic Sans MS"/>
                <a:cs typeface="Comic Sans MS"/>
                <a:sym typeface="Comic Sans MS"/>
              </a:rPr>
              <a:t>I4	      :    Xchg	        			  :  4CLK Cycle</a:t>
            </a:r>
            <a:r>
              <a:rPr lang="en-US" sz="1400" b="0" i="0" u="none" strike="noStrike" cap="none">
                <a:solidFill>
                  <a:srgbClr val="000000"/>
                </a:solidFill>
                <a:latin typeface="Calibri"/>
                <a:ea typeface="Calibri"/>
                <a:cs typeface="Calibri"/>
                <a:sym typeface="Calibri"/>
              </a:rPr>
              <a:t>s</a:t>
            </a:r>
            <a:endParaRPr sz="1400" b="0" i="0" u="none" strike="noStrike" cap="none">
              <a:solidFill>
                <a:srgbClr val="000000"/>
              </a:solidFill>
              <a:latin typeface="Calibri"/>
              <a:ea typeface="Calibri"/>
              <a:cs typeface="Calibri"/>
              <a:sym typeface="Calibri"/>
            </a:endParaRPr>
          </a:p>
        </p:txBody>
      </p:sp>
      <p:sp>
        <p:nvSpPr>
          <p:cNvPr id="1130" name="Google Shape;1130;p203"/>
          <p:cNvSpPr/>
          <p:nvPr/>
        </p:nvSpPr>
        <p:spPr>
          <a:xfrm>
            <a:off x="3238501" y="3000375"/>
            <a:ext cx="2857500" cy="1000125"/>
          </a:xfrm>
          <a:prstGeom prst="cloudCallout">
            <a:avLst>
              <a:gd name="adj1" fmla="val -66046"/>
              <a:gd name="adj2" fmla="val 95250"/>
            </a:avLst>
          </a:prstGeom>
          <a:solidFill>
            <a:schemeClr val="accent2"/>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STALL</a:t>
            </a:r>
            <a:endParaRPr sz="1400" b="0" i="0" u="none" strike="noStrike" cap="none">
              <a:solidFill>
                <a:schemeClr val="lt1"/>
              </a:solidFill>
              <a:latin typeface="Arial"/>
              <a:ea typeface="Arial"/>
              <a:cs typeface="Arial"/>
              <a:sym typeface="Arial"/>
            </a:endParaRPr>
          </a:p>
        </p:txBody>
      </p:sp>
      <p:sp>
        <p:nvSpPr>
          <p:cNvPr id="1131" name="Google Shape;1131;p2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132" name="Google Shape;1132;p2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33" name="Google Shape;1133;p2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1134" name="Google Shape;1134;p203"/>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135" name="Google Shape;1135;p203"/>
          <p:cNvCxnSpPr/>
          <p:nvPr/>
        </p:nvCxnSpPr>
        <p:spPr>
          <a:xfrm rot="10800000" flipH="1">
            <a:off x="0" y="1648691"/>
            <a:ext cx="12192000" cy="27709"/>
          </a:xfrm>
          <a:prstGeom prst="straightConnector1">
            <a:avLst/>
          </a:prstGeom>
          <a:noFill/>
          <a:ln w="9525" cap="flat" cmpd="sng">
            <a:solidFill>
              <a:srgbClr val="00B050"/>
            </a:solidFill>
            <a:prstDash val="solid"/>
            <a:round/>
            <a:headEnd type="none" w="sm" len="sm"/>
            <a:tailEnd type="none" w="sm" len="sm"/>
          </a:ln>
        </p:spPr>
      </p:cxnSp>
      <p:sp>
        <p:nvSpPr>
          <p:cNvPr id="1136" name="Google Shape;1136;p20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37" name="Google Shape;1137;p20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38" name="Google Shape;1138;p20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139" name="Google Shape;1139;p203"/>
          <p:cNvSpPr/>
          <p:nvPr/>
        </p:nvSpPr>
        <p:spPr>
          <a:xfrm>
            <a:off x="2646087" y="328351"/>
            <a:ext cx="7831413" cy="1172903"/>
          </a:xfrm>
          <a:prstGeom prst="roundRect">
            <a:avLst>
              <a:gd name="adj" fmla="val 16667"/>
            </a:avLst>
          </a:prstGeom>
          <a:noFill/>
          <a:ln w="571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122"/>
                                        </p:tgtEl>
                                        <p:attrNameLst>
                                          <p:attrName>ppt_x</p:attrName>
                                        </p:attrNameLst>
                                      </p:cBhvr>
                                      <p:tavLst>
                                        <p:tav tm="0">
                                          <p:val>
                                            <p:strVal val="#ppt_x"/>
                                          </p:val>
                                        </p:tav>
                                        <p:tav tm="100000">
                                          <p:val>
                                            <p:strVal val="#ppt_x+1"/>
                                          </p:val>
                                        </p:tav>
                                      </p:tavLst>
                                    </p:anim>
                                    <p:set>
                                      <p:cBhvr>
                                        <p:cTn id="7" dur="1" fill="hold">
                                          <p:stCondLst>
                                            <p:cond delay="500"/>
                                          </p:stCondLst>
                                        </p:cTn>
                                        <p:tgtEl>
                                          <p:spTgt spid="11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0"/>
                                        </p:tgtEl>
                                        <p:attrNameLst>
                                          <p:attrName>style.visibility</p:attrName>
                                        </p:attrNameLst>
                                      </p:cBhvr>
                                      <p:to>
                                        <p:strVal val="visible"/>
                                      </p:to>
                                    </p:set>
                                    <p:animEffect transition="in" filter="fade">
                                      <p:cBhvr>
                                        <p:cTn id="12" dur="500"/>
                                        <p:tgtEl>
                                          <p:spTgt spid="11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30"/>
                                        </p:tgtEl>
                                      </p:cBhvr>
                                    </p:animEffect>
                                    <p:set>
                                      <p:cBhvr>
                                        <p:cTn id="17" dur="1" fill="hold">
                                          <p:stCondLst>
                                            <p:cond delay="500"/>
                                          </p:stCondLst>
                                        </p:cTn>
                                        <p:tgtEl>
                                          <p:spTgt spid="1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2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1145" name="Google Shape;1145;p2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146" name="Google Shape;1146;p2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47" name="Google Shape;1147;p2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
        <p:nvSpPr>
          <p:cNvPr id="1148" name="Google Shape;1148;p204"/>
          <p:cNvSpPr/>
          <p:nvPr/>
        </p:nvSpPr>
        <p:spPr>
          <a:xfrm>
            <a:off x="906260" y="1549144"/>
            <a:ext cx="11007065" cy="3218799"/>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0" b="1" i="0" u="none" strike="noStrike" cap="none">
                <a:solidFill>
                  <a:srgbClr val="FFFF00"/>
                </a:solidFill>
                <a:latin typeface="Arial"/>
                <a:ea typeface="Arial"/>
                <a:cs typeface="Arial"/>
                <a:sym typeface="Arial"/>
              </a:rPr>
              <a:t>Instruction </a:t>
            </a:r>
            <a:r>
              <a:rPr lang="en-US" sz="8000" b="1" i="0" u="none" strike="noStrike" cap="none">
                <a:solidFill>
                  <a:srgbClr val="002060"/>
                </a:solidFill>
                <a:latin typeface="Arial"/>
                <a:ea typeface="Arial"/>
                <a:cs typeface="Arial"/>
                <a:sym typeface="Arial"/>
              </a:rPr>
              <a:t>Pairing</a:t>
            </a:r>
            <a:r>
              <a:rPr lang="en-US" sz="8000" b="1" i="0" u="none" strike="noStrike" cap="none">
                <a:solidFill>
                  <a:srgbClr val="FFFF00"/>
                </a:solidFill>
                <a:latin typeface="Arial"/>
                <a:ea typeface="Arial"/>
                <a:cs typeface="Arial"/>
                <a:sym typeface="Arial"/>
              </a:rPr>
              <a:t> Rules</a:t>
            </a:r>
            <a:endParaRPr sz="8000" b="1" i="0" u="none" strike="noStrike" cap="none">
              <a:solidFill>
                <a:srgbClr val="FFFF00"/>
              </a:solidFill>
              <a:latin typeface="Arial"/>
              <a:ea typeface="Arial"/>
              <a:cs typeface="Arial"/>
              <a:sym typeface="Arial"/>
            </a:endParaRPr>
          </a:p>
        </p:txBody>
      </p:sp>
      <p:cxnSp>
        <p:nvCxnSpPr>
          <p:cNvPr id="1149" name="Google Shape;1149;p204"/>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150" name="Google Shape;1150;p20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51" name="Google Shape;1151;p20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52" name="Google Shape;1152;p20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205"/>
          <p:cNvSpPr txBox="1">
            <a:spLocks noGrp="1"/>
          </p:cNvSpPr>
          <p:nvPr>
            <p:ph type="title"/>
          </p:nvPr>
        </p:nvSpPr>
        <p:spPr>
          <a:xfrm>
            <a:off x="986732" y="172107"/>
            <a:ext cx="10795379" cy="70421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Instruction Pairing Restrictions /Rules for parallel execution</a:t>
            </a:r>
            <a:endParaRPr sz="3200" b="1">
              <a:latin typeface="Times New Roman"/>
              <a:ea typeface="Times New Roman"/>
              <a:cs typeface="Times New Roman"/>
              <a:sym typeface="Times New Roman"/>
            </a:endParaRPr>
          </a:p>
        </p:txBody>
      </p:sp>
      <p:sp>
        <p:nvSpPr>
          <p:cNvPr id="1158" name="Google Shape;1158;p205"/>
          <p:cNvSpPr txBox="1">
            <a:spLocks noGrp="1"/>
          </p:cNvSpPr>
          <p:nvPr>
            <p:ph type="body" idx="1"/>
          </p:nvPr>
        </p:nvSpPr>
        <p:spPr>
          <a:xfrm>
            <a:off x="908288" y="989638"/>
            <a:ext cx="11273396" cy="5320675"/>
          </a:xfrm>
          <a:prstGeom prst="rect">
            <a:avLst/>
          </a:prstGeom>
          <a:noFill/>
          <a:ln>
            <a:noFill/>
          </a:ln>
        </p:spPr>
        <p:txBody>
          <a:bodyPr spcFirstLastPara="1" wrap="square" lIns="91425" tIns="45700" rIns="91425" bIns="45700" anchor="t" anchorCtr="0">
            <a:noAutofit/>
          </a:bodyPr>
          <a:lstStyle/>
          <a:p>
            <a:pPr marL="514350" lvl="0" indent="-514350" algn="just" rtl="0">
              <a:lnSpc>
                <a:spcPct val="90000"/>
              </a:lnSpc>
              <a:spcBef>
                <a:spcPts val="1000"/>
              </a:spcBef>
              <a:spcAft>
                <a:spcPts val="0"/>
              </a:spcAft>
              <a:buSzPts val="1800"/>
              <a:buFont typeface="Arial"/>
              <a:buAutoNum type="arabicPeriod"/>
            </a:pPr>
            <a:r>
              <a:rPr lang="en-US" sz="3200">
                <a:latin typeface="Times New Roman"/>
                <a:ea typeface="Times New Roman"/>
                <a:cs typeface="Times New Roman"/>
                <a:sym typeface="Times New Roman"/>
              </a:rPr>
              <a:t>Both must be </a:t>
            </a:r>
            <a:r>
              <a:rPr lang="en-US" sz="3200">
                <a:solidFill>
                  <a:srgbClr val="0070C0"/>
                </a:solidFill>
                <a:latin typeface="Times New Roman"/>
                <a:ea typeface="Times New Roman"/>
                <a:cs typeface="Times New Roman"/>
                <a:sym typeface="Times New Roman"/>
              </a:rPr>
              <a:t>simple instructions.</a:t>
            </a:r>
            <a:endParaRPr/>
          </a:p>
          <a:p>
            <a:pPr marL="514350" lvl="0" indent="-514350" algn="just" rtl="0">
              <a:lnSpc>
                <a:spcPct val="90000"/>
              </a:lnSpc>
              <a:spcBef>
                <a:spcPts val="1000"/>
              </a:spcBef>
              <a:spcAft>
                <a:spcPts val="0"/>
              </a:spcAft>
              <a:buSzPts val="1800"/>
              <a:buFont typeface="Arial"/>
              <a:buAutoNum type="arabicPeriod"/>
            </a:pPr>
            <a:r>
              <a:rPr lang="en-US" sz="3200">
                <a:solidFill>
                  <a:srgbClr val="0070C0"/>
                </a:solidFill>
                <a:latin typeface="Times New Roman"/>
                <a:ea typeface="Times New Roman"/>
                <a:cs typeface="Times New Roman"/>
                <a:sym typeface="Times New Roman"/>
              </a:rPr>
              <a:t>No data dependencies </a:t>
            </a:r>
            <a:r>
              <a:rPr lang="en-US" sz="3200">
                <a:latin typeface="Times New Roman"/>
                <a:ea typeface="Times New Roman"/>
                <a:cs typeface="Times New Roman"/>
                <a:sym typeface="Times New Roman"/>
              </a:rPr>
              <a:t>may exist between them.</a:t>
            </a:r>
            <a:endParaRPr/>
          </a:p>
          <a:p>
            <a:pPr marL="514350" lvl="0" indent="-514350" algn="just" rtl="0">
              <a:lnSpc>
                <a:spcPct val="90000"/>
              </a:lnSpc>
              <a:spcBef>
                <a:spcPts val="1000"/>
              </a:spcBef>
              <a:spcAft>
                <a:spcPts val="0"/>
              </a:spcAft>
              <a:buSzPts val="1800"/>
              <a:buNone/>
            </a:pPr>
            <a:endParaRPr sz="3200">
              <a:latin typeface="Times New Roman"/>
              <a:ea typeface="Times New Roman"/>
              <a:cs typeface="Times New Roman"/>
              <a:sym typeface="Times New Roman"/>
            </a:endParaRPr>
          </a:p>
          <a:p>
            <a:pPr marL="514350" lvl="0" indent="-514350" algn="just" rtl="0">
              <a:lnSpc>
                <a:spcPct val="90000"/>
              </a:lnSpc>
              <a:spcBef>
                <a:spcPts val="1000"/>
              </a:spcBef>
              <a:spcAft>
                <a:spcPts val="0"/>
              </a:spcAft>
              <a:buSzPts val="1800"/>
              <a:buNone/>
            </a:pPr>
            <a:r>
              <a:rPr lang="en-US" sz="3200">
                <a:latin typeface="Times New Roman"/>
                <a:ea typeface="Times New Roman"/>
                <a:cs typeface="Times New Roman"/>
                <a:sym typeface="Times New Roman"/>
              </a:rPr>
              <a:t>		</a:t>
            </a:r>
            <a:endParaRPr/>
          </a:p>
          <a:p>
            <a:pPr marL="514350" lvl="0" indent="-514350" algn="just" rtl="0">
              <a:lnSpc>
                <a:spcPct val="90000"/>
              </a:lnSpc>
              <a:spcBef>
                <a:spcPts val="1000"/>
              </a:spcBef>
              <a:spcAft>
                <a:spcPts val="0"/>
              </a:spcAft>
              <a:buSzPts val="1800"/>
              <a:buNone/>
            </a:pPr>
            <a:endParaRPr sz="3200">
              <a:latin typeface="Times New Roman"/>
              <a:ea typeface="Times New Roman"/>
              <a:cs typeface="Times New Roman"/>
              <a:sym typeface="Times New Roman"/>
            </a:endParaRPr>
          </a:p>
          <a:p>
            <a:pPr marL="514350" lvl="0" indent="-514350" algn="just" rtl="0">
              <a:lnSpc>
                <a:spcPct val="90000"/>
              </a:lnSpc>
              <a:spcBef>
                <a:spcPts val="1000"/>
              </a:spcBef>
              <a:spcAft>
                <a:spcPts val="0"/>
              </a:spcAft>
              <a:buSzPts val="1800"/>
              <a:buNone/>
            </a:pPr>
            <a:r>
              <a:rPr lang="en-US" sz="3200">
                <a:latin typeface="Times New Roman"/>
                <a:ea typeface="Times New Roman"/>
                <a:cs typeface="Times New Roman"/>
                <a:sym typeface="Times New Roman"/>
              </a:rPr>
              <a:t>For floating point instructions pairing:</a:t>
            </a:r>
            <a:endParaRPr sz="3200">
              <a:latin typeface="Times New Roman"/>
              <a:ea typeface="Times New Roman"/>
              <a:cs typeface="Times New Roman"/>
              <a:sym typeface="Times New Roman"/>
            </a:endParaRPr>
          </a:p>
          <a:p>
            <a:pPr marL="514350" lvl="0" indent="-514350" algn="just" rtl="0">
              <a:lnSpc>
                <a:spcPct val="90000"/>
              </a:lnSpc>
              <a:spcBef>
                <a:spcPts val="1000"/>
              </a:spcBef>
              <a:spcAft>
                <a:spcPts val="0"/>
              </a:spcAft>
              <a:buSzPts val="1800"/>
              <a:buNone/>
            </a:pPr>
            <a:r>
              <a:rPr lang="en-US" sz="3200">
                <a:latin typeface="Times New Roman"/>
                <a:ea typeface="Times New Roman"/>
                <a:cs typeface="Times New Roman"/>
                <a:sym typeface="Times New Roman"/>
              </a:rPr>
              <a:t>The </a:t>
            </a:r>
            <a:r>
              <a:rPr lang="en-US" sz="3200" b="1">
                <a:solidFill>
                  <a:srgbClr val="FF0000"/>
                </a:solidFill>
                <a:latin typeface="Times New Roman"/>
                <a:ea typeface="Times New Roman"/>
                <a:cs typeface="Times New Roman"/>
                <a:sym typeface="Times New Roman"/>
              </a:rPr>
              <a:t>first instruction </a:t>
            </a:r>
            <a:r>
              <a:rPr lang="en-US" sz="3200">
                <a:latin typeface="Times New Roman"/>
                <a:ea typeface="Times New Roman"/>
                <a:cs typeface="Times New Roman"/>
                <a:sym typeface="Times New Roman"/>
              </a:rPr>
              <a:t>of the pair can be – </a:t>
            </a:r>
            <a:r>
              <a:rPr lang="en-US" b="1">
                <a:solidFill>
                  <a:srgbClr val="002060"/>
                </a:solidFill>
                <a:latin typeface="Times New Roman"/>
                <a:ea typeface="Times New Roman"/>
                <a:cs typeface="Times New Roman"/>
                <a:sym typeface="Times New Roman"/>
              </a:rPr>
              <a:t>FLD, FLD st(i), FADD, FMUL, FDIV, FCOM, FTST, FABS, FCHS </a:t>
            </a:r>
            <a:r>
              <a:rPr lang="en-US" sz="2000" b="1">
                <a:solidFill>
                  <a:srgbClr val="002060"/>
                </a:solidFill>
                <a:latin typeface="Times New Roman"/>
                <a:ea typeface="Times New Roman"/>
                <a:cs typeface="Times New Roman"/>
                <a:sym typeface="Times New Roman"/>
              </a:rPr>
              <a:t>(</a:t>
            </a:r>
            <a:r>
              <a:rPr lang="en-US" sz="2000" b="1">
                <a:latin typeface="Times New Roman"/>
                <a:ea typeface="Times New Roman"/>
                <a:cs typeface="Times New Roman"/>
                <a:sym typeface="Times New Roman"/>
              </a:rPr>
              <a:t>Change Sign-</a:t>
            </a:r>
            <a:r>
              <a:rPr lang="en-US" sz="2000">
                <a:latin typeface="Times New Roman"/>
                <a:ea typeface="Times New Roman"/>
                <a:cs typeface="Times New Roman"/>
                <a:sym typeface="Times New Roman"/>
              </a:rPr>
              <a:t> Complements sign of ST(0) This operation changes a positive value into a negative value of equal magnitude or vice versa</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514350" lvl="0" indent="-514350" algn="just" rtl="0">
              <a:lnSpc>
                <a:spcPct val="90000"/>
              </a:lnSpc>
              <a:spcBef>
                <a:spcPts val="1000"/>
              </a:spcBef>
              <a:spcAft>
                <a:spcPts val="0"/>
              </a:spcAft>
              <a:buSzPts val="1800"/>
              <a:buNone/>
            </a:pPr>
            <a:r>
              <a:rPr lang="en-US" sz="3200">
                <a:latin typeface="Times New Roman"/>
                <a:ea typeface="Times New Roman"/>
                <a:cs typeface="Times New Roman"/>
                <a:sym typeface="Times New Roman"/>
              </a:rPr>
              <a:t>The </a:t>
            </a:r>
            <a:r>
              <a:rPr lang="en-US" sz="3200" b="1">
                <a:solidFill>
                  <a:srgbClr val="C00000"/>
                </a:solidFill>
                <a:latin typeface="Times New Roman"/>
                <a:ea typeface="Times New Roman"/>
                <a:cs typeface="Times New Roman"/>
                <a:sym typeface="Times New Roman"/>
              </a:rPr>
              <a:t>second instruction </a:t>
            </a:r>
            <a:r>
              <a:rPr lang="en-US" sz="3200">
                <a:latin typeface="Times New Roman"/>
                <a:ea typeface="Times New Roman"/>
                <a:cs typeface="Times New Roman"/>
                <a:sym typeface="Times New Roman"/>
              </a:rPr>
              <a:t>must be </a:t>
            </a:r>
            <a:r>
              <a:rPr lang="en-US" sz="3200" b="1">
                <a:solidFill>
                  <a:srgbClr val="385623"/>
                </a:solidFill>
                <a:latin typeface="Times New Roman"/>
                <a:ea typeface="Times New Roman"/>
                <a:cs typeface="Times New Roman"/>
                <a:sym typeface="Times New Roman"/>
              </a:rPr>
              <a:t>FXCH</a:t>
            </a:r>
            <a:r>
              <a:rPr lang="en-US" sz="3200">
                <a:solidFill>
                  <a:srgbClr val="0070C0"/>
                </a:solidFill>
                <a:latin typeface="Times New Roman"/>
                <a:ea typeface="Times New Roman"/>
                <a:cs typeface="Times New Roman"/>
                <a:sym typeface="Times New Roman"/>
              </a:rPr>
              <a:t> .</a:t>
            </a:r>
            <a:endParaRPr/>
          </a:p>
          <a:p>
            <a:pPr marL="914400" lvl="1" indent="-342900" algn="just" rtl="0">
              <a:lnSpc>
                <a:spcPct val="90000"/>
              </a:lnSpc>
              <a:spcBef>
                <a:spcPts val="500"/>
              </a:spcBef>
              <a:spcAft>
                <a:spcPts val="0"/>
              </a:spcAft>
              <a:buSzPts val="1800"/>
              <a:buNone/>
            </a:pPr>
            <a:endParaRPr sz="4400">
              <a:solidFill>
                <a:srgbClr val="0070C0"/>
              </a:solidFill>
              <a:latin typeface="Times New Roman"/>
              <a:ea typeface="Times New Roman"/>
              <a:cs typeface="Times New Roman"/>
              <a:sym typeface="Times New Roman"/>
            </a:endParaRPr>
          </a:p>
          <a:p>
            <a:pPr marL="742950" lvl="0" indent="-742950" algn="just" rtl="0">
              <a:lnSpc>
                <a:spcPct val="90000"/>
              </a:lnSpc>
              <a:spcBef>
                <a:spcPts val="500"/>
              </a:spcBef>
              <a:spcAft>
                <a:spcPts val="0"/>
              </a:spcAft>
              <a:buSzPts val="1800"/>
              <a:buNone/>
            </a:pPr>
            <a:endParaRPr sz="3200">
              <a:latin typeface="Times New Roman"/>
              <a:ea typeface="Times New Roman"/>
              <a:cs typeface="Times New Roman"/>
              <a:sym typeface="Times New Roman"/>
            </a:endParaRPr>
          </a:p>
        </p:txBody>
      </p:sp>
      <p:sp>
        <p:nvSpPr>
          <p:cNvPr id="1159" name="Google Shape;1159;p20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160" name="Google Shape;1160;p205"/>
          <p:cNvSpPr txBox="1">
            <a:spLocks noGrp="1"/>
          </p:cNvSpPr>
          <p:nvPr>
            <p:ph type="ftr" idx="11"/>
          </p:nvPr>
        </p:nvSpPr>
        <p:spPr>
          <a:xfrm>
            <a:off x="2717074" y="6356350"/>
            <a:ext cx="5436326"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61" name="Google Shape;1161;p2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pic>
        <p:nvPicPr>
          <p:cNvPr id="1162" name="Google Shape;1162;p205"/>
          <p:cNvPicPr preferRelativeResize="0"/>
          <p:nvPr/>
        </p:nvPicPr>
        <p:blipFill rotWithShape="1">
          <a:blip r:embed="rId3">
            <a:alphaModFix/>
          </a:blip>
          <a:srcRect/>
          <a:stretch/>
        </p:blipFill>
        <p:spPr>
          <a:xfrm>
            <a:off x="60534" y="206986"/>
            <a:ext cx="777666" cy="702815"/>
          </a:xfrm>
          <a:prstGeom prst="rect">
            <a:avLst/>
          </a:prstGeom>
          <a:noFill/>
          <a:ln>
            <a:noFill/>
          </a:ln>
        </p:spPr>
      </p:pic>
      <p:graphicFrame>
        <p:nvGraphicFramePr>
          <p:cNvPr id="1163" name="Google Shape;1163;p205"/>
          <p:cNvGraphicFramePr/>
          <p:nvPr/>
        </p:nvGraphicFramePr>
        <p:xfrm>
          <a:off x="838201" y="2378075"/>
          <a:ext cx="11343475" cy="1219200"/>
        </p:xfrm>
        <a:graphic>
          <a:graphicData uri="http://schemas.openxmlformats.org/drawingml/2006/table">
            <a:tbl>
              <a:tblPr firstRow="1" bandRow="1">
                <a:noFill/>
                <a:tableStyleId>{5DE27C0C-E5B8-4922-BCC0-EBB8CD7F47CF}</a:tableStyleId>
              </a:tblPr>
              <a:tblGrid>
                <a:gridCol w="5580850">
                  <a:extLst>
                    <a:ext uri="{9D8B030D-6E8A-4147-A177-3AD203B41FA5}">
                      <a16:colId xmlns:a16="http://schemas.microsoft.com/office/drawing/2014/main" xmlns="" val="20000"/>
                    </a:ext>
                  </a:extLst>
                </a:gridCol>
                <a:gridCol w="5762625">
                  <a:extLst>
                    <a:ext uri="{9D8B030D-6E8A-4147-A177-3AD203B41FA5}">
                      <a16:colId xmlns:a16="http://schemas.microsoft.com/office/drawing/2014/main" xmlns="" val="20001"/>
                    </a:ext>
                  </a:extLst>
                </a:gridCol>
              </a:tblGrid>
              <a:tr h="1219200">
                <a:tc>
                  <a:txBody>
                    <a:bodyPr/>
                    <a:lstStyle/>
                    <a:p>
                      <a:pPr marL="0" marR="0" lvl="0" indent="0" algn="l" rtl="0">
                        <a:lnSpc>
                          <a:spcPct val="100000"/>
                        </a:lnSpc>
                        <a:spcBef>
                          <a:spcPts val="0"/>
                        </a:spcBef>
                        <a:spcAft>
                          <a:spcPts val="0"/>
                        </a:spcAft>
                        <a:buNone/>
                      </a:pPr>
                      <a:r>
                        <a:rPr lang="en-US" sz="2000" b="1" u="none" strike="noStrike" cap="none">
                          <a:solidFill>
                            <a:srgbClr val="FF0000"/>
                          </a:solidFill>
                          <a:latin typeface="Times New Roman"/>
                          <a:ea typeface="Times New Roman"/>
                          <a:cs typeface="Times New Roman"/>
                          <a:sym typeface="Times New Roman"/>
                        </a:rPr>
                        <a:t>Read after Write Hazard/ Flow dependence</a:t>
                      </a:r>
                      <a:r>
                        <a:rPr lang="en-US" sz="2400" b="0" u="none" strike="noStrike" cap="none">
                          <a:solidFill>
                            <a:srgbClr val="FF0000"/>
                          </a:solidFill>
                          <a:latin typeface="Times New Roman"/>
                          <a:ea typeface="Times New Roman"/>
                          <a:cs typeface="Times New Roman"/>
                          <a:sym typeface="Times New Roman"/>
                        </a:rPr>
                        <a:t>       Ex. </a:t>
                      </a:r>
                      <a:r>
                        <a:rPr lang="en-US" sz="2400" b="1" u="none" strike="noStrike" cap="none">
                          <a:solidFill>
                            <a:srgbClr val="002060"/>
                          </a:solidFill>
                          <a:latin typeface="Times New Roman"/>
                          <a:ea typeface="Times New Roman"/>
                          <a:cs typeface="Times New Roman"/>
                          <a:sym typeface="Times New Roman"/>
                        </a:rPr>
                        <a:t>MOV   AX, BX</a:t>
                      </a:r>
                      <a:endParaRPr/>
                    </a:p>
                    <a:p>
                      <a:pPr marL="0" marR="0" lvl="0" indent="0" algn="l" rtl="0">
                        <a:lnSpc>
                          <a:spcPct val="100000"/>
                        </a:lnSpc>
                        <a:spcBef>
                          <a:spcPts val="0"/>
                        </a:spcBef>
                        <a:spcAft>
                          <a:spcPts val="0"/>
                        </a:spcAft>
                        <a:buNone/>
                      </a:pPr>
                      <a:r>
                        <a:rPr lang="en-US" sz="2400" b="0" u="none" strike="noStrike" cap="none">
                          <a:solidFill>
                            <a:srgbClr val="FF0000"/>
                          </a:solidFill>
                          <a:latin typeface="Times New Roman"/>
                          <a:ea typeface="Times New Roman"/>
                          <a:cs typeface="Times New Roman"/>
                          <a:sym typeface="Times New Roman"/>
                        </a:rPr>
                        <a:t>      </a:t>
                      </a:r>
                      <a:r>
                        <a:rPr lang="en-US" sz="2400" b="1" u="none" strike="noStrike" cap="none">
                          <a:solidFill>
                            <a:srgbClr val="FF0000"/>
                          </a:solidFill>
                          <a:latin typeface="Times New Roman"/>
                          <a:ea typeface="Times New Roman"/>
                          <a:cs typeface="Times New Roman"/>
                          <a:sym typeface="Times New Roman"/>
                        </a:rPr>
                        <a:t>MOV  DX, AX</a:t>
                      </a:r>
                      <a:endParaRPr sz="2400" b="1" u="none" strike="noStrike" cap="none">
                        <a:solidFill>
                          <a:srgbClr val="FF0000"/>
                        </a:solidFill>
                        <a:latin typeface="Times New Roman"/>
                        <a:ea typeface="Times New Roman"/>
                        <a:cs typeface="Times New Roman"/>
                        <a:sym typeface="Times New Roman"/>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7030A0"/>
                          </a:solidFill>
                          <a:latin typeface="Times New Roman"/>
                          <a:ea typeface="Times New Roman"/>
                          <a:cs typeface="Times New Roman"/>
                          <a:sym typeface="Times New Roman"/>
                        </a:rPr>
                        <a:t>Write after Write Hazard/ Output dependence</a:t>
                      </a:r>
                      <a:endParaRPr/>
                    </a:p>
                    <a:p>
                      <a:pPr marL="0" marR="0" lvl="0" indent="0" algn="l" rtl="0">
                        <a:lnSpc>
                          <a:spcPct val="100000"/>
                        </a:lnSpc>
                        <a:spcBef>
                          <a:spcPts val="0"/>
                        </a:spcBef>
                        <a:spcAft>
                          <a:spcPts val="0"/>
                        </a:spcAft>
                        <a:buNone/>
                      </a:pPr>
                      <a:r>
                        <a:rPr lang="en-US" sz="2400" b="0" u="none" strike="noStrike" cap="none">
                          <a:solidFill>
                            <a:srgbClr val="7030A0"/>
                          </a:solidFill>
                          <a:latin typeface="Times New Roman"/>
                          <a:ea typeface="Times New Roman"/>
                          <a:cs typeface="Times New Roman"/>
                          <a:sym typeface="Times New Roman"/>
                        </a:rPr>
                        <a:t>                       </a:t>
                      </a:r>
                      <a:r>
                        <a:rPr lang="en-US" sz="2400" b="0" u="none" strike="noStrike" cap="none">
                          <a:solidFill>
                            <a:srgbClr val="C00000"/>
                          </a:solidFill>
                          <a:latin typeface="Times New Roman"/>
                          <a:ea typeface="Times New Roman"/>
                          <a:cs typeface="Times New Roman"/>
                          <a:sym typeface="Times New Roman"/>
                        </a:rPr>
                        <a:t>Ex.</a:t>
                      </a:r>
                      <a:r>
                        <a:rPr lang="en-US" sz="2400" b="0" u="none" strike="noStrike" cap="none">
                          <a:solidFill>
                            <a:srgbClr val="7030A0"/>
                          </a:solidFill>
                          <a:latin typeface="Times New Roman"/>
                          <a:ea typeface="Times New Roman"/>
                          <a:cs typeface="Times New Roman"/>
                          <a:sym typeface="Times New Roman"/>
                        </a:rPr>
                        <a:t> </a:t>
                      </a:r>
                      <a:r>
                        <a:rPr lang="en-US" sz="2400" b="1" u="none" strike="noStrike" cap="none">
                          <a:solidFill>
                            <a:srgbClr val="002060"/>
                          </a:solidFill>
                          <a:latin typeface="Times New Roman"/>
                          <a:ea typeface="Times New Roman"/>
                          <a:cs typeface="Times New Roman"/>
                          <a:sym typeface="Times New Roman"/>
                        </a:rPr>
                        <a:t>MOV   AX, BX</a:t>
                      </a:r>
                      <a:endParaRPr/>
                    </a:p>
                    <a:p>
                      <a:pPr marL="0" marR="0" lvl="0" indent="0" algn="l" rtl="0">
                        <a:lnSpc>
                          <a:spcPct val="100000"/>
                        </a:lnSpc>
                        <a:spcBef>
                          <a:spcPts val="0"/>
                        </a:spcBef>
                        <a:spcAft>
                          <a:spcPts val="0"/>
                        </a:spcAft>
                        <a:buNone/>
                      </a:pPr>
                      <a:r>
                        <a:rPr lang="en-US" sz="2400" b="0" u="none" strike="noStrike" cap="none">
                          <a:solidFill>
                            <a:srgbClr val="7030A0"/>
                          </a:solidFill>
                          <a:latin typeface="Times New Roman"/>
                          <a:ea typeface="Times New Roman"/>
                          <a:cs typeface="Times New Roman"/>
                          <a:sym typeface="Times New Roman"/>
                        </a:rPr>
                        <a:t>                              </a:t>
                      </a:r>
                      <a:r>
                        <a:rPr lang="en-US" sz="2400" b="1" u="none" strike="noStrike" cap="none">
                          <a:solidFill>
                            <a:srgbClr val="7030A0"/>
                          </a:solidFill>
                          <a:latin typeface="Times New Roman"/>
                          <a:ea typeface="Times New Roman"/>
                          <a:cs typeface="Times New Roman"/>
                          <a:sym typeface="Times New Roman"/>
                        </a:rPr>
                        <a:t>MOV  AX, CX</a:t>
                      </a:r>
                      <a:endParaRPr sz="2400" b="1" u="none" strike="noStrike" cap="none">
                        <a:solidFill>
                          <a:srgbClr val="7030A0"/>
                        </a:solidFill>
                        <a:latin typeface="Times New Roman"/>
                        <a:ea typeface="Times New Roman"/>
                        <a:cs typeface="Times New Roman"/>
                        <a:sym typeface="Times New Roman"/>
                      </a:endParaRPr>
                    </a:p>
                  </a:txBody>
                  <a:tcPr marL="91450" marR="91450" marT="45725" marB="45725">
                    <a:solidFill>
                      <a:schemeClr val="lt1"/>
                    </a:solidFill>
                  </a:tcPr>
                </a:tc>
                <a:extLst>
                  <a:ext uri="{0D108BD9-81ED-4DB2-BD59-A6C34878D82A}">
                    <a16:rowId xmlns:a16="http://schemas.microsoft.com/office/drawing/2014/main" xmlns="" val="10000"/>
                  </a:ext>
                </a:extLst>
              </a:tr>
            </a:tbl>
          </a:graphicData>
        </a:graphic>
      </p:graphicFrame>
      <p:cxnSp>
        <p:nvCxnSpPr>
          <p:cNvPr id="1164" name="Google Shape;1164;p205"/>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165" name="Google Shape;1165;p20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66" name="Google Shape;1166;p20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67" name="Google Shape;1167;p20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206"/>
          <p:cNvSpPr txBox="1">
            <a:spLocks noGrp="1"/>
          </p:cNvSpPr>
          <p:nvPr>
            <p:ph type="title"/>
          </p:nvPr>
        </p:nvSpPr>
        <p:spPr>
          <a:xfrm>
            <a:off x="970658" y="-8363"/>
            <a:ext cx="10795379" cy="11900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3200" b="1">
                <a:solidFill>
                  <a:srgbClr val="FF0000"/>
                </a:solidFill>
                <a:latin typeface="Times New Roman"/>
                <a:ea typeface="Times New Roman"/>
                <a:cs typeface="Times New Roman"/>
                <a:sym typeface="Times New Roman"/>
              </a:rPr>
              <a:t>Instruction Pairing Restrictions /Rules for parallel execution</a:t>
            </a:r>
            <a:endParaRPr sz="3200" b="1">
              <a:solidFill>
                <a:srgbClr val="FF0000"/>
              </a:solidFill>
              <a:latin typeface="Times New Roman"/>
              <a:ea typeface="Times New Roman"/>
              <a:cs typeface="Times New Roman"/>
              <a:sym typeface="Times New Roman"/>
            </a:endParaRPr>
          </a:p>
        </p:txBody>
      </p:sp>
      <p:sp>
        <p:nvSpPr>
          <p:cNvPr id="1173" name="Google Shape;1173;p20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174" name="Google Shape;1174;p2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75" name="Google Shape;1175;p2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pic>
        <p:nvPicPr>
          <p:cNvPr id="1176" name="Google Shape;1176;p206"/>
          <p:cNvPicPr preferRelativeResize="0"/>
          <p:nvPr/>
        </p:nvPicPr>
        <p:blipFill rotWithShape="1">
          <a:blip r:embed="rId3">
            <a:alphaModFix/>
          </a:blip>
          <a:srcRect/>
          <a:stretch/>
        </p:blipFill>
        <p:spPr>
          <a:xfrm>
            <a:off x="36625" y="148391"/>
            <a:ext cx="777666" cy="702815"/>
          </a:xfrm>
          <a:prstGeom prst="rect">
            <a:avLst/>
          </a:prstGeom>
          <a:noFill/>
          <a:ln>
            <a:noFill/>
          </a:ln>
        </p:spPr>
      </p:pic>
      <p:sp>
        <p:nvSpPr>
          <p:cNvPr id="1177" name="Google Shape;1177;p206"/>
          <p:cNvSpPr/>
          <p:nvPr/>
        </p:nvSpPr>
        <p:spPr>
          <a:xfrm>
            <a:off x="944560" y="1273796"/>
            <a:ext cx="10140286" cy="3018775"/>
          </a:xfrm>
          <a:prstGeom prst="rect">
            <a:avLst/>
          </a:prstGeom>
          <a:noFill/>
          <a:ln>
            <a:noFill/>
          </a:ln>
        </p:spPr>
        <p:txBody>
          <a:bodyPr spcFirstLastPara="1" wrap="square" lIns="91425" tIns="45700" rIns="91425" bIns="45700" anchor="t" anchorCtr="0">
            <a:spAutoFit/>
          </a:bodyPr>
          <a:lstStyle/>
          <a:p>
            <a:pPr marL="742950" marR="0" lvl="0" indent="-742950" algn="just"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Times New Roman"/>
                <a:ea typeface="Times New Roman"/>
                <a:cs typeface="Times New Roman"/>
                <a:sym typeface="Times New Roman"/>
              </a:rPr>
              <a:t>3</a:t>
            </a:r>
            <a:r>
              <a:rPr lang="en-US" sz="3600" b="0" i="0" u="none" strike="noStrike" cap="none">
                <a:solidFill>
                  <a:srgbClr val="000000"/>
                </a:solidFill>
                <a:latin typeface="Times New Roman"/>
                <a:ea typeface="Times New Roman"/>
                <a:cs typeface="Times New Roman"/>
                <a:sym typeface="Times New Roman"/>
              </a:rPr>
              <a:t>. </a:t>
            </a:r>
            <a:r>
              <a:rPr lang="en-US" sz="3200" b="0" i="0" u="none" strike="noStrike" cap="none">
                <a:solidFill>
                  <a:srgbClr val="000000"/>
                </a:solidFill>
                <a:latin typeface="Times New Roman"/>
                <a:ea typeface="Times New Roman"/>
                <a:cs typeface="Times New Roman"/>
                <a:sym typeface="Times New Roman"/>
              </a:rPr>
              <a:t>Neither instruction may contain both </a:t>
            </a:r>
            <a:r>
              <a:rPr lang="en-US" sz="3200" b="0" i="0" u="none" strike="noStrike" cap="none">
                <a:solidFill>
                  <a:srgbClr val="0070C0"/>
                </a:solidFill>
                <a:latin typeface="Times New Roman"/>
                <a:ea typeface="Times New Roman"/>
                <a:cs typeface="Times New Roman"/>
                <a:sym typeface="Times New Roman"/>
              </a:rPr>
              <a:t>immediate data and a displacement value</a:t>
            </a:r>
            <a:r>
              <a:rPr lang="en-US" sz="3200" b="0" i="0" u="none" strike="noStrike" cap="none">
                <a:solidFill>
                  <a:srgbClr val="FF0000"/>
                </a:solidFill>
                <a:latin typeface="Times New Roman"/>
                <a:ea typeface="Times New Roman"/>
                <a:cs typeface="Times New Roman"/>
                <a:sym typeface="Times New Roman"/>
              </a:rPr>
              <a:t> </a:t>
            </a:r>
            <a:r>
              <a:rPr lang="en-US" sz="3600" b="1" i="0" u="none" strike="noStrike" cap="none">
                <a:solidFill>
                  <a:srgbClr val="C00000"/>
                </a:solidFill>
                <a:latin typeface="Times New Roman"/>
                <a:ea typeface="Times New Roman"/>
                <a:cs typeface="Times New Roman"/>
                <a:sym typeface="Times New Roman"/>
              </a:rPr>
              <a:t>(MOV TABLE[SI],7).</a:t>
            </a:r>
            <a:endParaRPr sz="3200" b="1" i="0" u="none" strike="noStrike" cap="none">
              <a:solidFill>
                <a:srgbClr val="C00000"/>
              </a:solidFill>
              <a:latin typeface="Times New Roman"/>
              <a:ea typeface="Times New Roman"/>
              <a:cs typeface="Times New Roman"/>
              <a:sym typeface="Times New Roman"/>
            </a:endParaRPr>
          </a:p>
          <a:p>
            <a:pPr marL="742950" marR="0" lvl="0" indent="-742950" algn="just" rtl="0">
              <a:lnSpc>
                <a:spcPct val="100000"/>
              </a:lnSpc>
              <a:spcBef>
                <a:spcPts val="500"/>
              </a:spcBef>
              <a:spcAft>
                <a:spcPts val="0"/>
              </a:spcAft>
              <a:buClr>
                <a:srgbClr val="000000"/>
              </a:buClr>
              <a:buSzPts val="3200"/>
              <a:buFont typeface="Arial"/>
              <a:buNone/>
            </a:pPr>
            <a:endParaRPr sz="3200" b="0" i="0" u="none" strike="noStrike" cap="none">
              <a:solidFill>
                <a:srgbClr val="000000"/>
              </a:solidFill>
              <a:latin typeface="Times New Roman"/>
              <a:ea typeface="Times New Roman"/>
              <a:cs typeface="Times New Roman"/>
              <a:sym typeface="Times New Roman"/>
            </a:endParaRPr>
          </a:p>
          <a:p>
            <a:pPr marL="742950" marR="0" lvl="0" indent="-742950" algn="just"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Times New Roman"/>
                <a:ea typeface="Times New Roman"/>
                <a:cs typeface="Times New Roman"/>
                <a:sym typeface="Times New Roman"/>
              </a:rPr>
              <a:t>4. </a:t>
            </a:r>
            <a:r>
              <a:rPr lang="en-US" sz="3200" b="0" i="0" u="none" strike="noStrike" cap="none">
                <a:solidFill>
                  <a:srgbClr val="0070C0"/>
                </a:solidFill>
                <a:latin typeface="Times New Roman"/>
                <a:ea typeface="Times New Roman"/>
                <a:cs typeface="Times New Roman"/>
                <a:sym typeface="Times New Roman"/>
              </a:rPr>
              <a:t>Prefixed instructions </a:t>
            </a:r>
            <a:r>
              <a:rPr lang="en-US" sz="3200" b="0" i="0" u="none" strike="noStrike" cap="none">
                <a:solidFill>
                  <a:srgbClr val="000000"/>
                </a:solidFill>
                <a:latin typeface="Times New Roman"/>
                <a:ea typeface="Times New Roman"/>
                <a:cs typeface="Times New Roman"/>
                <a:sym typeface="Times New Roman"/>
              </a:rPr>
              <a:t>may execute only in U pipeline </a:t>
            </a:r>
            <a:r>
              <a:rPr lang="en-US" sz="3200" b="1" i="0" u="none" strike="noStrike" cap="none">
                <a:solidFill>
                  <a:srgbClr val="C00000"/>
                </a:solidFill>
                <a:latin typeface="Times New Roman"/>
                <a:ea typeface="Times New Roman"/>
                <a:cs typeface="Times New Roman"/>
                <a:sym typeface="Times New Roman"/>
              </a:rPr>
              <a:t>(MOV ES:[DI],AL).</a:t>
            </a:r>
            <a:endParaRPr/>
          </a:p>
          <a:p>
            <a:pPr marL="514350" marR="0" lvl="0" indent="-42545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cxnSp>
        <p:nvCxnSpPr>
          <p:cNvPr id="1178" name="Google Shape;1178;p206"/>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179" name="Google Shape;1179;p20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80" name="Google Shape;1180;p20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81" name="Google Shape;1181;p20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2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sp>
        <p:nvSpPr>
          <p:cNvPr id="1187" name="Google Shape;1187;p20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  </a:t>
            </a:r>
            <a:endParaRPr/>
          </a:p>
        </p:txBody>
      </p:sp>
      <p:sp>
        <p:nvSpPr>
          <p:cNvPr id="1188" name="Google Shape;1188;p2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189" name="Google Shape;1189;p207"/>
          <p:cNvSpPr txBox="1">
            <a:spLocks noGrp="1"/>
          </p:cNvSpPr>
          <p:nvPr>
            <p:ph type="ftr" idx="11"/>
          </p:nvPr>
        </p:nvSpPr>
        <p:spPr>
          <a:xfrm>
            <a:off x="2991394" y="6356350"/>
            <a:ext cx="649224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190" name="Google Shape;1190;p2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
        <p:nvSpPr>
          <p:cNvPr id="1191" name="Google Shape;1191;p207"/>
          <p:cNvSpPr/>
          <p:nvPr/>
        </p:nvSpPr>
        <p:spPr>
          <a:xfrm>
            <a:off x="838201" y="1549144"/>
            <a:ext cx="11127376" cy="3260459"/>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500" b="1" i="0" u="none" strike="noStrike" cap="none">
                <a:solidFill>
                  <a:srgbClr val="C00000"/>
                </a:solidFill>
                <a:latin typeface="Times New Roman"/>
                <a:ea typeface="Times New Roman"/>
                <a:cs typeface="Times New Roman"/>
                <a:sym typeface="Times New Roman"/>
              </a:rPr>
              <a:t>Branch Prediction</a:t>
            </a:r>
            <a:endParaRPr sz="11500" b="1" i="0" u="none" strike="noStrike" cap="none">
              <a:solidFill>
                <a:srgbClr val="C00000"/>
              </a:solidFill>
              <a:latin typeface="Times New Roman"/>
              <a:ea typeface="Times New Roman"/>
              <a:cs typeface="Times New Roman"/>
              <a:sym typeface="Times New Roman"/>
            </a:endParaRPr>
          </a:p>
        </p:txBody>
      </p:sp>
      <p:cxnSp>
        <p:nvCxnSpPr>
          <p:cNvPr id="1192" name="Google Shape;1192;p207"/>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193" name="Google Shape;1193;p20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94" name="Google Shape;1194;p20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195" name="Google Shape;1195;p20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196" name="Google Shape;1196;p207"/>
          <p:cNvSpPr/>
          <p:nvPr/>
        </p:nvSpPr>
        <p:spPr>
          <a:xfrm>
            <a:off x="3265090" y="5664240"/>
            <a:ext cx="5243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https://www.youtube.com/watch?v=yk-U6qqeGE0</a:t>
            </a:r>
            <a:endParaRPr/>
          </a:p>
        </p:txBody>
      </p:sp>
      <p:sp>
        <p:nvSpPr>
          <p:cNvPr id="1197" name="Google Shape;1197;p207"/>
          <p:cNvSpPr/>
          <p:nvPr/>
        </p:nvSpPr>
        <p:spPr>
          <a:xfrm>
            <a:off x="3265090" y="5202834"/>
            <a:ext cx="523098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https://www.youtube.com/watch?v=rJAEGbpRrL4</a:t>
            </a: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208"/>
          <p:cNvSpPr txBox="1">
            <a:spLocks noGrp="1"/>
          </p:cNvSpPr>
          <p:nvPr>
            <p:ph type="title"/>
          </p:nvPr>
        </p:nvSpPr>
        <p:spPr>
          <a:xfrm>
            <a:off x="1449699" y="313764"/>
            <a:ext cx="9843655" cy="56313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7200" b="1">
                <a:solidFill>
                  <a:srgbClr val="C00000"/>
                </a:solidFill>
                <a:latin typeface="Times New Roman"/>
                <a:ea typeface="Times New Roman"/>
                <a:cs typeface="Times New Roman"/>
                <a:sym typeface="Times New Roman"/>
              </a:rPr>
              <a:t>Branch Prediction</a:t>
            </a:r>
            <a:endParaRPr/>
          </a:p>
        </p:txBody>
      </p:sp>
      <p:sp>
        <p:nvSpPr>
          <p:cNvPr id="1203" name="Google Shape;1203;p208"/>
          <p:cNvSpPr txBox="1">
            <a:spLocks noGrp="1"/>
          </p:cNvSpPr>
          <p:nvPr>
            <p:ph type="body" idx="1"/>
          </p:nvPr>
        </p:nvSpPr>
        <p:spPr>
          <a:xfrm>
            <a:off x="838200" y="968968"/>
            <a:ext cx="8162108" cy="5156149"/>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2300" b="1">
                <a:solidFill>
                  <a:srgbClr val="002060"/>
                </a:solidFill>
                <a:latin typeface="Times New Roman"/>
                <a:ea typeface="Times New Roman"/>
                <a:cs typeface="Times New Roman"/>
                <a:sym typeface="Times New Roman"/>
              </a:rPr>
              <a:t>Performance gain </a:t>
            </a:r>
            <a:r>
              <a:rPr lang="en-US" sz="2300">
                <a:latin typeface="Times New Roman"/>
                <a:ea typeface="Times New Roman"/>
                <a:cs typeface="Times New Roman"/>
                <a:sym typeface="Times New Roman"/>
              </a:rPr>
              <a:t>through </a:t>
            </a:r>
            <a:r>
              <a:rPr lang="en-US" sz="2300" b="1">
                <a:latin typeface="Times New Roman"/>
                <a:ea typeface="Times New Roman"/>
                <a:cs typeface="Times New Roman"/>
                <a:sym typeface="Times New Roman"/>
              </a:rPr>
              <a:t>pipelinin</a:t>
            </a:r>
            <a:r>
              <a:rPr lang="en-US" sz="2300">
                <a:latin typeface="Times New Roman"/>
                <a:ea typeface="Times New Roman"/>
                <a:cs typeface="Times New Roman"/>
                <a:sym typeface="Times New Roman"/>
              </a:rPr>
              <a:t>g can be </a:t>
            </a:r>
            <a:r>
              <a:rPr lang="en-US" sz="2300">
                <a:solidFill>
                  <a:srgbClr val="C00000"/>
                </a:solidFill>
                <a:latin typeface="Times New Roman"/>
                <a:ea typeface="Times New Roman"/>
                <a:cs typeface="Times New Roman"/>
                <a:sym typeface="Times New Roman"/>
              </a:rPr>
              <a:t>reduced</a:t>
            </a:r>
            <a:r>
              <a:rPr lang="en-US" sz="2300">
                <a:latin typeface="Times New Roman"/>
                <a:ea typeface="Times New Roman"/>
                <a:cs typeface="Times New Roman"/>
                <a:sym typeface="Times New Roman"/>
              </a:rPr>
              <a:t> by the presence of </a:t>
            </a:r>
            <a:r>
              <a:rPr lang="en-US" sz="2300" b="1">
                <a:latin typeface="Times New Roman"/>
                <a:ea typeface="Times New Roman"/>
                <a:cs typeface="Times New Roman"/>
                <a:sym typeface="Times New Roman"/>
              </a:rPr>
              <a:t>program transfer instructions</a:t>
            </a:r>
            <a:r>
              <a:rPr lang="en-US" sz="2300">
                <a:latin typeface="Times New Roman"/>
                <a:ea typeface="Times New Roman"/>
                <a:cs typeface="Times New Roman"/>
                <a:sym typeface="Times New Roman"/>
              </a:rPr>
              <a:t> (such as </a:t>
            </a:r>
            <a:r>
              <a:rPr lang="en-US" sz="2300" b="1">
                <a:solidFill>
                  <a:srgbClr val="C00000"/>
                </a:solidFill>
                <a:latin typeface="Times New Roman"/>
                <a:ea typeface="Times New Roman"/>
                <a:cs typeface="Times New Roman"/>
                <a:sym typeface="Times New Roman"/>
              </a:rPr>
              <a:t>JMP, CALL, RET and conditional jumps</a:t>
            </a:r>
            <a:r>
              <a:rPr lang="en-US" sz="2300">
                <a:latin typeface="Times New Roman"/>
                <a:ea typeface="Times New Roman"/>
                <a:cs typeface="Times New Roman"/>
                <a:sym typeface="Times New Roman"/>
              </a:rPr>
              <a:t>).</a:t>
            </a:r>
            <a:endParaRPr/>
          </a:p>
          <a:p>
            <a:pPr marL="457200" lvl="0" indent="-228600" algn="just" rtl="0">
              <a:lnSpc>
                <a:spcPct val="90000"/>
              </a:lnSpc>
              <a:spcBef>
                <a:spcPts val="1000"/>
              </a:spcBef>
              <a:spcAft>
                <a:spcPts val="0"/>
              </a:spcAft>
              <a:buSzPts val="1800"/>
              <a:buNone/>
            </a:pPr>
            <a:endParaRPr sz="23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2300" b="1">
                <a:latin typeface="Times New Roman"/>
                <a:ea typeface="Times New Roman"/>
                <a:cs typeface="Times New Roman"/>
                <a:sym typeface="Times New Roman"/>
              </a:rPr>
              <a:t>They change the sequence causing </a:t>
            </a:r>
            <a:r>
              <a:rPr lang="en-US" sz="2300">
                <a:latin typeface="Times New Roman"/>
                <a:ea typeface="Times New Roman"/>
                <a:cs typeface="Times New Roman"/>
                <a:sym typeface="Times New Roman"/>
              </a:rPr>
              <a:t>all the instructions that entered the pipeline after program transfer instruction invalid.</a:t>
            </a:r>
            <a:endParaRPr/>
          </a:p>
          <a:p>
            <a:pPr marL="457200" lvl="0" indent="-228600" algn="just" rtl="0">
              <a:lnSpc>
                <a:spcPct val="90000"/>
              </a:lnSpc>
              <a:spcBef>
                <a:spcPts val="1000"/>
              </a:spcBef>
              <a:spcAft>
                <a:spcPts val="0"/>
              </a:spcAft>
              <a:buSzPts val="1800"/>
              <a:buNone/>
            </a:pPr>
            <a:endParaRPr sz="23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2300">
                <a:latin typeface="Times New Roman"/>
                <a:ea typeface="Times New Roman"/>
                <a:cs typeface="Times New Roman"/>
                <a:sym typeface="Times New Roman"/>
              </a:rPr>
              <a:t>Suppose instruction </a:t>
            </a:r>
            <a:r>
              <a:rPr lang="en-US" sz="2300" b="1">
                <a:solidFill>
                  <a:srgbClr val="C00000"/>
                </a:solidFill>
                <a:latin typeface="Times New Roman"/>
                <a:ea typeface="Times New Roman"/>
                <a:cs typeface="Times New Roman"/>
                <a:sym typeface="Times New Roman"/>
              </a:rPr>
              <a:t>I3</a:t>
            </a:r>
            <a:r>
              <a:rPr lang="en-US" sz="2300">
                <a:latin typeface="Times New Roman"/>
                <a:ea typeface="Times New Roman"/>
                <a:cs typeface="Times New Roman"/>
                <a:sym typeface="Times New Roman"/>
              </a:rPr>
              <a:t> is a conditional jump to </a:t>
            </a:r>
            <a:r>
              <a:rPr lang="en-US" sz="2300" b="1">
                <a:solidFill>
                  <a:srgbClr val="C00000"/>
                </a:solidFill>
                <a:latin typeface="Times New Roman"/>
                <a:ea typeface="Times New Roman"/>
                <a:cs typeface="Times New Roman"/>
                <a:sym typeface="Times New Roman"/>
              </a:rPr>
              <a:t>I1</a:t>
            </a:r>
            <a:r>
              <a:rPr lang="en-US" sz="2300">
                <a:latin typeface="Times New Roman"/>
                <a:ea typeface="Times New Roman"/>
                <a:cs typeface="Times New Roman"/>
                <a:sym typeface="Times New Roman"/>
              </a:rPr>
              <a:t> at some </a:t>
            </a:r>
            <a:r>
              <a:rPr lang="en-US" sz="2300">
                <a:solidFill>
                  <a:srgbClr val="002060"/>
                </a:solidFill>
                <a:latin typeface="Times New Roman"/>
                <a:ea typeface="Times New Roman"/>
                <a:cs typeface="Times New Roman"/>
                <a:sym typeface="Times New Roman"/>
              </a:rPr>
              <a:t>other address (target address), then the instructions that entered </a:t>
            </a:r>
            <a:r>
              <a:rPr lang="en-US" sz="2300" b="1">
                <a:solidFill>
                  <a:srgbClr val="C00000"/>
                </a:solidFill>
                <a:latin typeface="Times New Roman"/>
                <a:ea typeface="Times New Roman"/>
                <a:cs typeface="Times New Roman"/>
                <a:sym typeface="Times New Roman"/>
              </a:rPr>
              <a:t>after I3 </a:t>
            </a:r>
            <a:r>
              <a:rPr lang="en-US" sz="2300">
                <a:latin typeface="Times New Roman"/>
                <a:ea typeface="Times New Roman"/>
                <a:cs typeface="Times New Roman"/>
                <a:sym typeface="Times New Roman"/>
              </a:rPr>
              <a:t>is </a:t>
            </a:r>
            <a:r>
              <a:rPr lang="en-US" sz="2300" b="1">
                <a:latin typeface="Times New Roman"/>
                <a:ea typeface="Times New Roman"/>
                <a:cs typeface="Times New Roman"/>
                <a:sym typeface="Times New Roman"/>
              </a:rPr>
              <a:t>invalid</a:t>
            </a:r>
            <a:r>
              <a:rPr lang="en-US" sz="2300">
                <a:latin typeface="Times New Roman"/>
                <a:ea typeface="Times New Roman"/>
                <a:cs typeface="Times New Roman"/>
                <a:sym typeface="Times New Roman"/>
              </a:rPr>
              <a:t> and new sequence beginning with </a:t>
            </a:r>
            <a:r>
              <a:rPr lang="en-US" sz="2300" b="1">
                <a:solidFill>
                  <a:srgbClr val="C00000"/>
                </a:solidFill>
                <a:latin typeface="Times New Roman"/>
                <a:ea typeface="Times New Roman"/>
                <a:cs typeface="Times New Roman"/>
                <a:sym typeface="Times New Roman"/>
              </a:rPr>
              <a:t>I1</a:t>
            </a:r>
            <a:r>
              <a:rPr lang="en-US" sz="2300" b="1">
                <a:latin typeface="Times New Roman"/>
                <a:ea typeface="Times New Roman"/>
                <a:cs typeface="Times New Roman"/>
                <a:sym typeface="Times New Roman"/>
              </a:rPr>
              <a:t> need to be loaded in.</a:t>
            </a:r>
            <a:endParaRPr/>
          </a:p>
          <a:p>
            <a:pPr marL="457200" lvl="0" indent="-228600" algn="just" rtl="0">
              <a:lnSpc>
                <a:spcPct val="90000"/>
              </a:lnSpc>
              <a:spcBef>
                <a:spcPts val="1000"/>
              </a:spcBef>
              <a:spcAft>
                <a:spcPts val="0"/>
              </a:spcAft>
              <a:buSzPts val="1800"/>
              <a:buNone/>
            </a:pPr>
            <a:endParaRPr sz="23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2300">
                <a:latin typeface="Times New Roman"/>
                <a:ea typeface="Times New Roman"/>
                <a:cs typeface="Times New Roman"/>
                <a:sym typeface="Times New Roman"/>
              </a:rPr>
              <a:t>This causes </a:t>
            </a:r>
            <a:r>
              <a:rPr lang="en-US" sz="2300" b="1">
                <a:solidFill>
                  <a:srgbClr val="385623"/>
                </a:solidFill>
                <a:latin typeface="Times New Roman"/>
                <a:ea typeface="Times New Roman"/>
                <a:cs typeface="Times New Roman"/>
                <a:sym typeface="Times New Roman"/>
              </a:rPr>
              <a:t>bubbles</a:t>
            </a:r>
            <a:r>
              <a:rPr lang="en-US" sz="2300">
                <a:latin typeface="Times New Roman"/>
                <a:ea typeface="Times New Roman"/>
                <a:cs typeface="Times New Roman"/>
                <a:sym typeface="Times New Roman"/>
              </a:rPr>
              <a:t> in pipeline, where </a:t>
            </a:r>
            <a:r>
              <a:rPr lang="en-US" sz="2300" b="1">
                <a:latin typeface="Times New Roman"/>
                <a:ea typeface="Times New Roman"/>
                <a:cs typeface="Times New Roman"/>
                <a:sym typeface="Times New Roman"/>
              </a:rPr>
              <a:t>no work is done </a:t>
            </a:r>
            <a:r>
              <a:rPr lang="en-US" sz="2300">
                <a:latin typeface="Times New Roman"/>
                <a:ea typeface="Times New Roman"/>
                <a:cs typeface="Times New Roman"/>
                <a:sym typeface="Times New Roman"/>
              </a:rPr>
              <a:t>as the pipeline stages are reloaded.</a:t>
            </a:r>
            <a:endParaRPr sz="2300">
              <a:latin typeface="Times New Roman"/>
              <a:ea typeface="Times New Roman"/>
              <a:cs typeface="Times New Roman"/>
              <a:sym typeface="Times New Roman"/>
            </a:endParaRPr>
          </a:p>
        </p:txBody>
      </p:sp>
      <p:sp>
        <p:nvSpPr>
          <p:cNvPr id="1204" name="Google Shape;1204;p2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05" name="Google Shape;1205;p2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206" name="Google Shape;1206;p2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pic>
        <p:nvPicPr>
          <p:cNvPr id="1207" name="Google Shape;1207;p208"/>
          <p:cNvPicPr preferRelativeResize="0"/>
          <p:nvPr/>
        </p:nvPicPr>
        <p:blipFill rotWithShape="1">
          <a:blip r:embed="rId3">
            <a:alphaModFix/>
          </a:blip>
          <a:srcRect/>
          <a:stretch/>
        </p:blipFill>
        <p:spPr>
          <a:xfrm>
            <a:off x="112399" y="150201"/>
            <a:ext cx="725801" cy="655942"/>
          </a:xfrm>
          <a:prstGeom prst="rect">
            <a:avLst/>
          </a:prstGeom>
          <a:noFill/>
          <a:ln>
            <a:noFill/>
          </a:ln>
        </p:spPr>
      </p:pic>
      <p:cxnSp>
        <p:nvCxnSpPr>
          <p:cNvPr id="1208" name="Google Shape;1208;p208"/>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209" name="Google Shape;1209;p20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10" name="Google Shape;1210;p20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11" name="Google Shape;1211;p20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212" name="Google Shape;1212;p208"/>
          <p:cNvSpPr/>
          <p:nvPr/>
        </p:nvSpPr>
        <p:spPr>
          <a:xfrm>
            <a:off x="9104811" y="1508782"/>
            <a:ext cx="3076873"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 I0     MOV SI, addr</a:t>
            </a:r>
            <a:endParaRPr sz="1400" b="0" i="0" u="none" strike="noStrike" cap="none">
              <a:solidFill>
                <a:srgbClr val="00206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Bk  :  I1     INC SI</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          I2     DEC CX    </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          </a:t>
            </a:r>
            <a:r>
              <a:rPr lang="en-US" sz="3200" b="1" i="0" u="none" strike="noStrike" cap="none">
                <a:solidFill>
                  <a:srgbClr val="C00000"/>
                </a:solidFill>
                <a:latin typeface="Times New Roman"/>
                <a:ea typeface="Times New Roman"/>
                <a:cs typeface="Times New Roman"/>
                <a:sym typeface="Times New Roman"/>
              </a:rPr>
              <a:t>I3  JNZ   BK</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          I4     ADD  AX,BX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          I5     INC  AX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Times New Roman"/>
                <a:ea typeface="Times New Roman"/>
                <a:cs typeface="Times New Roman"/>
                <a:sym typeface="Times New Roman"/>
              </a:rPr>
              <a:t>          I6     MOV  [SI] , AX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0"/>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Arial"/>
                <a:ea typeface="Arial"/>
                <a:cs typeface="Arial"/>
                <a:sym typeface="Arial"/>
              </a:rPr>
              <a:t>Syllabus</a:t>
            </a:r>
            <a:endParaRPr/>
          </a:p>
        </p:txBody>
      </p:sp>
      <p:sp>
        <p:nvSpPr>
          <p:cNvPr id="188" name="Google Shape;188;p150"/>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rgbClr val="000000"/>
                </a:solidFill>
                <a:latin typeface="Times New Roman"/>
                <a:ea typeface="Times New Roman"/>
                <a:cs typeface="Times New Roman"/>
                <a:sym typeface="Times New Roman"/>
              </a:rPr>
              <a:t>11/15/2021</a:t>
            </a:r>
            <a:endParaRPr sz="1050" b="1">
              <a:solidFill>
                <a:srgbClr val="000000"/>
              </a:solidFill>
              <a:latin typeface="Times New Roman"/>
              <a:ea typeface="Times New Roman"/>
              <a:cs typeface="Times New Roman"/>
              <a:sym typeface="Times New Roman"/>
            </a:endParaRPr>
          </a:p>
        </p:txBody>
      </p:sp>
      <p:sp>
        <p:nvSpPr>
          <p:cNvPr id="189" name="Google Shape;189;p1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90" name="Google Shape;190;p150"/>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191" name="Google Shape;191;p150"/>
          <p:cNvCxnSpPr/>
          <p:nvPr/>
        </p:nvCxnSpPr>
        <p:spPr>
          <a:xfrm rot="10800000" flipH="1">
            <a:off x="0" y="11717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92" name="Google Shape;192;p150"/>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93" name="Google Shape;193;p150"/>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94" name="Google Shape;194;p150"/>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95" name="Google Shape;195;p1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96" name="Google Shape;196;p150"/>
          <p:cNvSpPr/>
          <p:nvPr/>
        </p:nvSpPr>
        <p:spPr>
          <a:xfrm>
            <a:off x="944560" y="1347364"/>
            <a:ext cx="10474037" cy="35394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200" b="1" i="0" u="none" strike="noStrike" cap="none">
                <a:solidFill>
                  <a:srgbClr val="FF0000"/>
                </a:solidFill>
                <a:latin typeface="Times New Roman"/>
                <a:ea typeface="Times New Roman"/>
                <a:cs typeface="Times New Roman"/>
                <a:sym typeface="Times New Roman"/>
              </a:rPr>
              <a:t>Unit 5: Pentium Task Management and Interrupt handling: </a:t>
            </a:r>
            <a:endParaRPr sz="3200" b="0" i="0" u="none" strike="noStrike" cap="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3200" b="0" i="0" u="none" strike="noStrike" cap="none">
                <a:solidFill>
                  <a:srgbClr val="000000"/>
                </a:solidFill>
                <a:latin typeface="Times New Roman"/>
                <a:ea typeface="Times New Roman"/>
                <a:cs typeface="Times New Roman"/>
                <a:sym typeface="Times New Roman"/>
              </a:rPr>
              <a:t>Task Management, support registers, related data structures, Task switching. Interrupt and Exception Overview, Sources of Interrupts &amp; exceptions, Exception and Interrupt Vectors, Interrupt Descriptor Table (IDT), IDT Descriptors, Exception- or Interrupt-Handler Procedures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209"/>
          <p:cNvSpPr txBox="1">
            <a:spLocks noGrp="1"/>
          </p:cNvSpPr>
          <p:nvPr>
            <p:ph type="title"/>
          </p:nvPr>
        </p:nvSpPr>
        <p:spPr>
          <a:xfrm>
            <a:off x="1074716" y="168898"/>
            <a:ext cx="10681855" cy="618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FF0000"/>
                </a:solidFill>
                <a:latin typeface="Times New Roman"/>
                <a:ea typeface="Times New Roman"/>
                <a:cs typeface="Times New Roman"/>
                <a:sym typeface="Times New Roman"/>
              </a:rPr>
              <a:t>Branch Prediction                   </a:t>
            </a:r>
            <a:r>
              <a:rPr lang="en-US" sz="2400">
                <a:latin typeface="Times New Roman"/>
                <a:ea typeface="Times New Roman"/>
                <a:cs typeface="Times New Roman"/>
                <a:sym typeface="Times New Roman"/>
              </a:rPr>
              <a:t>Continued…</a:t>
            </a:r>
            <a:endParaRPr sz="5400">
              <a:latin typeface="Times New Roman"/>
              <a:ea typeface="Times New Roman"/>
              <a:cs typeface="Times New Roman"/>
              <a:sym typeface="Times New Roman"/>
            </a:endParaRPr>
          </a:p>
        </p:txBody>
      </p:sp>
      <p:sp>
        <p:nvSpPr>
          <p:cNvPr id="1218" name="Google Shape;1218;p209"/>
          <p:cNvSpPr txBox="1">
            <a:spLocks noGrp="1"/>
          </p:cNvSpPr>
          <p:nvPr>
            <p:ph type="body" idx="1"/>
          </p:nvPr>
        </p:nvSpPr>
        <p:spPr>
          <a:xfrm>
            <a:off x="617538" y="943280"/>
            <a:ext cx="6603594" cy="5053817"/>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2500">
                <a:latin typeface="Times New Roman"/>
                <a:ea typeface="Times New Roman"/>
                <a:cs typeface="Times New Roman"/>
                <a:sym typeface="Times New Roman"/>
              </a:rPr>
              <a:t>In this scheme, </a:t>
            </a:r>
            <a:r>
              <a:rPr lang="en-US" sz="2500" b="1">
                <a:latin typeface="Times New Roman"/>
                <a:ea typeface="Times New Roman"/>
                <a:cs typeface="Times New Roman"/>
                <a:sym typeface="Times New Roman"/>
              </a:rPr>
              <a:t>a prediction is made </a:t>
            </a:r>
            <a:r>
              <a:rPr lang="en-US" sz="2500">
                <a:latin typeface="Times New Roman"/>
                <a:ea typeface="Times New Roman"/>
                <a:cs typeface="Times New Roman"/>
                <a:sym typeface="Times New Roman"/>
              </a:rPr>
              <a:t>with reference to </a:t>
            </a:r>
            <a:r>
              <a:rPr lang="en-US" sz="2500" b="1">
                <a:solidFill>
                  <a:srgbClr val="385623"/>
                </a:solidFill>
                <a:latin typeface="Times New Roman"/>
                <a:ea typeface="Times New Roman"/>
                <a:cs typeface="Times New Roman"/>
                <a:sym typeface="Times New Roman"/>
              </a:rPr>
              <a:t>the branch instruction currently in pipeline.</a:t>
            </a:r>
            <a:endParaRPr/>
          </a:p>
          <a:p>
            <a:pPr marL="457200" lvl="0" indent="-342900" algn="just" rtl="0">
              <a:lnSpc>
                <a:spcPct val="90000"/>
              </a:lnSpc>
              <a:spcBef>
                <a:spcPts val="1000"/>
              </a:spcBef>
              <a:spcAft>
                <a:spcPts val="0"/>
              </a:spcAft>
              <a:buSzPts val="1800"/>
              <a:buChar char="•"/>
            </a:pPr>
            <a:r>
              <a:rPr lang="en-US" sz="2500" b="1">
                <a:solidFill>
                  <a:srgbClr val="C00000"/>
                </a:solidFill>
                <a:latin typeface="Times New Roman"/>
                <a:ea typeface="Times New Roman"/>
                <a:cs typeface="Times New Roman"/>
                <a:sym typeface="Times New Roman"/>
              </a:rPr>
              <a:t>Prediction</a:t>
            </a:r>
            <a:r>
              <a:rPr lang="en-US" sz="2500">
                <a:latin typeface="Times New Roman"/>
                <a:ea typeface="Times New Roman"/>
                <a:cs typeface="Times New Roman"/>
                <a:sym typeface="Times New Roman"/>
              </a:rPr>
              <a:t> will be </a:t>
            </a:r>
            <a:r>
              <a:rPr lang="en-US" sz="2500" b="1">
                <a:latin typeface="Times New Roman"/>
                <a:ea typeface="Times New Roman"/>
                <a:cs typeface="Times New Roman"/>
                <a:sym typeface="Times New Roman"/>
              </a:rPr>
              <a:t>either taken </a:t>
            </a:r>
            <a:r>
              <a:rPr lang="en-US" sz="2500">
                <a:latin typeface="Times New Roman"/>
                <a:ea typeface="Times New Roman"/>
                <a:cs typeface="Times New Roman"/>
                <a:sym typeface="Times New Roman"/>
              </a:rPr>
              <a:t>or </a:t>
            </a:r>
            <a:r>
              <a:rPr lang="en-US" sz="2500" b="1">
                <a:latin typeface="Times New Roman"/>
                <a:ea typeface="Times New Roman"/>
                <a:cs typeface="Times New Roman"/>
                <a:sym typeface="Times New Roman"/>
              </a:rPr>
              <a:t>not taken</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Char char="•"/>
            </a:pPr>
            <a:r>
              <a:rPr lang="en-US" sz="2500">
                <a:solidFill>
                  <a:srgbClr val="FF0000"/>
                </a:solidFill>
                <a:latin typeface="Times New Roman"/>
                <a:ea typeface="Times New Roman"/>
                <a:cs typeface="Times New Roman"/>
                <a:sym typeface="Times New Roman"/>
              </a:rPr>
              <a:t>If the prediction turns out to be </a:t>
            </a:r>
            <a:r>
              <a:rPr lang="en-US" sz="2500" b="1">
                <a:latin typeface="Times New Roman"/>
                <a:ea typeface="Times New Roman"/>
                <a:cs typeface="Times New Roman"/>
                <a:sym typeface="Times New Roman"/>
              </a:rPr>
              <a:t>true,</a:t>
            </a:r>
            <a:r>
              <a:rPr lang="en-US" sz="2500">
                <a:solidFill>
                  <a:srgbClr val="FF0000"/>
                </a:solidFill>
                <a:latin typeface="Times New Roman"/>
                <a:ea typeface="Times New Roman"/>
                <a:cs typeface="Times New Roman"/>
                <a:sym typeface="Times New Roman"/>
              </a:rPr>
              <a:t> the pipeline </a:t>
            </a:r>
            <a:r>
              <a:rPr lang="en-US" sz="2500">
                <a:solidFill>
                  <a:srgbClr val="385623"/>
                </a:solidFill>
                <a:latin typeface="Times New Roman"/>
                <a:ea typeface="Times New Roman"/>
                <a:cs typeface="Times New Roman"/>
                <a:sym typeface="Times New Roman"/>
              </a:rPr>
              <a:t>will not be flushed </a:t>
            </a:r>
            <a:r>
              <a:rPr lang="en-US" sz="2500">
                <a:latin typeface="Times New Roman"/>
                <a:ea typeface="Times New Roman"/>
                <a:cs typeface="Times New Roman"/>
                <a:sym typeface="Times New Roman"/>
              </a:rPr>
              <a:t>and </a:t>
            </a:r>
            <a:r>
              <a:rPr lang="en-US" sz="2500" b="1">
                <a:latin typeface="Times New Roman"/>
                <a:ea typeface="Times New Roman"/>
                <a:cs typeface="Times New Roman"/>
                <a:sym typeface="Times New Roman"/>
              </a:rPr>
              <a:t>no clock cycles</a:t>
            </a:r>
            <a:r>
              <a:rPr lang="en-US" sz="2500">
                <a:latin typeface="Times New Roman"/>
                <a:ea typeface="Times New Roman"/>
                <a:cs typeface="Times New Roman"/>
                <a:sym typeface="Times New Roman"/>
              </a:rPr>
              <a:t> will be </a:t>
            </a:r>
            <a:r>
              <a:rPr lang="en-US" sz="2500" b="1">
                <a:solidFill>
                  <a:srgbClr val="385623"/>
                </a:solidFill>
                <a:latin typeface="Times New Roman"/>
                <a:ea typeface="Times New Roman"/>
                <a:cs typeface="Times New Roman"/>
                <a:sym typeface="Times New Roman"/>
              </a:rPr>
              <a:t>lost.</a:t>
            </a:r>
            <a:endParaRPr/>
          </a:p>
          <a:p>
            <a:pPr marL="457200" lvl="0" indent="-342900" algn="just" rtl="0">
              <a:lnSpc>
                <a:spcPct val="90000"/>
              </a:lnSpc>
              <a:spcBef>
                <a:spcPts val="1000"/>
              </a:spcBef>
              <a:spcAft>
                <a:spcPts val="0"/>
              </a:spcAft>
              <a:buSzPts val="1800"/>
              <a:buChar char="•"/>
            </a:pPr>
            <a:r>
              <a:rPr lang="en-US" sz="2500">
                <a:solidFill>
                  <a:srgbClr val="FF0000"/>
                </a:solidFill>
                <a:latin typeface="Times New Roman"/>
                <a:ea typeface="Times New Roman"/>
                <a:cs typeface="Times New Roman"/>
                <a:sym typeface="Times New Roman"/>
              </a:rPr>
              <a:t>If the prediction turns out to be </a:t>
            </a:r>
            <a:r>
              <a:rPr lang="en-US" sz="2500" b="1">
                <a:latin typeface="Times New Roman"/>
                <a:ea typeface="Times New Roman"/>
                <a:cs typeface="Times New Roman"/>
                <a:sym typeface="Times New Roman"/>
              </a:rPr>
              <a:t>false</a:t>
            </a:r>
            <a:r>
              <a:rPr lang="en-US" sz="2500">
                <a:solidFill>
                  <a:srgbClr val="FF0000"/>
                </a:solidFill>
                <a:latin typeface="Times New Roman"/>
                <a:ea typeface="Times New Roman"/>
                <a:cs typeface="Times New Roman"/>
                <a:sym typeface="Times New Roman"/>
              </a:rPr>
              <a:t>, the pipeline is </a:t>
            </a:r>
            <a:r>
              <a:rPr lang="en-US" sz="2500" b="1">
                <a:solidFill>
                  <a:srgbClr val="FF0000"/>
                </a:solidFill>
                <a:latin typeface="Times New Roman"/>
                <a:ea typeface="Times New Roman"/>
                <a:cs typeface="Times New Roman"/>
                <a:sym typeface="Times New Roman"/>
              </a:rPr>
              <a:t>flushed</a:t>
            </a:r>
            <a:r>
              <a:rPr lang="en-US" sz="2500">
                <a:solidFill>
                  <a:srgbClr val="FF0000"/>
                </a:solidFill>
                <a:latin typeface="Times New Roman"/>
                <a:ea typeface="Times New Roman"/>
                <a:cs typeface="Times New Roman"/>
                <a:sym typeface="Times New Roman"/>
              </a:rPr>
              <a:t> </a:t>
            </a:r>
            <a:r>
              <a:rPr lang="en-US" sz="2500">
                <a:latin typeface="Times New Roman"/>
                <a:ea typeface="Times New Roman"/>
                <a:cs typeface="Times New Roman"/>
                <a:sym typeface="Times New Roman"/>
              </a:rPr>
              <a:t>and started over with the correct instruction.</a:t>
            </a:r>
            <a:endParaRPr/>
          </a:p>
          <a:p>
            <a:pPr marL="457200" lvl="0" indent="-342900" algn="just" rtl="0">
              <a:lnSpc>
                <a:spcPct val="90000"/>
              </a:lnSpc>
              <a:spcBef>
                <a:spcPts val="1000"/>
              </a:spcBef>
              <a:spcAft>
                <a:spcPts val="0"/>
              </a:spcAft>
              <a:buSzPts val="1800"/>
              <a:buChar char="•"/>
            </a:pPr>
            <a:r>
              <a:rPr lang="en-US" sz="2500">
                <a:latin typeface="Times New Roman"/>
                <a:ea typeface="Times New Roman"/>
                <a:cs typeface="Times New Roman"/>
                <a:sym typeface="Times New Roman"/>
              </a:rPr>
              <a:t>To avoid this problem, the Pentium uses a scheme called </a:t>
            </a:r>
            <a:r>
              <a:rPr lang="en-US" sz="2500" b="1">
                <a:solidFill>
                  <a:srgbClr val="FF0000"/>
                </a:solidFill>
                <a:latin typeface="Times New Roman"/>
                <a:ea typeface="Times New Roman"/>
                <a:cs typeface="Times New Roman"/>
                <a:sym typeface="Times New Roman"/>
              </a:rPr>
              <a:t>Dynamic Branch Prediction</a:t>
            </a:r>
            <a:r>
              <a:rPr lang="en-US" sz="2500" b="1">
                <a:latin typeface="Times New Roman"/>
                <a:ea typeface="Times New Roman"/>
                <a:cs typeface="Times New Roman"/>
                <a:sym typeface="Times New Roman"/>
              </a:rPr>
              <a:t>.</a:t>
            </a:r>
            <a:endParaRPr/>
          </a:p>
          <a:p>
            <a:pPr marL="457200" lvl="0" indent="-228600" algn="just" rtl="0">
              <a:lnSpc>
                <a:spcPct val="90000"/>
              </a:lnSpc>
              <a:spcBef>
                <a:spcPts val="1000"/>
              </a:spcBef>
              <a:spcAft>
                <a:spcPts val="0"/>
              </a:spcAft>
              <a:buSzPts val="1800"/>
              <a:buNone/>
            </a:pPr>
            <a:endParaRPr sz="25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2500">
              <a:latin typeface="Times New Roman"/>
              <a:ea typeface="Times New Roman"/>
              <a:cs typeface="Times New Roman"/>
              <a:sym typeface="Times New Roman"/>
            </a:endParaRPr>
          </a:p>
        </p:txBody>
      </p:sp>
      <p:sp>
        <p:nvSpPr>
          <p:cNvPr id="1219" name="Google Shape;1219;p2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20" name="Google Shape;1220;p2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221" name="Google Shape;1221;p2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pic>
        <p:nvPicPr>
          <p:cNvPr id="1222" name="Google Shape;1222;p209"/>
          <p:cNvPicPr preferRelativeResize="0"/>
          <p:nvPr/>
        </p:nvPicPr>
        <p:blipFill rotWithShape="1">
          <a:blip r:embed="rId3">
            <a:alphaModFix/>
          </a:blip>
          <a:srcRect/>
          <a:stretch/>
        </p:blipFill>
        <p:spPr>
          <a:xfrm>
            <a:off x="17696" y="154870"/>
            <a:ext cx="770497" cy="696336"/>
          </a:xfrm>
          <a:prstGeom prst="rect">
            <a:avLst/>
          </a:prstGeom>
          <a:noFill/>
          <a:ln>
            <a:noFill/>
          </a:ln>
        </p:spPr>
      </p:pic>
      <p:cxnSp>
        <p:nvCxnSpPr>
          <p:cNvPr id="1223" name="Google Shape;1223;p209"/>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224" name="Google Shape;1224;p20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25" name="Google Shape;1225;p20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26" name="Google Shape;1226;p20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27" name="Google Shape;1227;p209"/>
          <p:cNvPicPr preferRelativeResize="0"/>
          <p:nvPr/>
        </p:nvPicPr>
        <p:blipFill rotWithShape="1">
          <a:blip r:embed="rId4">
            <a:alphaModFix/>
          </a:blip>
          <a:srcRect/>
          <a:stretch/>
        </p:blipFill>
        <p:spPr>
          <a:xfrm>
            <a:off x="7667419" y="1026915"/>
            <a:ext cx="4316764" cy="3631474"/>
          </a:xfrm>
          <a:prstGeom prst="rect">
            <a:avLst/>
          </a:prstGeom>
          <a:noFill/>
          <a:ln>
            <a:noFill/>
          </a:ln>
        </p:spPr>
      </p:pic>
      <p:pic>
        <p:nvPicPr>
          <p:cNvPr id="1228" name="Google Shape;1228;p209"/>
          <p:cNvPicPr preferRelativeResize="0"/>
          <p:nvPr/>
        </p:nvPicPr>
        <p:blipFill rotWithShape="1">
          <a:blip r:embed="rId5">
            <a:alphaModFix/>
          </a:blip>
          <a:srcRect/>
          <a:stretch/>
        </p:blipFill>
        <p:spPr>
          <a:xfrm>
            <a:off x="7667418" y="4714315"/>
            <a:ext cx="4524582" cy="14578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210"/>
          <p:cNvSpPr txBox="1">
            <a:spLocks noGrp="1"/>
          </p:cNvSpPr>
          <p:nvPr>
            <p:ph type="title"/>
          </p:nvPr>
        </p:nvSpPr>
        <p:spPr>
          <a:xfrm>
            <a:off x="1402081" y="177874"/>
            <a:ext cx="9951720" cy="79311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000" b="1">
                <a:solidFill>
                  <a:srgbClr val="C00000"/>
                </a:solidFill>
                <a:latin typeface="Times New Roman"/>
                <a:ea typeface="Times New Roman"/>
                <a:cs typeface="Times New Roman"/>
                <a:sym typeface="Times New Roman"/>
              </a:rPr>
              <a:t>Branch Prediction Algorithm</a:t>
            </a:r>
            <a:endParaRPr sz="6000" b="1">
              <a:solidFill>
                <a:srgbClr val="C00000"/>
              </a:solidFill>
              <a:latin typeface="Times New Roman"/>
              <a:ea typeface="Times New Roman"/>
              <a:cs typeface="Times New Roman"/>
              <a:sym typeface="Times New Roman"/>
            </a:endParaRPr>
          </a:p>
        </p:txBody>
      </p:sp>
      <p:pic>
        <p:nvPicPr>
          <p:cNvPr id="1234" name="Google Shape;1234;p210"/>
          <p:cNvPicPr preferRelativeResize="0"/>
          <p:nvPr/>
        </p:nvPicPr>
        <p:blipFill rotWithShape="1">
          <a:blip r:embed="rId3">
            <a:alphaModFix/>
          </a:blip>
          <a:srcRect/>
          <a:stretch/>
        </p:blipFill>
        <p:spPr>
          <a:xfrm>
            <a:off x="62392" y="141662"/>
            <a:ext cx="725801" cy="655942"/>
          </a:xfrm>
          <a:prstGeom prst="rect">
            <a:avLst/>
          </a:prstGeom>
          <a:noFill/>
          <a:ln>
            <a:noFill/>
          </a:ln>
        </p:spPr>
      </p:pic>
      <p:sp>
        <p:nvSpPr>
          <p:cNvPr id="1235" name="Google Shape;1235;p2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36" name="Google Shape;1236;p2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
        <p:nvSpPr>
          <p:cNvPr id="1237" name="Google Shape;1237;p2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238" name="Google Shape;1238;p210"/>
          <p:cNvPicPr preferRelativeResize="0"/>
          <p:nvPr/>
        </p:nvPicPr>
        <p:blipFill rotWithShape="1">
          <a:blip r:embed="rId4">
            <a:alphaModFix/>
          </a:blip>
          <a:srcRect/>
          <a:stretch/>
        </p:blipFill>
        <p:spPr>
          <a:xfrm>
            <a:off x="1402080" y="1280160"/>
            <a:ext cx="9281159" cy="4648199"/>
          </a:xfrm>
          <a:prstGeom prst="rect">
            <a:avLst/>
          </a:prstGeom>
          <a:noFill/>
          <a:ln>
            <a:noFill/>
          </a:ln>
        </p:spPr>
      </p:pic>
      <p:cxnSp>
        <p:nvCxnSpPr>
          <p:cNvPr id="1239" name="Google Shape;1239;p210"/>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240" name="Google Shape;1240;p21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41" name="Google Shape;1241;p21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42" name="Google Shape;1242;p21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211"/>
          <p:cNvSpPr txBox="1">
            <a:spLocks noGrp="1"/>
          </p:cNvSpPr>
          <p:nvPr>
            <p:ph type="title"/>
          </p:nvPr>
        </p:nvSpPr>
        <p:spPr>
          <a:xfrm>
            <a:off x="1259971" y="104128"/>
            <a:ext cx="9323119" cy="79311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6000" b="1">
                <a:solidFill>
                  <a:srgbClr val="C00000"/>
                </a:solidFill>
                <a:latin typeface="Times New Roman"/>
                <a:ea typeface="Times New Roman"/>
                <a:cs typeface="Times New Roman"/>
                <a:sym typeface="Times New Roman"/>
              </a:rPr>
              <a:t>Branch Prediction</a:t>
            </a:r>
            <a:endParaRPr sz="6000" b="1">
              <a:solidFill>
                <a:srgbClr val="C00000"/>
              </a:solidFill>
              <a:latin typeface="Times New Roman"/>
              <a:ea typeface="Times New Roman"/>
              <a:cs typeface="Times New Roman"/>
              <a:sym typeface="Times New Roman"/>
            </a:endParaRPr>
          </a:p>
        </p:txBody>
      </p:sp>
      <p:sp>
        <p:nvSpPr>
          <p:cNvPr id="1248" name="Google Shape;1248;p211"/>
          <p:cNvSpPr txBox="1">
            <a:spLocks noGrp="1"/>
          </p:cNvSpPr>
          <p:nvPr>
            <p:ph type="body" idx="1"/>
          </p:nvPr>
        </p:nvSpPr>
        <p:spPr>
          <a:xfrm>
            <a:off x="838200" y="1084494"/>
            <a:ext cx="10983686" cy="5092469"/>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sz="3000">
                <a:latin typeface="Times New Roman"/>
                <a:ea typeface="Times New Roman"/>
                <a:cs typeface="Times New Roman"/>
                <a:sym typeface="Times New Roman"/>
              </a:rPr>
              <a:t>The Pentium processor uses a </a:t>
            </a:r>
            <a:r>
              <a:rPr lang="en-US" sz="3000">
                <a:solidFill>
                  <a:srgbClr val="FF0000"/>
                </a:solidFill>
                <a:latin typeface="Times New Roman"/>
                <a:ea typeface="Times New Roman"/>
                <a:cs typeface="Times New Roman"/>
                <a:sym typeface="Times New Roman"/>
              </a:rPr>
              <a:t>Branch Target Buffer (BTB</a:t>
            </a:r>
            <a:r>
              <a:rPr lang="en-US" sz="3000">
                <a:latin typeface="Times New Roman"/>
                <a:ea typeface="Times New Roman"/>
                <a:cs typeface="Times New Roman"/>
                <a:sym typeface="Times New Roman"/>
              </a:rPr>
              <a:t>) to predict the outcome of branch instructions which </a:t>
            </a:r>
            <a:r>
              <a:rPr lang="en-US" sz="3000" b="1">
                <a:solidFill>
                  <a:srgbClr val="385623"/>
                </a:solidFill>
                <a:latin typeface="Times New Roman"/>
                <a:ea typeface="Times New Roman"/>
                <a:cs typeface="Times New Roman"/>
                <a:sym typeface="Times New Roman"/>
              </a:rPr>
              <a:t>minimizes</a:t>
            </a:r>
            <a:r>
              <a:rPr lang="en-US" sz="3000" b="1">
                <a:solidFill>
                  <a:srgbClr val="002060"/>
                </a:solidFill>
                <a:latin typeface="Times New Roman"/>
                <a:ea typeface="Times New Roman"/>
                <a:cs typeface="Times New Roman"/>
                <a:sym typeface="Times New Roman"/>
              </a:rPr>
              <a:t> pipeline stalls </a:t>
            </a:r>
            <a:r>
              <a:rPr lang="en-US" sz="3000">
                <a:latin typeface="Times New Roman"/>
                <a:ea typeface="Times New Roman"/>
                <a:cs typeface="Times New Roman"/>
                <a:sym typeface="Times New Roman"/>
              </a:rPr>
              <a:t>due to pre-fetch delays.</a:t>
            </a:r>
            <a:endParaRPr/>
          </a:p>
          <a:p>
            <a:pPr marL="457200" lvl="0" indent="-342900" algn="just" rtl="0">
              <a:lnSpc>
                <a:spcPct val="90000"/>
              </a:lnSpc>
              <a:spcBef>
                <a:spcPts val="1000"/>
              </a:spcBef>
              <a:spcAft>
                <a:spcPts val="0"/>
              </a:spcAft>
              <a:buSzPts val="1800"/>
              <a:buChar char="•"/>
            </a:pPr>
            <a:r>
              <a:rPr lang="en-US" b="1">
                <a:latin typeface="Times New Roman"/>
                <a:ea typeface="Times New Roman"/>
                <a:cs typeface="Times New Roman"/>
                <a:sym typeface="Times New Roman"/>
              </a:rPr>
              <a:t>Algorithm</a:t>
            </a:r>
            <a:r>
              <a:rPr lang="en-US">
                <a:latin typeface="Times New Roman"/>
                <a:ea typeface="Times New Roman"/>
                <a:cs typeface="Times New Roman"/>
                <a:sym typeface="Times New Roman"/>
              </a:rPr>
              <a:t> implemented in Pentium for </a:t>
            </a:r>
            <a:r>
              <a:rPr lang="en-US" b="1">
                <a:latin typeface="Times New Roman"/>
                <a:ea typeface="Times New Roman"/>
                <a:cs typeface="Times New Roman"/>
                <a:sym typeface="Times New Roman"/>
              </a:rPr>
              <a:t>reducing  pipeline stalls </a:t>
            </a:r>
            <a:r>
              <a:rPr lang="en-US">
                <a:latin typeface="Times New Roman"/>
                <a:ea typeface="Times New Roman"/>
                <a:cs typeface="Times New Roman"/>
                <a:sym typeface="Times New Roman"/>
              </a:rPr>
              <a:t>during execution of </a:t>
            </a:r>
            <a:r>
              <a:rPr lang="en-US" b="1">
                <a:solidFill>
                  <a:srgbClr val="002060"/>
                </a:solidFill>
                <a:latin typeface="Times New Roman"/>
                <a:ea typeface="Times New Roman"/>
                <a:cs typeface="Times New Roman"/>
                <a:sym typeface="Times New Roman"/>
              </a:rPr>
              <a:t>jmp</a:t>
            </a:r>
            <a:r>
              <a:rPr lang="en-US">
                <a:latin typeface="Times New Roman"/>
                <a:ea typeface="Times New Roman"/>
                <a:cs typeface="Times New Roman"/>
                <a:sym typeface="Times New Roman"/>
              </a:rPr>
              <a:t> instructions</a:t>
            </a:r>
            <a:endParaRPr/>
          </a:p>
          <a:p>
            <a:pPr marL="457200" lvl="0" indent="-342900" algn="l" rtl="0">
              <a:lnSpc>
                <a:spcPct val="90000"/>
              </a:lnSpc>
              <a:spcBef>
                <a:spcPts val="1000"/>
              </a:spcBef>
              <a:spcAft>
                <a:spcPts val="0"/>
              </a:spcAft>
              <a:buSzPts val="1800"/>
              <a:buNone/>
            </a:pPr>
            <a:r>
              <a:rPr lang="en-US">
                <a:latin typeface="Times New Roman"/>
                <a:ea typeface="Times New Roman"/>
                <a:cs typeface="Times New Roman"/>
                <a:sym typeface="Times New Roman"/>
              </a:rPr>
              <a:t>  It contains a </a:t>
            </a:r>
            <a:r>
              <a:rPr lang="en-US" b="1">
                <a:solidFill>
                  <a:srgbClr val="FF0000"/>
                </a:solidFill>
                <a:latin typeface="Times New Roman"/>
                <a:ea typeface="Times New Roman"/>
                <a:cs typeface="Times New Roman"/>
                <a:sym typeface="Times New Roman"/>
              </a:rPr>
              <a:t>Branch prediction </a:t>
            </a:r>
            <a:r>
              <a:rPr lang="en-US" b="1">
                <a:latin typeface="Times New Roman"/>
                <a:ea typeface="Times New Roman"/>
                <a:cs typeface="Times New Roman"/>
                <a:sym typeface="Times New Roman"/>
              </a:rPr>
              <a:t>state machine with </a:t>
            </a:r>
            <a:r>
              <a:rPr lang="en-US" b="1">
                <a:solidFill>
                  <a:srgbClr val="C00000"/>
                </a:solidFill>
                <a:latin typeface="Times New Roman"/>
                <a:ea typeface="Times New Roman"/>
                <a:cs typeface="Times New Roman"/>
                <a:sym typeface="Times New Roman"/>
              </a:rPr>
              <a:t>four states</a:t>
            </a:r>
            <a:r>
              <a:rPr lang="en-US">
                <a:latin typeface="Times New Roman"/>
                <a:ea typeface="Times New Roman"/>
                <a:cs typeface="Times New Roman"/>
                <a:sym typeface="Times New Roman"/>
              </a:rPr>
              <a:t>: </a:t>
            </a:r>
            <a:endParaRPr/>
          </a:p>
          <a:p>
            <a:pPr marL="457200" lvl="0" indent="-342900" algn="l" rtl="0">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(1) </a:t>
            </a:r>
            <a:r>
              <a:rPr lang="en-US" b="1">
                <a:latin typeface="Times New Roman"/>
                <a:ea typeface="Times New Roman"/>
                <a:cs typeface="Times New Roman"/>
                <a:sym typeface="Times New Roman"/>
              </a:rPr>
              <a:t>strongly not taken  </a:t>
            </a:r>
            <a:r>
              <a:rPr lang="en-US">
                <a:solidFill>
                  <a:srgbClr val="FF0000"/>
                </a:solidFill>
                <a:latin typeface="Times New Roman"/>
                <a:ea typeface="Times New Roman"/>
                <a:cs typeface="Times New Roman"/>
                <a:sym typeface="Times New Roman"/>
              </a:rPr>
              <a:t>- </a:t>
            </a:r>
            <a:r>
              <a:rPr lang="en-US" b="1">
                <a:solidFill>
                  <a:srgbClr val="C00000"/>
                </a:solidFill>
                <a:latin typeface="Times New Roman"/>
                <a:ea typeface="Times New Roman"/>
                <a:cs typeface="Times New Roman"/>
                <a:sym typeface="Times New Roman"/>
              </a:rPr>
              <a:t>00</a:t>
            </a:r>
            <a:endParaRPr/>
          </a:p>
          <a:p>
            <a:pPr marL="457200" lvl="0" indent="-342900" algn="l" rtl="0">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(2) </a:t>
            </a:r>
            <a:r>
              <a:rPr lang="en-US" b="1">
                <a:latin typeface="Times New Roman"/>
                <a:ea typeface="Times New Roman"/>
                <a:cs typeface="Times New Roman"/>
                <a:sym typeface="Times New Roman"/>
              </a:rPr>
              <a:t>weakly not taken </a:t>
            </a:r>
            <a:r>
              <a:rPr lang="en-US">
                <a:solidFill>
                  <a:srgbClr val="FF0000"/>
                </a:solidFill>
                <a:latin typeface="Times New Roman"/>
                <a:ea typeface="Times New Roman"/>
                <a:cs typeface="Times New Roman"/>
                <a:sym typeface="Times New Roman"/>
              </a:rPr>
              <a:t>- </a:t>
            </a:r>
            <a:r>
              <a:rPr lang="en-US" b="1">
                <a:solidFill>
                  <a:srgbClr val="C00000"/>
                </a:solidFill>
                <a:latin typeface="Times New Roman"/>
                <a:ea typeface="Times New Roman"/>
                <a:cs typeface="Times New Roman"/>
                <a:sym typeface="Times New Roman"/>
              </a:rPr>
              <a:t>01</a:t>
            </a:r>
            <a:endParaRPr/>
          </a:p>
          <a:p>
            <a:pPr marL="457200" lvl="0" indent="-342900" algn="l" rtl="0">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(3) </a:t>
            </a:r>
            <a:r>
              <a:rPr lang="en-US" b="1">
                <a:solidFill>
                  <a:srgbClr val="002060"/>
                </a:solidFill>
                <a:latin typeface="Times New Roman"/>
                <a:ea typeface="Times New Roman"/>
                <a:cs typeface="Times New Roman"/>
                <a:sym typeface="Times New Roman"/>
              </a:rPr>
              <a:t>weakly taken </a:t>
            </a:r>
            <a:r>
              <a:rPr lang="en-US">
                <a:solidFill>
                  <a:srgbClr val="FF0000"/>
                </a:solidFill>
                <a:latin typeface="Times New Roman"/>
                <a:ea typeface="Times New Roman"/>
                <a:cs typeface="Times New Roman"/>
                <a:sym typeface="Times New Roman"/>
              </a:rPr>
              <a:t>- </a:t>
            </a:r>
            <a:r>
              <a:rPr lang="en-US" b="1">
                <a:solidFill>
                  <a:srgbClr val="C00000"/>
                </a:solidFill>
                <a:latin typeface="Times New Roman"/>
                <a:ea typeface="Times New Roman"/>
                <a:cs typeface="Times New Roman"/>
                <a:sym typeface="Times New Roman"/>
              </a:rPr>
              <a:t>10</a:t>
            </a:r>
            <a:endParaRPr/>
          </a:p>
          <a:p>
            <a:pPr marL="457200" lvl="0" indent="-342900" algn="l" rtl="0">
              <a:lnSpc>
                <a:spcPct val="90000"/>
              </a:lnSpc>
              <a:spcBef>
                <a:spcPts val="1000"/>
              </a:spcBef>
              <a:spcAft>
                <a:spcPts val="0"/>
              </a:spcAft>
              <a:buSzPts val="1800"/>
              <a:buNone/>
            </a:pPr>
            <a:r>
              <a:rPr lang="en-US">
                <a:solidFill>
                  <a:srgbClr val="FF0000"/>
                </a:solidFill>
                <a:latin typeface="Times New Roman"/>
                <a:ea typeface="Times New Roman"/>
                <a:cs typeface="Times New Roman"/>
                <a:sym typeface="Times New Roman"/>
              </a:rPr>
              <a:t>   (4) </a:t>
            </a:r>
            <a:r>
              <a:rPr lang="en-US" b="1">
                <a:solidFill>
                  <a:srgbClr val="002060"/>
                </a:solidFill>
                <a:latin typeface="Times New Roman"/>
                <a:ea typeface="Times New Roman"/>
                <a:cs typeface="Times New Roman"/>
                <a:sym typeface="Times New Roman"/>
              </a:rPr>
              <a:t>strongly taken  </a:t>
            </a:r>
            <a:r>
              <a:rPr lang="en-US">
                <a:solidFill>
                  <a:srgbClr val="FF0000"/>
                </a:solidFill>
                <a:latin typeface="Times New Roman"/>
                <a:ea typeface="Times New Roman"/>
                <a:cs typeface="Times New Roman"/>
                <a:sym typeface="Times New Roman"/>
              </a:rPr>
              <a:t>- </a:t>
            </a:r>
            <a:r>
              <a:rPr lang="en-US" b="1">
                <a:solidFill>
                  <a:srgbClr val="C00000"/>
                </a:solidFill>
                <a:latin typeface="Times New Roman"/>
                <a:ea typeface="Times New Roman"/>
                <a:cs typeface="Times New Roman"/>
                <a:sym typeface="Times New Roman"/>
              </a:rPr>
              <a:t>11</a:t>
            </a:r>
            <a:endParaRPr/>
          </a:p>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p:txBody>
      </p:sp>
      <p:pic>
        <p:nvPicPr>
          <p:cNvPr id="1249" name="Google Shape;1249;p211"/>
          <p:cNvPicPr preferRelativeResize="0"/>
          <p:nvPr/>
        </p:nvPicPr>
        <p:blipFill rotWithShape="1">
          <a:blip r:embed="rId3">
            <a:alphaModFix/>
          </a:blip>
          <a:srcRect/>
          <a:stretch/>
        </p:blipFill>
        <p:spPr>
          <a:xfrm>
            <a:off x="48104" y="100087"/>
            <a:ext cx="725801" cy="655942"/>
          </a:xfrm>
          <a:prstGeom prst="rect">
            <a:avLst/>
          </a:prstGeom>
          <a:noFill/>
          <a:ln>
            <a:noFill/>
          </a:ln>
        </p:spPr>
      </p:pic>
      <p:sp>
        <p:nvSpPr>
          <p:cNvPr id="1250" name="Google Shape;1250;p2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51" name="Google Shape;1251;p2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1252" name="Google Shape;1252;p2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253" name="Google Shape;1253;p211"/>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254" name="Google Shape;1254;p21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55" name="Google Shape;1255;p21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56" name="Google Shape;1256;p21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257" name="Google Shape;1257;p211"/>
          <p:cNvPicPr preferRelativeResize="0"/>
          <p:nvPr/>
        </p:nvPicPr>
        <p:blipFill rotWithShape="1">
          <a:blip r:embed="rId4">
            <a:alphaModFix/>
          </a:blip>
          <a:srcRect/>
          <a:stretch/>
        </p:blipFill>
        <p:spPr>
          <a:xfrm>
            <a:off x="5799908" y="3927568"/>
            <a:ext cx="5852161" cy="22446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212"/>
          <p:cNvSpPr txBox="1">
            <a:spLocks noGrp="1"/>
          </p:cNvSpPr>
          <p:nvPr>
            <p:ph type="title"/>
          </p:nvPr>
        </p:nvSpPr>
        <p:spPr>
          <a:xfrm>
            <a:off x="1381100" y="217933"/>
            <a:ext cx="9881260" cy="58490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C00000"/>
                </a:solidFill>
                <a:latin typeface="Times New Roman"/>
                <a:ea typeface="Times New Roman"/>
                <a:cs typeface="Times New Roman"/>
                <a:sym typeface="Times New Roman"/>
              </a:rPr>
              <a:t>Branch Prediction Algorithm</a:t>
            </a:r>
            <a:endParaRPr sz="5400" b="1">
              <a:solidFill>
                <a:srgbClr val="C00000"/>
              </a:solidFill>
              <a:latin typeface="Times New Roman"/>
              <a:ea typeface="Times New Roman"/>
              <a:cs typeface="Times New Roman"/>
              <a:sym typeface="Times New Roman"/>
            </a:endParaRPr>
          </a:p>
        </p:txBody>
      </p:sp>
      <p:sp>
        <p:nvSpPr>
          <p:cNvPr id="1263" name="Google Shape;1263;p212"/>
          <p:cNvSpPr txBox="1">
            <a:spLocks noGrp="1"/>
          </p:cNvSpPr>
          <p:nvPr>
            <p:ph type="body" idx="1"/>
          </p:nvPr>
        </p:nvSpPr>
        <p:spPr>
          <a:xfrm>
            <a:off x="652174" y="805430"/>
            <a:ext cx="11196765" cy="5312524"/>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b="1">
                <a:solidFill>
                  <a:srgbClr val="002060"/>
                </a:solidFill>
                <a:latin typeface="Times New Roman"/>
                <a:ea typeface="Times New Roman"/>
                <a:cs typeface="Times New Roman"/>
                <a:sym typeface="Times New Roman"/>
              </a:rPr>
              <a:t>Two</a:t>
            </a:r>
            <a:r>
              <a:rPr lang="en-US">
                <a:latin typeface="Times New Roman"/>
                <a:ea typeface="Times New Roman"/>
                <a:cs typeface="Times New Roman"/>
                <a:sym typeface="Times New Roman"/>
              </a:rPr>
              <a:t> 32 bytes prefetch buffers work with </a:t>
            </a:r>
            <a:r>
              <a:rPr lang="en-US">
                <a:solidFill>
                  <a:srgbClr val="385623"/>
                </a:solidFill>
                <a:latin typeface="Times New Roman"/>
                <a:ea typeface="Times New Roman"/>
                <a:cs typeface="Times New Roman"/>
                <a:sym typeface="Times New Roman"/>
              </a:rPr>
              <a:t>BTB</a:t>
            </a:r>
            <a:r>
              <a:rPr lang="en-US">
                <a:latin typeface="Times New Roman"/>
                <a:ea typeface="Times New Roman"/>
                <a:cs typeface="Times New Roman"/>
                <a:sym typeface="Times New Roman"/>
              </a:rPr>
              <a:t>.</a:t>
            </a:r>
            <a:endParaRPr/>
          </a:p>
          <a:p>
            <a:pPr marL="457200" lvl="0" indent="-342900" algn="just" rtl="0">
              <a:lnSpc>
                <a:spcPct val="90000"/>
              </a:lnSpc>
              <a:spcBef>
                <a:spcPts val="1000"/>
              </a:spcBef>
              <a:spcAft>
                <a:spcPts val="0"/>
              </a:spcAft>
              <a:buSzPts val="1800"/>
              <a:buChar char="•"/>
            </a:pPr>
            <a:r>
              <a:rPr lang="en-US" b="1">
                <a:solidFill>
                  <a:srgbClr val="C00000"/>
                </a:solidFill>
                <a:latin typeface="Times New Roman"/>
                <a:ea typeface="Times New Roman"/>
                <a:cs typeface="Times New Roman"/>
                <a:sym typeface="Times New Roman"/>
              </a:rPr>
              <a:t>One</a:t>
            </a:r>
            <a:r>
              <a:rPr lang="en-US">
                <a:latin typeface="Times New Roman"/>
                <a:ea typeface="Times New Roman"/>
                <a:cs typeface="Times New Roman"/>
                <a:sym typeface="Times New Roman"/>
              </a:rPr>
              <a:t> fetches instruction from the </a:t>
            </a:r>
            <a:r>
              <a:rPr lang="en-US" b="1">
                <a:solidFill>
                  <a:srgbClr val="002060"/>
                </a:solidFill>
                <a:latin typeface="Times New Roman"/>
                <a:ea typeface="Times New Roman"/>
                <a:cs typeface="Times New Roman"/>
                <a:sym typeface="Times New Roman"/>
              </a:rPr>
              <a:t>current program address </a:t>
            </a:r>
            <a:r>
              <a:rPr lang="en-US">
                <a:latin typeface="Times New Roman"/>
                <a:ea typeface="Times New Roman"/>
                <a:cs typeface="Times New Roman"/>
                <a:sym typeface="Times New Roman"/>
              </a:rPr>
              <a:t>and the </a:t>
            </a:r>
            <a:r>
              <a:rPr lang="en-US" b="1">
                <a:solidFill>
                  <a:srgbClr val="C00000"/>
                </a:solidFill>
                <a:latin typeface="Times New Roman"/>
                <a:ea typeface="Times New Roman"/>
                <a:cs typeface="Times New Roman"/>
                <a:sym typeface="Times New Roman"/>
              </a:rPr>
              <a:t>other</a:t>
            </a:r>
            <a:r>
              <a:rPr lang="en-US">
                <a:latin typeface="Times New Roman"/>
                <a:ea typeface="Times New Roman"/>
                <a:cs typeface="Times New Roman"/>
                <a:sym typeface="Times New Roman"/>
              </a:rPr>
              <a:t> buffer is </a:t>
            </a:r>
            <a:r>
              <a:rPr lang="en-US" b="1">
                <a:latin typeface="Times New Roman"/>
                <a:ea typeface="Times New Roman"/>
                <a:cs typeface="Times New Roman"/>
                <a:sym typeface="Times New Roman"/>
              </a:rPr>
              <a:t>activated</a:t>
            </a:r>
            <a:r>
              <a:rPr lang="en-US">
                <a:latin typeface="Times New Roman"/>
                <a:ea typeface="Times New Roman"/>
                <a:cs typeface="Times New Roman"/>
                <a:sym typeface="Times New Roman"/>
              </a:rPr>
              <a:t> when the branch </a:t>
            </a:r>
            <a:r>
              <a:rPr lang="en-US" b="1">
                <a:latin typeface="Times New Roman"/>
                <a:ea typeface="Times New Roman"/>
                <a:cs typeface="Times New Roman"/>
                <a:sym typeface="Times New Roman"/>
              </a:rPr>
              <a:t>BTB</a:t>
            </a:r>
            <a:r>
              <a:rPr lang="en-US">
                <a:latin typeface="Times New Roman"/>
                <a:ea typeface="Times New Roman"/>
                <a:cs typeface="Times New Roman"/>
                <a:sym typeface="Times New Roman"/>
              </a:rPr>
              <a:t> predicts </a:t>
            </a:r>
            <a:r>
              <a:rPr lang="en-US" b="1">
                <a:solidFill>
                  <a:srgbClr val="C00000"/>
                </a:solidFill>
                <a:latin typeface="Times New Roman"/>
                <a:ea typeface="Times New Roman"/>
                <a:cs typeface="Times New Roman"/>
                <a:sym typeface="Times New Roman"/>
              </a:rPr>
              <a:t>“Taken”.</a:t>
            </a:r>
            <a:endParaRPr/>
          </a:p>
          <a:p>
            <a:pPr marL="457200" lvl="0" indent="-342900" algn="just" rtl="0">
              <a:lnSpc>
                <a:spcPct val="90000"/>
              </a:lnSpc>
              <a:spcBef>
                <a:spcPts val="1000"/>
              </a:spcBef>
              <a:spcAft>
                <a:spcPts val="0"/>
              </a:spcAft>
              <a:buSzPts val="1800"/>
              <a:buChar char="•"/>
            </a:pPr>
            <a:r>
              <a:rPr lang="en-US">
                <a:solidFill>
                  <a:srgbClr val="FF0000"/>
                </a:solidFill>
                <a:latin typeface="Times New Roman"/>
                <a:ea typeface="Times New Roman"/>
                <a:cs typeface="Times New Roman"/>
                <a:sym typeface="Times New Roman"/>
              </a:rPr>
              <a:t>Initially </a:t>
            </a:r>
            <a:r>
              <a:rPr lang="en-US" b="1">
                <a:latin typeface="Times New Roman"/>
                <a:ea typeface="Times New Roman"/>
                <a:cs typeface="Times New Roman"/>
                <a:sym typeface="Times New Roman"/>
              </a:rPr>
              <a:t>History bits </a:t>
            </a:r>
            <a:r>
              <a:rPr lang="en-US">
                <a:solidFill>
                  <a:srgbClr val="FF0000"/>
                </a:solidFill>
                <a:latin typeface="Times New Roman"/>
                <a:ea typeface="Times New Roman"/>
                <a:cs typeface="Times New Roman"/>
                <a:sym typeface="Times New Roman"/>
              </a:rPr>
              <a:t>are </a:t>
            </a:r>
            <a:r>
              <a:rPr lang="en-US" b="1">
                <a:solidFill>
                  <a:srgbClr val="FF0000"/>
                </a:solidFill>
                <a:latin typeface="Times New Roman"/>
                <a:ea typeface="Times New Roman"/>
                <a:cs typeface="Times New Roman"/>
                <a:sym typeface="Times New Roman"/>
              </a:rPr>
              <a:t>11,</a:t>
            </a:r>
            <a:r>
              <a:rPr lang="en-US">
                <a:latin typeface="Times New Roman"/>
                <a:ea typeface="Times New Roman"/>
                <a:cs typeface="Times New Roman"/>
                <a:sym typeface="Times New Roman"/>
              </a:rPr>
              <a:t> when a new target address is placed in BTB.</a:t>
            </a:r>
            <a:endParaRPr/>
          </a:p>
          <a:p>
            <a:pPr marL="457200" lvl="0" indent="-342900" algn="just" rtl="0">
              <a:lnSpc>
                <a:spcPct val="90000"/>
              </a:lnSpc>
              <a:spcBef>
                <a:spcPts val="1000"/>
              </a:spcBef>
              <a:spcAft>
                <a:spcPts val="0"/>
              </a:spcAft>
              <a:buSzPts val="1800"/>
              <a:buChar char="•"/>
            </a:pPr>
            <a:r>
              <a:rPr lang="en-US" b="1">
                <a:solidFill>
                  <a:srgbClr val="385623"/>
                </a:solidFill>
                <a:latin typeface="Times New Roman"/>
                <a:ea typeface="Times New Roman"/>
                <a:cs typeface="Times New Roman"/>
                <a:sym typeface="Times New Roman"/>
              </a:rPr>
              <a:t>Whenever branch instruction is encountered</a:t>
            </a:r>
            <a:r>
              <a:rPr lang="en-US">
                <a:latin typeface="Times New Roman"/>
                <a:ea typeface="Times New Roman"/>
                <a:cs typeface="Times New Roman"/>
                <a:sym typeface="Times New Roman"/>
              </a:rPr>
              <a:t>, these bits are </a:t>
            </a:r>
            <a:r>
              <a:rPr lang="en-US" b="1">
                <a:latin typeface="Times New Roman"/>
                <a:ea typeface="Times New Roman"/>
                <a:cs typeface="Times New Roman"/>
                <a:sym typeface="Times New Roman"/>
              </a:rPr>
              <a:t>updated.</a:t>
            </a:r>
            <a:endParaRPr/>
          </a:p>
          <a:p>
            <a:pPr marL="457200" lvl="0" indent="-342900" algn="just" rtl="0">
              <a:lnSpc>
                <a:spcPct val="90000"/>
              </a:lnSpc>
              <a:spcBef>
                <a:spcPts val="1000"/>
              </a:spcBef>
              <a:spcAft>
                <a:spcPts val="0"/>
              </a:spcAft>
              <a:buSzPts val="1800"/>
              <a:buChar char="•"/>
            </a:pPr>
            <a:r>
              <a:rPr lang="en-US">
                <a:latin typeface="Times New Roman"/>
                <a:ea typeface="Times New Roman"/>
                <a:cs typeface="Times New Roman"/>
                <a:sym typeface="Times New Roman"/>
              </a:rPr>
              <a:t>If the branch </a:t>
            </a:r>
            <a:r>
              <a:rPr lang="en-US">
                <a:solidFill>
                  <a:srgbClr val="FF0000"/>
                </a:solidFill>
                <a:latin typeface="Times New Roman"/>
                <a:ea typeface="Times New Roman"/>
                <a:cs typeface="Times New Roman"/>
                <a:sym typeface="Times New Roman"/>
              </a:rPr>
              <a:t>is </a:t>
            </a:r>
            <a:r>
              <a:rPr lang="en-US" b="1">
                <a:solidFill>
                  <a:srgbClr val="C00000"/>
                </a:solidFill>
                <a:latin typeface="Times New Roman"/>
                <a:ea typeface="Times New Roman"/>
                <a:cs typeface="Times New Roman"/>
                <a:sym typeface="Times New Roman"/>
              </a:rPr>
              <a:t>not taken </a:t>
            </a:r>
            <a:r>
              <a:rPr lang="en-US">
                <a:solidFill>
                  <a:srgbClr val="FF0000"/>
                </a:solidFill>
                <a:latin typeface="Times New Roman"/>
                <a:ea typeface="Times New Roman"/>
                <a:cs typeface="Times New Roman"/>
                <a:sym typeface="Times New Roman"/>
              </a:rPr>
              <a:t>repetitively then </a:t>
            </a:r>
            <a:r>
              <a:rPr lang="en-US">
                <a:latin typeface="Times New Roman"/>
                <a:ea typeface="Times New Roman"/>
                <a:cs typeface="Times New Roman"/>
                <a:sym typeface="Times New Roman"/>
              </a:rPr>
              <a:t>History bits </a:t>
            </a:r>
            <a:r>
              <a:rPr lang="en-US">
                <a:solidFill>
                  <a:srgbClr val="FF0000"/>
                </a:solidFill>
                <a:latin typeface="Times New Roman"/>
                <a:ea typeface="Times New Roman"/>
                <a:cs typeface="Times New Roman"/>
                <a:sym typeface="Times New Roman"/>
              </a:rPr>
              <a:t>become </a:t>
            </a:r>
            <a:r>
              <a:rPr lang="en-US" b="1">
                <a:solidFill>
                  <a:srgbClr val="C00000"/>
                </a:solidFill>
                <a:latin typeface="Times New Roman"/>
                <a:ea typeface="Times New Roman"/>
                <a:cs typeface="Times New Roman"/>
                <a:sym typeface="Times New Roman"/>
              </a:rPr>
              <a:t>00</a:t>
            </a:r>
            <a:r>
              <a:rPr lang="en-US">
                <a:latin typeface="Times New Roman"/>
                <a:ea typeface="Times New Roman"/>
                <a:cs typeface="Times New Roman"/>
                <a:sym typeface="Times New Roman"/>
              </a:rPr>
              <a:t>.</a:t>
            </a:r>
            <a:endParaRPr/>
          </a:p>
          <a:p>
            <a:pPr marL="457200" lvl="0" indent="-342900" algn="just" rtl="0">
              <a:lnSpc>
                <a:spcPct val="90000"/>
              </a:lnSpc>
              <a:spcBef>
                <a:spcPts val="1000"/>
              </a:spcBef>
              <a:spcAft>
                <a:spcPts val="0"/>
              </a:spcAft>
              <a:buSzPts val="1800"/>
              <a:buChar char="•"/>
            </a:pPr>
            <a:r>
              <a:rPr lang="en-US" b="1">
                <a:latin typeface="Times New Roman"/>
                <a:ea typeface="Times New Roman"/>
                <a:cs typeface="Times New Roman"/>
                <a:sym typeface="Times New Roman"/>
              </a:rPr>
              <a:t>BTB is accessed </a:t>
            </a:r>
            <a:r>
              <a:rPr lang="en-US">
                <a:latin typeface="Times New Roman"/>
                <a:ea typeface="Times New Roman"/>
                <a:cs typeface="Times New Roman"/>
                <a:sym typeface="Times New Roman"/>
              </a:rPr>
              <a:t>with the address instruction during </a:t>
            </a:r>
            <a:r>
              <a:rPr lang="en-US" b="1">
                <a:solidFill>
                  <a:srgbClr val="C00000"/>
                </a:solidFill>
                <a:latin typeface="Times New Roman"/>
                <a:ea typeface="Times New Roman"/>
                <a:cs typeface="Times New Roman"/>
                <a:sym typeface="Times New Roman"/>
              </a:rPr>
              <a:t>D1 stage.</a:t>
            </a:r>
            <a:endParaRPr/>
          </a:p>
          <a:p>
            <a:pPr marL="457200" lvl="0" indent="-342900" algn="just" rtl="0">
              <a:lnSpc>
                <a:spcPct val="90000"/>
              </a:lnSpc>
              <a:spcBef>
                <a:spcPts val="1000"/>
              </a:spcBef>
              <a:spcAft>
                <a:spcPts val="0"/>
              </a:spcAft>
              <a:buSzPts val="1800"/>
              <a:buChar char="•"/>
            </a:pPr>
            <a:r>
              <a:rPr lang="en-US">
                <a:solidFill>
                  <a:srgbClr val="FF0000"/>
                </a:solidFill>
                <a:latin typeface="Times New Roman"/>
                <a:ea typeface="Times New Roman"/>
                <a:cs typeface="Times New Roman"/>
                <a:sym typeface="Times New Roman"/>
              </a:rPr>
              <a:t>If </a:t>
            </a:r>
            <a:r>
              <a:rPr lang="en-US" b="1">
                <a:solidFill>
                  <a:srgbClr val="C00000"/>
                </a:solidFill>
                <a:latin typeface="Times New Roman"/>
                <a:ea typeface="Times New Roman"/>
                <a:cs typeface="Times New Roman"/>
                <a:sym typeface="Times New Roman"/>
              </a:rPr>
              <a:t>found</a:t>
            </a:r>
            <a:r>
              <a:rPr lang="en-US">
                <a:solidFill>
                  <a:srgbClr val="FF0000"/>
                </a:solidFill>
                <a:latin typeface="Times New Roman"/>
                <a:ea typeface="Times New Roman"/>
                <a:cs typeface="Times New Roman"/>
                <a:sym typeface="Times New Roman"/>
              </a:rPr>
              <a:t> and the BTB’s prediction is </a:t>
            </a:r>
            <a:r>
              <a:rPr lang="en-US" b="1">
                <a:solidFill>
                  <a:srgbClr val="002060"/>
                </a:solidFill>
                <a:latin typeface="Times New Roman"/>
                <a:ea typeface="Times New Roman"/>
                <a:cs typeface="Times New Roman"/>
                <a:sym typeface="Times New Roman"/>
              </a:rPr>
              <a:t>“Taken”, </a:t>
            </a:r>
            <a:r>
              <a:rPr lang="en-US" b="1">
                <a:latin typeface="Times New Roman"/>
                <a:ea typeface="Times New Roman"/>
                <a:cs typeface="Times New Roman"/>
                <a:sym typeface="Times New Roman"/>
              </a:rPr>
              <a:t>second</a:t>
            </a:r>
            <a:r>
              <a:rPr lang="en-US">
                <a:latin typeface="Times New Roman"/>
                <a:ea typeface="Times New Roman"/>
                <a:cs typeface="Times New Roman"/>
                <a:sym typeface="Times New Roman"/>
              </a:rPr>
              <a:t> prefetch buffer  becomes </a:t>
            </a:r>
            <a:r>
              <a:rPr lang="en-US" b="1">
                <a:solidFill>
                  <a:srgbClr val="385623"/>
                </a:solidFill>
                <a:latin typeface="Times New Roman"/>
                <a:ea typeface="Times New Roman"/>
                <a:cs typeface="Times New Roman"/>
                <a:sym typeface="Times New Roman"/>
              </a:rPr>
              <a:t>active.</a:t>
            </a:r>
            <a:endParaRPr/>
          </a:p>
          <a:p>
            <a:pPr marL="457200" lvl="0" indent="-342900" algn="just" rtl="0">
              <a:lnSpc>
                <a:spcPct val="90000"/>
              </a:lnSpc>
              <a:spcBef>
                <a:spcPts val="1000"/>
              </a:spcBef>
              <a:spcAft>
                <a:spcPts val="0"/>
              </a:spcAft>
              <a:buSzPts val="1800"/>
              <a:buChar char="•"/>
            </a:pPr>
            <a:r>
              <a:rPr lang="en-US">
                <a:latin typeface="Times New Roman"/>
                <a:ea typeface="Times New Roman"/>
                <a:cs typeface="Times New Roman"/>
                <a:sym typeface="Times New Roman"/>
              </a:rPr>
              <a:t>If a </a:t>
            </a:r>
            <a:r>
              <a:rPr lang="en-US" b="1">
                <a:latin typeface="Times New Roman"/>
                <a:ea typeface="Times New Roman"/>
                <a:cs typeface="Times New Roman"/>
                <a:sym typeface="Times New Roman"/>
              </a:rPr>
              <a:t>new</a:t>
            </a:r>
            <a:r>
              <a:rPr lang="en-US">
                <a:latin typeface="Times New Roman"/>
                <a:ea typeface="Times New Roman"/>
                <a:cs typeface="Times New Roman"/>
                <a:sym typeface="Times New Roman"/>
              </a:rPr>
              <a:t> branch instruction is </a:t>
            </a:r>
            <a:r>
              <a:rPr lang="en-US" b="1">
                <a:solidFill>
                  <a:srgbClr val="385623"/>
                </a:solidFill>
                <a:latin typeface="Times New Roman"/>
                <a:ea typeface="Times New Roman"/>
                <a:cs typeface="Times New Roman"/>
                <a:sym typeface="Times New Roman"/>
              </a:rPr>
              <a:t>encountered</a:t>
            </a:r>
            <a:r>
              <a:rPr lang="en-US">
                <a:latin typeface="Times New Roman"/>
                <a:ea typeface="Times New Roman"/>
                <a:cs typeface="Times New Roman"/>
                <a:sym typeface="Times New Roman"/>
              </a:rPr>
              <a:t> (no </a:t>
            </a:r>
            <a:r>
              <a:rPr lang="en-US" b="1">
                <a:latin typeface="Times New Roman"/>
                <a:ea typeface="Times New Roman"/>
                <a:cs typeface="Times New Roman"/>
                <a:sym typeface="Times New Roman"/>
              </a:rPr>
              <a:t>target address </a:t>
            </a:r>
            <a:r>
              <a:rPr lang="en-US">
                <a:latin typeface="Times New Roman"/>
                <a:ea typeface="Times New Roman"/>
                <a:cs typeface="Times New Roman"/>
                <a:sym typeface="Times New Roman"/>
              </a:rPr>
              <a:t>in BTB), the prediction is </a:t>
            </a:r>
            <a:r>
              <a:rPr lang="en-US" b="1">
                <a:solidFill>
                  <a:srgbClr val="C00000"/>
                </a:solidFill>
                <a:latin typeface="Times New Roman"/>
                <a:ea typeface="Times New Roman"/>
                <a:cs typeface="Times New Roman"/>
                <a:sym typeface="Times New Roman"/>
              </a:rPr>
              <a:t>“Not taken”.</a:t>
            </a:r>
            <a:endParaRPr/>
          </a:p>
          <a:p>
            <a:pPr marL="457200" lvl="0" indent="-228600" algn="just" rtl="0">
              <a:lnSpc>
                <a:spcPct val="90000"/>
              </a:lnSpc>
              <a:spcBef>
                <a:spcPts val="1000"/>
              </a:spcBef>
              <a:spcAft>
                <a:spcPts val="0"/>
              </a:spcAft>
              <a:buSzPts val="1800"/>
              <a:buNone/>
            </a:pPr>
            <a:endParaRPr>
              <a:latin typeface="Times New Roman"/>
              <a:ea typeface="Times New Roman"/>
              <a:cs typeface="Times New Roman"/>
              <a:sym typeface="Times New Roman"/>
            </a:endParaRPr>
          </a:p>
        </p:txBody>
      </p:sp>
      <p:sp>
        <p:nvSpPr>
          <p:cNvPr id="1264" name="Google Shape;1264;p2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65" name="Google Shape;1265;p212"/>
          <p:cNvSpPr txBox="1">
            <a:spLocks noGrp="1"/>
          </p:cNvSpPr>
          <p:nvPr>
            <p:ph type="ftr" idx="11"/>
          </p:nvPr>
        </p:nvSpPr>
        <p:spPr>
          <a:xfrm>
            <a:off x="2612571" y="6356350"/>
            <a:ext cx="5540829"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266" name="Google Shape;1266;p2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1267" name="Google Shape;1267;p212"/>
          <p:cNvPicPr preferRelativeResize="0"/>
          <p:nvPr/>
        </p:nvPicPr>
        <p:blipFill rotWithShape="1">
          <a:blip r:embed="rId3">
            <a:alphaModFix/>
          </a:blip>
          <a:srcRect/>
          <a:stretch/>
        </p:blipFill>
        <p:spPr>
          <a:xfrm>
            <a:off x="22555" y="153509"/>
            <a:ext cx="718479" cy="649325"/>
          </a:xfrm>
          <a:prstGeom prst="rect">
            <a:avLst/>
          </a:prstGeom>
          <a:noFill/>
          <a:ln>
            <a:noFill/>
          </a:ln>
        </p:spPr>
      </p:pic>
      <p:cxnSp>
        <p:nvCxnSpPr>
          <p:cNvPr id="1268" name="Google Shape;1268;p212"/>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269" name="Google Shape;1269;p21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70" name="Google Shape;1270;p21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271" name="Google Shape;1271;p21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214"/>
          <p:cNvSpPr txBox="1">
            <a:spLocks noGrp="1"/>
          </p:cNvSpPr>
          <p:nvPr>
            <p:ph type="title"/>
          </p:nvPr>
        </p:nvSpPr>
        <p:spPr>
          <a:xfrm>
            <a:off x="838199" y="0"/>
            <a:ext cx="12127705" cy="112839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b="1">
                <a:solidFill>
                  <a:srgbClr val="C00000"/>
                </a:solidFill>
                <a:latin typeface="Times New Roman"/>
                <a:ea typeface="Times New Roman"/>
                <a:cs typeface="Times New Roman"/>
                <a:sym typeface="Times New Roman"/>
              </a:rPr>
              <a:t>Example of Branch prediction and subsequent explanation</a:t>
            </a:r>
            <a:endParaRPr sz="3500" b="1">
              <a:solidFill>
                <a:srgbClr val="C00000"/>
              </a:solidFill>
              <a:latin typeface="Times New Roman"/>
              <a:ea typeface="Times New Roman"/>
              <a:cs typeface="Times New Roman"/>
              <a:sym typeface="Times New Roman"/>
            </a:endParaRPr>
          </a:p>
        </p:txBody>
      </p:sp>
      <p:sp>
        <p:nvSpPr>
          <p:cNvPr id="1291" name="Google Shape;1291;p214"/>
          <p:cNvSpPr txBox="1">
            <a:spLocks noGrp="1"/>
          </p:cNvSpPr>
          <p:nvPr>
            <p:ph type="body" idx="1"/>
          </p:nvPr>
        </p:nvSpPr>
        <p:spPr>
          <a:xfrm>
            <a:off x="4008120" y="911860"/>
            <a:ext cx="8123557" cy="5352415"/>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None/>
            </a:pPr>
            <a:r>
              <a:rPr lang="en-US" sz="2000">
                <a:latin typeface="Times New Roman"/>
                <a:ea typeface="Times New Roman"/>
                <a:cs typeface="Times New Roman"/>
                <a:sym typeface="Times New Roman"/>
              </a:rPr>
              <a:t>In this example:</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Instruction </a:t>
            </a:r>
            <a:r>
              <a:rPr lang="en-US" sz="2000" b="1">
                <a:solidFill>
                  <a:srgbClr val="C00000"/>
                </a:solidFill>
                <a:latin typeface="Times New Roman"/>
                <a:ea typeface="Times New Roman"/>
                <a:cs typeface="Times New Roman"/>
                <a:sym typeface="Times New Roman"/>
              </a:rPr>
              <a:t>I3</a:t>
            </a:r>
            <a:r>
              <a:rPr lang="en-US" sz="2000">
                <a:latin typeface="Times New Roman"/>
                <a:ea typeface="Times New Roman"/>
                <a:cs typeface="Times New Roman"/>
                <a:sym typeface="Times New Roman"/>
              </a:rPr>
              <a:t> is branching instruction which will work on the condition  based on </a:t>
            </a:r>
            <a:r>
              <a:rPr lang="en-US" sz="2000" b="1">
                <a:solidFill>
                  <a:srgbClr val="002060"/>
                </a:solidFill>
                <a:latin typeface="Times New Roman"/>
                <a:ea typeface="Times New Roman"/>
                <a:cs typeface="Times New Roman"/>
                <a:sym typeface="Times New Roman"/>
              </a:rPr>
              <a:t>zero flag</a:t>
            </a:r>
            <a:r>
              <a:rPr lang="en-US" sz="2000">
                <a:latin typeface="Times New Roman"/>
                <a:ea typeface="Times New Roman"/>
                <a:cs typeface="Times New Roman"/>
                <a:sym typeface="Times New Roman"/>
              </a:rPr>
              <a:t>. </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Condition will be </a:t>
            </a:r>
            <a:r>
              <a:rPr lang="en-US" sz="2000" b="1">
                <a:solidFill>
                  <a:srgbClr val="002060"/>
                </a:solidFill>
                <a:latin typeface="Times New Roman"/>
                <a:ea typeface="Times New Roman"/>
                <a:cs typeface="Times New Roman"/>
                <a:sym typeface="Times New Roman"/>
              </a:rPr>
              <a:t>True</a:t>
            </a:r>
            <a:r>
              <a:rPr lang="en-US" sz="2000">
                <a:latin typeface="Times New Roman"/>
                <a:ea typeface="Times New Roman"/>
                <a:cs typeface="Times New Roman"/>
                <a:sym typeface="Times New Roman"/>
              </a:rPr>
              <a:t> if </a:t>
            </a:r>
            <a:r>
              <a:rPr lang="en-US" sz="2000" b="1">
                <a:solidFill>
                  <a:srgbClr val="C00000"/>
                </a:solidFill>
                <a:latin typeface="Times New Roman"/>
                <a:ea typeface="Times New Roman"/>
                <a:cs typeface="Times New Roman"/>
                <a:sym typeface="Times New Roman"/>
              </a:rPr>
              <a:t>ZF = 0</a:t>
            </a:r>
            <a:r>
              <a:rPr lang="en-US" sz="2000">
                <a:latin typeface="Times New Roman"/>
                <a:ea typeface="Times New Roman"/>
                <a:cs typeface="Times New Roman"/>
                <a:sym typeface="Times New Roman"/>
              </a:rPr>
              <a:t>, not set and </a:t>
            </a:r>
            <a:r>
              <a:rPr lang="en-US" sz="2000" b="1">
                <a:latin typeface="Times New Roman"/>
                <a:ea typeface="Times New Roman"/>
                <a:cs typeface="Times New Roman"/>
                <a:sym typeface="Times New Roman"/>
              </a:rPr>
              <a:t>branching will happen;</a:t>
            </a:r>
            <a:r>
              <a:rPr lang="en-US" sz="2000">
                <a:latin typeface="Times New Roman"/>
                <a:ea typeface="Times New Roman"/>
                <a:cs typeface="Times New Roman"/>
                <a:sym typeface="Times New Roman"/>
              </a:rPr>
              <a:t> means execution sequence will </a:t>
            </a:r>
            <a:r>
              <a:rPr lang="en-US" sz="2000" b="1">
                <a:solidFill>
                  <a:srgbClr val="7030A0"/>
                </a:solidFill>
                <a:latin typeface="Times New Roman"/>
                <a:ea typeface="Times New Roman"/>
                <a:cs typeface="Times New Roman"/>
                <a:sym typeface="Times New Roman"/>
              </a:rPr>
              <a:t>change</a:t>
            </a:r>
            <a:r>
              <a:rPr lang="en-US" sz="2000">
                <a:latin typeface="Times New Roman"/>
                <a:ea typeface="Times New Roman"/>
                <a:cs typeface="Times New Roman"/>
                <a:sym typeface="Times New Roman"/>
              </a:rPr>
              <a:t> from </a:t>
            </a:r>
            <a:r>
              <a:rPr lang="en-US" sz="2000" b="1">
                <a:solidFill>
                  <a:srgbClr val="385623"/>
                </a:solidFill>
                <a:latin typeface="Times New Roman"/>
                <a:ea typeface="Times New Roman"/>
                <a:cs typeface="Times New Roman"/>
                <a:sym typeface="Times New Roman"/>
              </a:rPr>
              <a:t>current location</a:t>
            </a:r>
            <a:r>
              <a:rPr lang="en-US" sz="2000">
                <a:latin typeface="Times New Roman"/>
                <a:ea typeface="Times New Roman"/>
                <a:cs typeface="Times New Roman"/>
                <a:sym typeface="Times New Roman"/>
              </a:rPr>
              <a:t> (source location i.e. I3) to </a:t>
            </a:r>
            <a:r>
              <a:rPr lang="en-US" sz="2000" b="1">
                <a:solidFill>
                  <a:srgbClr val="385623"/>
                </a:solidFill>
                <a:latin typeface="Times New Roman"/>
                <a:ea typeface="Times New Roman"/>
                <a:cs typeface="Times New Roman"/>
                <a:sym typeface="Times New Roman"/>
              </a:rPr>
              <a:t>target location </a:t>
            </a:r>
            <a:r>
              <a:rPr lang="en-US" sz="2000">
                <a:latin typeface="Times New Roman"/>
                <a:ea typeface="Times New Roman"/>
                <a:cs typeface="Times New Roman"/>
                <a:sym typeface="Times New Roman"/>
              </a:rPr>
              <a:t>(i.e. I1 or label Bk)</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If condition is </a:t>
            </a:r>
            <a:r>
              <a:rPr lang="en-US" sz="2000" b="1">
                <a:solidFill>
                  <a:srgbClr val="002060"/>
                </a:solidFill>
                <a:latin typeface="Times New Roman"/>
                <a:ea typeface="Times New Roman"/>
                <a:cs typeface="Times New Roman"/>
                <a:sym typeface="Times New Roman"/>
              </a:rPr>
              <a:t>False</a:t>
            </a:r>
            <a:r>
              <a:rPr lang="en-US" sz="2000">
                <a:latin typeface="Times New Roman"/>
                <a:ea typeface="Times New Roman"/>
                <a:cs typeface="Times New Roman"/>
                <a:sym typeface="Times New Roman"/>
              </a:rPr>
              <a:t> i.e. </a:t>
            </a:r>
            <a:r>
              <a:rPr lang="en-US" sz="2000" b="1">
                <a:solidFill>
                  <a:srgbClr val="C00000"/>
                </a:solidFill>
                <a:latin typeface="Times New Roman"/>
                <a:ea typeface="Times New Roman"/>
                <a:cs typeface="Times New Roman"/>
                <a:sym typeface="Times New Roman"/>
              </a:rPr>
              <a:t>ZF=1;</a:t>
            </a:r>
            <a:r>
              <a:rPr lang="en-US" sz="2000">
                <a:latin typeface="Times New Roman"/>
                <a:ea typeface="Times New Roman"/>
                <a:cs typeface="Times New Roman"/>
                <a:sym typeface="Times New Roman"/>
              </a:rPr>
              <a:t> execution sequence will be from </a:t>
            </a:r>
            <a:r>
              <a:rPr lang="en-US" sz="2000" b="1">
                <a:latin typeface="Times New Roman"/>
                <a:ea typeface="Times New Roman"/>
                <a:cs typeface="Times New Roman"/>
                <a:sym typeface="Times New Roman"/>
              </a:rPr>
              <a:t>current location </a:t>
            </a:r>
            <a:r>
              <a:rPr lang="en-US" sz="2000">
                <a:solidFill>
                  <a:srgbClr val="C00000"/>
                </a:solidFill>
                <a:latin typeface="Times New Roman"/>
                <a:ea typeface="Times New Roman"/>
                <a:cs typeface="Times New Roman"/>
                <a:sym typeface="Times New Roman"/>
              </a:rPr>
              <a:t>(I3) </a:t>
            </a:r>
            <a:r>
              <a:rPr lang="en-US" sz="2000">
                <a:latin typeface="Times New Roman"/>
                <a:ea typeface="Times New Roman"/>
                <a:cs typeface="Times New Roman"/>
                <a:sym typeface="Times New Roman"/>
              </a:rPr>
              <a:t>to </a:t>
            </a:r>
            <a:r>
              <a:rPr lang="en-US" sz="2000" b="1">
                <a:latin typeface="Times New Roman"/>
                <a:ea typeface="Times New Roman"/>
                <a:cs typeface="Times New Roman"/>
                <a:sym typeface="Times New Roman"/>
              </a:rPr>
              <a:t>next location </a:t>
            </a:r>
            <a:r>
              <a:rPr lang="en-US" sz="2000">
                <a:solidFill>
                  <a:srgbClr val="C00000"/>
                </a:solidFill>
                <a:latin typeface="Times New Roman"/>
                <a:ea typeface="Times New Roman"/>
                <a:cs typeface="Times New Roman"/>
                <a:sym typeface="Times New Roman"/>
              </a:rPr>
              <a:t>(I4) </a:t>
            </a:r>
            <a:r>
              <a:rPr lang="en-US" sz="2000">
                <a:latin typeface="Times New Roman"/>
                <a:ea typeface="Times New Roman"/>
                <a:cs typeface="Times New Roman"/>
                <a:sym typeface="Times New Roman"/>
              </a:rPr>
              <a:t>and so on.</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When I3 is getting executed </a:t>
            </a:r>
            <a:r>
              <a:rPr lang="en-US" sz="2000" b="1">
                <a:latin typeface="Times New Roman"/>
                <a:ea typeface="Times New Roman"/>
                <a:cs typeface="Times New Roman"/>
                <a:sym typeface="Times New Roman"/>
              </a:rPr>
              <a:t>first time </a:t>
            </a:r>
            <a:r>
              <a:rPr lang="en-US" sz="2000">
                <a:latin typeface="Times New Roman"/>
                <a:ea typeface="Times New Roman"/>
                <a:cs typeface="Times New Roman"/>
                <a:sym typeface="Times New Roman"/>
              </a:rPr>
              <a:t>there is </a:t>
            </a:r>
            <a:r>
              <a:rPr lang="en-US" sz="2000" b="1">
                <a:solidFill>
                  <a:srgbClr val="C00000"/>
                </a:solidFill>
                <a:latin typeface="Times New Roman"/>
                <a:ea typeface="Times New Roman"/>
                <a:cs typeface="Times New Roman"/>
                <a:sym typeface="Times New Roman"/>
              </a:rPr>
              <a:t>no history </a:t>
            </a:r>
            <a:r>
              <a:rPr lang="en-US" sz="2000">
                <a:latin typeface="Times New Roman"/>
                <a:ea typeface="Times New Roman"/>
                <a:cs typeface="Times New Roman"/>
                <a:sym typeface="Times New Roman"/>
              </a:rPr>
              <a:t>associated with it and hence </a:t>
            </a:r>
            <a:r>
              <a:rPr lang="en-US" sz="2000" b="1">
                <a:solidFill>
                  <a:srgbClr val="C00000"/>
                </a:solidFill>
                <a:latin typeface="Times New Roman"/>
                <a:ea typeface="Times New Roman"/>
                <a:cs typeface="Times New Roman"/>
                <a:sym typeface="Times New Roman"/>
              </a:rPr>
              <a:t>BTB</a:t>
            </a:r>
            <a:r>
              <a:rPr lang="en-US" sz="2000">
                <a:latin typeface="Times New Roman"/>
                <a:ea typeface="Times New Roman"/>
                <a:cs typeface="Times New Roman"/>
                <a:sym typeface="Times New Roman"/>
              </a:rPr>
              <a:t> contents will be either </a:t>
            </a:r>
            <a:r>
              <a:rPr lang="en-US" sz="2000" b="1">
                <a:solidFill>
                  <a:srgbClr val="385623"/>
                </a:solidFill>
                <a:latin typeface="Times New Roman"/>
                <a:ea typeface="Times New Roman"/>
                <a:cs typeface="Times New Roman"/>
                <a:sym typeface="Times New Roman"/>
              </a:rPr>
              <a:t>00</a:t>
            </a:r>
            <a:r>
              <a:rPr lang="en-US" sz="2000">
                <a:latin typeface="Times New Roman"/>
                <a:ea typeface="Times New Roman"/>
                <a:cs typeface="Times New Roman"/>
                <a:sym typeface="Times New Roman"/>
              </a:rPr>
              <a:t> </a:t>
            </a:r>
            <a:r>
              <a:rPr lang="en-US" sz="2000" b="1">
                <a:latin typeface="Times New Roman"/>
                <a:ea typeface="Times New Roman"/>
                <a:cs typeface="Times New Roman"/>
                <a:sym typeface="Times New Roman"/>
              </a:rPr>
              <a:t>or</a:t>
            </a:r>
            <a:r>
              <a:rPr lang="en-US" sz="2000">
                <a:latin typeface="Times New Roman"/>
                <a:ea typeface="Times New Roman"/>
                <a:cs typeface="Times New Roman"/>
                <a:sym typeface="Times New Roman"/>
              </a:rPr>
              <a:t> garbage values i.e. </a:t>
            </a:r>
            <a:r>
              <a:rPr lang="en-US" sz="2000" b="1">
                <a:latin typeface="Times New Roman"/>
                <a:ea typeface="Times New Roman"/>
                <a:cs typeface="Times New Roman"/>
                <a:sym typeface="Times New Roman"/>
              </a:rPr>
              <a:t>no meaning associated with it.</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 </a:t>
            </a:r>
            <a:r>
              <a:rPr lang="en-US" sz="2000" b="1">
                <a:solidFill>
                  <a:srgbClr val="385623"/>
                </a:solidFill>
                <a:latin typeface="Times New Roman"/>
                <a:ea typeface="Times New Roman"/>
                <a:cs typeface="Times New Roman"/>
                <a:sym typeface="Times New Roman"/>
              </a:rPr>
              <a:t>pipeline</a:t>
            </a:r>
            <a:r>
              <a:rPr lang="en-US" sz="2000">
                <a:latin typeface="Times New Roman"/>
                <a:ea typeface="Times New Roman"/>
                <a:cs typeface="Times New Roman"/>
                <a:sym typeface="Times New Roman"/>
              </a:rPr>
              <a:t> at </a:t>
            </a:r>
            <a:r>
              <a:rPr lang="en-US" sz="2400" b="1">
                <a:solidFill>
                  <a:srgbClr val="C00000"/>
                </a:solidFill>
                <a:latin typeface="Times New Roman"/>
                <a:ea typeface="Times New Roman"/>
                <a:cs typeface="Times New Roman"/>
                <a:sym typeface="Times New Roman"/>
              </a:rPr>
              <a:t>D1 stage, </a:t>
            </a:r>
            <a:r>
              <a:rPr lang="en-US" sz="2000">
                <a:latin typeface="Times New Roman"/>
                <a:ea typeface="Times New Roman"/>
                <a:cs typeface="Times New Roman"/>
                <a:sym typeface="Times New Roman"/>
              </a:rPr>
              <a:t>the instruction is </a:t>
            </a:r>
            <a:r>
              <a:rPr lang="en-US" sz="2000" b="1">
                <a:latin typeface="Times New Roman"/>
                <a:ea typeface="Times New Roman"/>
                <a:cs typeface="Times New Roman"/>
                <a:sym typeface="Times New Roman"/>
              </a:rPr>
              <a:t>decoded</a:t>
            </a:r>
            <a:r>
              <a:rPr lang="en-US" sz="2000">
                <a:latin typeface="Times New Roman"/>
                <a:ea typeface="Times New Roman"/>
                <a:cs typeface="Times New Roman"/>
                <a:sym typeface="Times New Roman"/>
              </a:rPr>
              <a:t> and </a:t>
            </a:r>
            <a:r>
              <a:rPr lang="en-US" sz="2000" b="1">
                <a:solidFill>
                  <a:srgbClr val="002060"/>
                </a:solidFill>
                <a:latin typeface="Times New Roman"/>
                <a:ea typeface="Times New Roman"/>
                <a:cs typeface="Times New Roman"/>
                <a:sym typeface="Times New Roman"/>
              </a:rPr>
              <a:t>system knows </a:t>
            </a:r>
            <a:r>
              <a:rPr lang="en-US" sz="2000">
                <a:latin typeface="Times New Roman"/>
                <a:ea typeface="Times New Roman"/>
                <a:cs typeface="Times New Roman"/>
                <a:sym typeface="Times New Roman"/>
              </a:rPr>
              <a:t>whether it is </a:t>
            </a:r>
            <a:r>
              <a:rPr lang="en-US" sz="2000" b="1">
                <a:solidFill>
                  <a:srgbClr val="0070C0"/>
                </a:solidFill>
                <a:latin typeface="Times New Roman"/>
                <a:ea typeface="Times New Roman"/>
                <a:cs typeface="Times New Roman"/>
                <a:sym typeface="Times New Roman"/>
              </a:rPr>
              <a:t>branching instruction or not.</a:t>
            </a:r>
            <a:endParaRPr/>
          </a:p>
          <a:p>
            <a:pPr marL="457200" lvl="0" indent="-342900" algn="just"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t>
            </a:r>
            <a:r>
              <a:rPr lang="en-US" sz="2000" b="1">
                <a:solidFill>
                  <a:srgbClr val="C00000"/>
                </a:solidFill>
                <a:latin typeface="Times New Roman"/>
                <a:ea typeface="Times New Roman"/>
                <a:cs typeface="Times New Roman"/>
                <a:sym typeface="Times New Roman"/>
              </a:rPr>
              <a:t>Ex stage </a:t>
            </a:r>
            <a:r>
              <a:rPr lang="en-US" sz="2000">
                <a:latin typeface="Times New Roman"/>
                <a:ea typeface="Times New Roman"/>
                <a:cs typeface="Times New Roman"/>
                <a:sym typeface="Times New Roman"/>
              </a:rPr>
              <a:t>of pipeline, system </a:t>
            </a:r>
            <a:r>
              <a:rPr lang="en-US" sz="2000" b="1">
                <a:latin typeface="Times New Roman"/>
                <a:ea typeface="Times New Roman"/>
                <a:cs typeface="Times New Roman"/>
                <a:sym typeface="Times New Roman"/>
              </a:rPr>
              <a:t>comes to know </a:t>
            </a:r>
            <a:r>
              <a:rPr lang="en-US" sz="2000">
                <a:latin typeface="Times New Roman"/>
                <a:ea typeface="Times New Roman"/>
                <a:cs typeface="Times New Roman"/>
                <a:sym typeface="Times New Roman"/>
              </a:rPr>
              <a:t>whether </a:t>
            </a:r>
            <a:r>
              <a:rPr lang="en-US" sz="2000" b="1">
                <a:solidFill>
                  <a:srgbClr val="1F3864"/>
                </a:solidFill>
                <a:latin typeface="Times New Roman"/>
                <a:ea typeface="Times New Roman"/>
                <a:cs typeface="Times New Roman"/>
                <a:sym typeface="Times New Roman"/>
              </a:rPr>
              <a:t>branching will take place or not</a:t>
            </a:r>
            <a:r>
              <a:rPr lang="en-US" sz="2000">
                <a:latin typeface="Times New Roman"/>
                <a:ea typeface="Times New Roman"/>
                <a:cs typeface="Times New Roman"/>
                <a:sym typeface="Times New Roman"/>
              </a:rPr>
              <a:t> and hence at this stage </a:t>
            </a:r>
            <a:r>
              <a:rPr lang="en-US" sz="2000" b="1">
                <a:solidFill>
                  <a:srgbClr val="385623"/>
                </a:solidFill>
                <a:latin typeface="Times New Roman"/>
                <a:ea typeface="Times New Roman"/>
                <a:cs typeface="Times New Roman"/>
                <a:sym typeface="Times New Roman"/>
              </a:rPr>
              <a:t>BTB contents are updated </a:t>
            </a:r>
            <a:r>
              <a:rPr lang="en-US" sz="2000">
                <a:latin typeface="Times New Roman"/>
                <a:ea typeface="Times New Roman"/>
                <a:cs typeface="Times New Roman"/>
                <a:sym typeface="Times New Roman"/>
              </a:rPr>
              <a:t>and used for next iteration of the loop. </a:t>
            </a:r>
            <a:endParaRPr sz="2000">
              <a:latin typeface="Times New Roman"/>
              <a:ea typeface="Times New Roman"/>
              <a:cs typeface="Times New Roman"/>
              <a:sym typeface="Times New Roman"/>
            </a:endParaRPr>
          </a:p>
        </p:txBody>
      </p:sp>
      <p:sp>
        <p:nvSpPr>
          <p:cNvPr id="1292" name="Google Shape;1292;p2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293" name="Google Shape;1293;p214"/>
          <p:cNvSpPr txBox="1">
            <a:spLocks noGrp="1"/>
          </p:cNvSpPr>
          <p:nvPr>
            <p:ph type="ftr" idx="11"/>
          </p:nvPr>
        </p:nvSpPr>
        <p:spPr>
          <a:xfrm>
            <a:off x="2651760" y="6356350"/>
            <a:ext cx="550164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294" name="Google Shape;1294;p2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
        <p:nvSpPr>
          <p:cNvPr id="1295" name="Google Shape;1295;p214"/>
          <p:cNvSpPr/>
          <p:nvPr/>
        </p:nvSpPr>
        <p:spPr>
          <a:xfrm>
            <a:off x="822960" y="1002409"/>
            <a:ext cx="3185160" cy="3920111"/>
          </a:xfrm>
          <a:prstGeom prst="rect">
            <a:avLst/>
          </a:prstGeom>
          <a:solidFill>
            <a:srgbClr val="EDEDED"/>
          </a:solidFill>
          <a:ln w="25400"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a:t>
            </a:r>
            <a:r>
              <a:rPr lang="en-US" sz="1400" b="0" i="0" u="none" strike="noStrike" cap="none">
                <a:solidFill>
                  <a:srgbClr val="002060"/>
                </a:solidFill>
                <a:latin typeface="Arial"/>
                <a:ea typeface="Arial"/>
                <a:cs typeface="Arial"/>
                <a:sym typeface="Arial"/>
              </a:rPr>
              <a:t>I0     MOV SI, addr</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Bk  :  I1     INC SI</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I2     DEC CX    </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a:t>
            </a:r>
            <a:r>
              <a:rPr lang="en-US" sz="1400" b="1" i="0" u="none" strike="noStrike" cap="none">
                <a:solidFill>
                  <a:srgbClr val="FF0000"/>
                </a:solidFill>
                <a:latin typeface="Arial"/>
                <a:ea typeface="Arial"/>
                <a:cs typeface="Arial"/>
                <a:sym typeface="Arial"/>
              </a:rPr>
              <a:t>I3     JNZ   BK</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I4     ADD  AX,BX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I5     INC  AX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I6     MOV  [SI] , AX </a:t>
            </a:r>
            <a:endParaRPr sz="1400" b="0" i="0" u="none" strike="noStrike" cap="none">
              <a:solidFill>
                <a:srgbClr val="002060"/>
              </a:solidFill>
              <a:latin typeface="Arial"/>
              <a:ea typeface="Arial"/>
              <a:cs typeface="Arial"/>
              <a:sym typeface="Arial"/>
            </a:endParaRPr>
          </a:p>
        </p:txBody>
      </p:sp>
      <p:pic>
        <p:nvPicPr>
          <p:cNvPr id="1296" name="Google Shape;1296;p214"/>
          <p:cNvPicPr preferRelativeResize="0"/>
          <p:nvPr/>
        </p:nvPicPr>
        <p:blipFill rotWithShape="1">
          <a:blip r:embed="rId3">
            <a:alphaModFix/>
          </a:blip>
          <a:srcRect/>
          <a:stretch/>
        </p:blipFill>
        <p:spPr>
          <a:xfrm>
            <a:off x="741034" y="4933406"/>
            <a:ext cx="3317093" cy="1457325"/>
          </a:xfrm>
          <a:prstGeom prst="rect">
            <a:avLst/>
          </a:prstGeom>
          <a:noFill/>
          <a:ln>
            <a:noFill/>
          </a:ln>
        </p:spPr>
      </p:pic>
      <p:cxnSp>
        <p:nvCxnSpPr>
          <p:cNvPr id="1297" name="Google Shape;1297;p214"/>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298" name="Google Shape;1298;p21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99" name="Google Shape;1299;p21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00" name="Google Shape;1300;p21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01" name="Google Shape;1301;p214"/>
          <p:cNvPicPr preferRelativeResize="0"/>
          <p:nvPr/>
        </p:nvPicPr>
        <p:blipFill rotWithShape="1">
          <a:blip r:embed="rId4">
            <a:alphaModFix/>
          </a:blip>
          <a:srcRect/>
          <a:stretch/>
        </p:blipFill>
        <p:spPr>
          <a:xfrm>
            <a:off x="22555" y="153509"/>
            <a:ext cx="718479" cy="649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15"/>
          <p:cNvSpPr txBox="1">
            <a:spLocks noGrp="1"/>
          </p:cNvSpPr>
          <p:nvPr>
            <p:ph type="body" idx="1"/>
          </p:nvPr>
        </p:nvSpPr>
        <p:spPr>
          <a:xfrm>
            <a:off x="4833257" y="990600"/>
            <a:ext cx="7210697" cy="518636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3200" b="1">
                <a:solidFill>
                  <a:srgbClr val="2501BF"/>
                </a:solidFill>
                <a:latin typeface="Times New Roman"/>
                <a:ea typeface="Times New Roman"/>
                <a:cs typeface="Times New Roman"/>
                <a:sym typeface="Times New Roman"/>
              </a:rPr>
              <a:t>First time execution of branching instruction   </a:t>
            </a:r>
            <a:r>
              <a:rPr lang="en-US" sz="3200" b="1">
                <a:solidFill>
                  <a:srgbClr val="385623"/>
                </a:solidFill>
                <a:latin typeface="Times New Roman"/>
                <a:ea typeface="Times New Roman"/>
                <a:cs typeface="Times New Roman"/>
                <a:sym typeface="Times New Roman"/>
              </a:rPr>
              <a:t>JNZ   Bk</a:t>
            </a:r>
            <a:endParaRPr sz="3200" b="1">
              <a:solidFill>
                <a:srgbClr val="385623"/>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During </a:t>
            </a:r>
            <a:r>
              <a:rPr lang="en-US" b="1">
                <a:solidFill>
                  <a:srgbClr val="C00000"/>
                </a:solidFill>
                <a:latin typeface="Times New Roman"/>
                <a:ea typeface="Times New Roman"/>
                <a:cs typeface="Times New Roman"/>
                <a:sym typeface="Times New Roman"/>
              </a:rPr>
              <a:t>D1</a:t>
            </a:r>
            <a:r>
              <a:rPr lang="en-US">
                <a:latin typeface="Times New Roman"/>
                <a:ea typeface="Times New Roman"/>
                <a:cs typeface="Times New Roman"/>
                <a:sym typeface="Times New Roman"/>
              </a:rPr>
              <a:t> stage, the </a:t>
            </a:r>
            <a:r>
              <a:rPr lang="en-US">
                <a:solidFill>
                  <a:srgbClr val="FF0000"/>
                </a:solidFill>
                <a:latin typeface="Times New Roman"/>
                <a:ea typeface="Times New Roman"/>
                <a:cs typeface="Times New Roman"/>
                <a:sym typeface="Times New Roman"/>
              </a:rPr>
              <a:t>JNZ instruction is </a:t>
            </a:r>
            <a:r>
              <a:rPr lang="en-US">
                <a:latin typeface="Times New Roman"/>
                <a:ea typeface="Times New Roman"/>
                <a:cs typeface="Times New Roman"/>
                <a:sym typeface="Times New Roman"/>
              </a:rPr>
              <a:t> not known to </a:t>
            </a:r>
            <a:r>
              <a:rPr lang="en-US" b="1">
                <a:solidFill>
                  <a:srgbClr val="385623"/>
                </a:solidFill>
                <a:latin typeface="Times New Roman"/>
                <a:ea typeface="Times New Roman"/>
                <a:cs typeface="Times New Roman"/>
                <a:sym typeface="Times New Roman"/>
              </a:rPr>
              <a:t>BTB</a:t>
            </a:r>
            <a:r>
              <a:rPr lang="en-US">
                <a:latin typeface="Times New Roman"/>
                <a:ea typeface="Times New Roman"/>
                <a:cs typeface="Times New Roman"/>
                <a:sym typeface="Times New Roman"/>
              </a:rPr>
              <a:t>.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  so it’s  miss, thus  predicts</a:t>
            </a:r>
            <a:endParaRPr/>
          </a:p>
          <a:p>
            <a:pPr marL="457200" lvl="0" indent="-342900" algn="l" rtl="0">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		 </a:t>
            </a:r>
            <a:r>
              <a:rPr lang="en-US" sz="3200" b="1">
                <a:solidFill>
                  <a:srgbClr val="002060"/>
                </a:solidFill>
                <a:latin typeface="Times New Roman"/>
                <a:ea typeface="Times New Roman"/>
                <a:cs typeface="Times New Roman"/>
                <a:sym typeface="Times New Roman"/>
              </a:rPr>
              <a:t>NO JUMP </a:t>
            </a:r>
            <a:r>
              <a:rPr lang="en-US" sz="3200" b="1">
                <a:solidFill>
                  <a:srgbClr val="385623"/>
                </a:solidFill>
                <a:latin typeface="Times New Roman"/>
                <a:ea typeface="Times New Roman"/>
                <a:cs typeface="Times New Roman"/>
                <a:sym typeface="Times New Roman"/>
              </a:rPr>
              <a:t>WOULD BE TAKEN</a:t>
            </a:r>
            <a:endParaRPr/>
          </a:p>
          <a:p>
            <a:pPr marL="457200" lvl="0" indent="-342900" algn="l" rtl="0">
              <a:lnSpc>
                <a:spcPct val="90000"/>
              </a:lnSpc>
              <a:spcBef>
                <a:spcPts val="1000"/>
              </a:spcBef>
              <a:spcAft>
                <a:spcPts val="0"/>
              </a:spcAft>
              <a:buSzPts val="1800"/>
              <a:buFont typeface="Arial"/>
              <a:buNone/>
            </a:pPr>
            <a:r>
              <a:rPr lang="en-US">
                <a:solidFill>
                  <a:srgbClr val="FF0000"/>
                </a:solidFill>
                <a:latin typeface="Times New Roman"/>
                <a:ea typeface="Times New Roman"/>
                <a:cs typeface="Times New Roman"/>
                <a:sym typeface="Times New Roman"/>
              </a:rPr>
              <a:t>Accordingly the subsequent instructions </a:t>
            </a:r>
            <a:r>
              <a:rPr lang="en-US" b="1">
                <a:solidFill>
                  <a:srgbClr val="002060"/>
                </a:solidFill>
                <a:latin typeface="Times New Roman"/>
                <a:ea typeface="Times New Roman"/>
                <a:cs typeface="Times New Roman"/>
                <a:sym typeface="Times New Roman"/>
              </a:rPr>
              <a:t>I4, I5 </a:t>
            </a:r>
            <a:r>
              <a:rPr lang="en-US">
                <a:solidFill>
                  <a:srgbClr val="FF0000"/>
                </a:solidFill>
                <a:latin typeface="Times New Roman"/>
                <a:ea typeface="Times New Roman"/>
                <a:cs typeface="Times New Roman"/>
                <a:sym typeface="Times New Roman"/>
              </a:rPr>
              <a:t>… has </a:t>
            </a:r>
            <a:r>
              <a:rPr lang="en-US" b="1">
                <a:solidFill>
                  <a:srgbClr val="548135"/>
                </a:solidFill>
                <a:latin typeface="Times New Roman"/>
                <a:ea typeface="Times New Roman"/>
                <a:cs typeface="Times New Roman"/>
                <a:sym typeface="Times New Roman"/>
              </a:rPr>
              <a:t>entered</a:t>
            </a:r>
            <a:r>
              <a:rPr lang="en-US">
                <a:solidFill>
                  <a:srgbClr val="FF0000"/>
                </a:solidFill>
                <a:latin typeface="Times New Roman"/>
                <a:ea typeface="Times New Roman"/>
                <a:cs typeface="Times New Roman"/>
                <a:sym typeface="Times New Roman"/>
              </a:rPr>
              <a:t> in pipeline.</a:t>
            </a:r>
            <a:endParaRPr/>
          </a:p>
          <a:p>
            <a:pPr marL="457200" lvl="0" indent="-342900" algn="l" rtl="0">
              <a:lnSpc>
                <a:spcPct val="90000"/>
              </a:lnSpc>
              <a:spcBef>
                <a:spcPts val="1000"/>
              </a:spcBef>
              <a:spcAft>
                <a:spcPts val="0"/>
              </a:spcAft>
              <a:buSzPts val="1800"/>
              <a:buFont typeface="Arial"/>
              <a:buNone/>
            </a:pPr>
            <a:r>
              <a:rPr lang="en-US" b="1">
                <a:solidFill>
                  <a:srgbClr val="00B050"/>
                </a:solidFill>
                <a:latin typeface="Times New Roman"/>
                <a:ea typeface="Times New Roman"/>
                <a:cs typeface="Times New Roman"/>
                <a:sym typeface="Times New Roman"/>
              </a:rPr>
              <a:t>This is illustrated in next slide.</a:t>
            </a:r>
            <a:endParaRPr b="1">
              <a:solidFill>
                <a:srgbClr val="00B050"/>
              </a:solidFill>
              <a:latin typeface="Times New Roman"/>
              <a:ea typeface="Times New Roman"/>
              <a:cs typeface="Times New Roman"/>
              <a:sym typeface="Times New Roman"/>
            </a:endParaRPr>
          </a:p>
        </p:txBody>
      </p:sp>
      <p:sp>
        <p:nvSpPr>
          <p:cNvPr id="1307" name="Google Shape;1307;p215"/>
          <p:cNvSpPr txBox="1"/>
          <p:nvPr/>
        </p:nvSpPr>
        <p:spPr>
          <a:xfrm>
            <a:off x="2032614" y="148645"/>
            <a:ext cx="58102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Example -</a:t>
            </a:r>
            <a:endParaRPr sz="2800" b="0" i="0" u="none" strike="noStrike" cap="none">
              <a:solidFill>
                <a:srgbClr val="000000"/>
              </a:solidFill>
              <a:latin typeface="Times New Roman"/>
              <a:ea typeface="Times New Roman"/>
              <a:cs typeface="Times New Roman"/>
              <a:sym typeface="Times New Roman"/>
            </a:endParaRPr>
          </a:p>
        </p:txBody>
      </p:sp>
      <p:sp>
        <p:nvSpPr>
          <p:cNvPr id="1308" name="Google Shape;1308;p215"/>
          <p:cNvSpPr/>
          <p:nvPr/>
        </p:nvSpPr>
        <p:spPr>
          <a:xfrm>
            <a:off x="944560" y="1058300"/>
            <a:ext cx="3333749" cy="2899745"/>
          </a:xfrm>
          <a:prstGeom prst="rect">
            <a:avLst/>
          </a:prstGeom>
          <a:solidFill>
            <a:srgbClr val="EDEDED"/>
          </a:solidFill>
          <a:ln w="25400"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          </a:t>
            </a:r>
            <a:r>
              <a:rPr lang="en-US" sz="2400" b="0" i="0" u="none" strike="noStrike" cap="none">
                <a:solidFill>
                  <a:srgbClr val="002060"/>
                </a:solidFill>
                <a:latin typeface="Arial"/>
                <a:ea typeface="Arial"/>
                <a:cs typeface="Arial"/>
                <a:sym typeface="Arial"/>
              </a:rPr>
              <a:t>I0     MOV SI, addr</a:t>
            </a:r>
            <a:endParaRPr sz="2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a:solidFill>
                  <a:srgbClr val="002060"/>
                </a:solidFill>
                <a:latin typeface="Arial"/>
                <a:ea typeface="Arial"/>
                <a:cs typeface="Arial"/>
                <a:sym typeface="Arial"/>
              </a:rPr>
              <a:t>Bk  :  I1     INC SI</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Arial"/>
                <a:ea typeface="Arial"/>
                <a:cs typeface="Arial"/>
                <a:sym typeface="Arial"/>
              </a:rPr>
              <a:t>          I2     DEC CX    </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Arial"/>
                <a:ea typeface="Arial"/>
                <a:cs typeface="Arial"/>
                <a:sym typeface="Arial"/>
              </a:rPr>
              <a:t>          </a:t>
            </a:r>
            <a:r>
              <a:rPr lang="en-US" sz="2400" b="1" i="0" u="none" strike="noStrike" cap="none">
                <a:solidFill>
                  <a:srgbClr val="FF0000"/>
                </a:solidFill>
                <a:latin typeface="Arial"/>
                <a:ea typeface="Arial"/>
                <a:cs typeface="Arial"/>
                <a:sym typeface="Arial"/>
              </a:rPr>
              <a:t>I3     JNZ   BK</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Arial"/>
                <a:ea typeface="Arial"/>
                <a:cs typeface="Arial"/>
                <a:sym typeface="Arial"/>
              </a:rPr>
              <a:t>          I4     ADD  AX,BX</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Arial"/>
                <a:ea typeface="Arial"/>
                <a:cs typeface="Arial"/>
                <a:sym typeface="Arial"/>
              </a:rPr>
              <a:t>          I5     INC  AX</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Arial"/>
                <a:ea typeface="Arial"/>
                <a:cs typeface="Arial"/>
                <a:sym typeface="Arial"/>
              </a:rPr>
              <a:t>          I6     MOV  [SI] , AX </a:t>
            </a:r>
            <a:endParaRPr sz="2400" b="0" i="0" u="none" strike="noStrike" cap="none">
              <a:solidFill>
                <a:srgbClr val="002060"/>
              </a:solidFill>
              <a:latin typeface="Arial"/>
              <a:ea typeface="Arial"/>
              <a:cs typeface="Arial"/>
              <a:sym typeface="Arial"/>
            </a:endParaRPr>
          </a:p>
        </p:txBody>
      </p:sp>
      <p:pic>
        <p:nvPicPr>
          <p:cNvPr id="1309" name="Google Shape;1309;p215"/>
          <p:cNvPicPr preferRelativeResize="0"/>
          <p:nvPr/>
        </p:nvPicPr>
        <p:blipFill rotWithShape="1">
          <a:blip r:embed="rId3">
            <a:alphaModFix/>
          </a:blip>
          <a:srcRect/>
          <a:stretch/>
        </p:blipFill>
        <p:spPr>
          <a:xfrm>
            <a:off x="62570" y="164338"/>
            <a:ext cx="718479" cy="649325"/>
          </a:xfrm>
          <a:prstGeom prst="rect">
            <a:avLst/>
          </a:prstGeom>
          <a:noFill/>
          <a:ln>
            <a:noFill/>
          </a:ln>
        </p:spPr>
      </p:pic>
      <p:sp>
        <p:nvSpPr>
          <p:cNvPr id="1310" name="Google Shape;1310;p2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311" name="Google Shape;1311;p2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
        <p:nvSpPr>
          <p:cNvPr id="1312" name="Google Shape;1312;p2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313" name="Google Shape;1313;p215"/>
          <p:cNvPicPr preferRelativeResize="0"/>
          <p:nvPr/>
        </p:nvPicPr>
        <p:blipFill rotWithShape="1">
          <a:blip r:embed="rId4">
            <a:alphaModFix/>
          </a:blip>
          <a:srcRect/>
          <a:stretch/>
        </p:blipFill>
        <p:spPr>
          <a:xfrm>
            <a:off x="944560" y="4160521"/>
            <a:ext cx="3993200" cy="1706880"/>
          </a:xfrm>
          <a:prstGeom prst="rect">
            <a:avLst/>
          </a:prstGeom>
          <a:noFill/>
          <a:ln>
            <a:noFill/>
          </a:ln>
        </p:spPr>
      </p:pic>
      <p:cxnSp>
        <p:nvCxnSpPr>
          <p:cNvPr id="1314" name="Google Shape;1314;p215"/>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315" name="Google Shape;1315;p21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6" name="Google Shape;1316;p21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17" name="Google Shape;1317;p21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0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216"/>
          <p:cNvSpPr/>
          <p:nvPr/>
        </p:nvSpPr>
        <p:spPr>
          <a:xfrm>
            <a:off x="1428751" y="4000500"/>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3" name="Google Shape;1323;p216"/>
          <p:cNvSpPr/>
          <p:nvPr/>
        </p:nvSpPr>
        <p:spPr>
          <a:xfrm>
            <a:off x="1428751" y="271462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4" name="Google Shape;1324;p216"/>
          <p:cNvSpPr/>
          <p:nvPr/>
        </p:nvSpPr>
        <p:spPr>
          <a:xfrm>
            <a:off x="1904971" y="292893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1325" name="Google Shape;1325;p216"/>
          <p:cNvSpPr/>
          <p:nvPr/>
        </p:nvSpPr>
        <p:spPr>
          <a:xfrm>
            <a:off x="1333501" y="1143001"/>
            <a:ext cx="1714500" cy="1285875"/>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6" name="Google Shape;1326;p216"/>
          <p:cNvSpPr/>
          <p:nvPr/>
        </p:nvSpPr>
        <p:spPr>
          <a:xfrm>
            <a:off x="1809720" y="185736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1327" name="Google Shape;1327;p216"/>
          <p:cNvSpPr/>
          <p:nvPr/>
        </p:nvSpPr>
        <p:spPr>
          <a:xfrm>
            <a:off x="1333500" y="528637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8" name="Google Shape;1328;p216"/>
          <p:cNvSpPr/>
          <p:nvPr/>
        </p:nvSpPr>
        <p:spPr>
          <a:xfrm>
            <a:off x="1809720" y="1214422"/>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cxnSp>
        <p:nvCxnSpPr>
          <p:cNvPr id="1329" name="Google Shape;1329;p216"/>
          <p:cNvCxnSpPr/>
          <p:nvPr/>
        </p:nvCxnSpPr>
        <p:spPr>
          <a:xfrm>
            <a:off x="1346200" y="1784350"/>
            <a:ext cx="1701800" cy="1588"/>
          </a:xfrm>
          <a:prstGeom prst="straightConnector1">
            <a:avLst/>
          </a:prstGeom>
          <a:noFill/>
          <a:ln w="9525" cap="flat" cmpd="sng">
            <a:solidFill>
              <a:srgbClr val="5597D3"/>
            </a:solidFill>
            <a:prstDash val="solid"/>
            <a:round/>
            <a:headEnd type="none" w="sm" len="sm"/>
            <a:tailEnd type="none" w="sm" len="sm"/>
          </a:ln>
        </p:spPr>
      </p:cxnSp>
      <p:sp>
        <p:nvSpPr>
          <p:cNvPr id="1330" name="Google Shape;1330;p216"/>
          <p:cNvSpPr/>
          <p:nvPr/>
        </p:nvSpPr>
        <p:spPr>
          <a:xfrm>
            <a:off x="4381500" y="4000500"/>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1" name="Google Shape;1331;p216"/>
          <p:cNvSpPr/>
          <p:nvPr/>
        </p:nvSpPr>
        <p:spPr>
          <a:xfrm>
            <a:off x="4381500" y="271462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2" name="Google Shape;1332;p216"/>
          <p:cNvSpPr/>
          <p:nvPr/>
        </p:nvSpPr>
        <p:spPr>
          <a:xfrm>
            <a:off x="4381501" y="1143001"/>
            <a:ext cx="1714500" cy="1285875"/>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3" name="Google Shape;1333;p216"/>
          <p:cNvSpPr/>
          <p:nvPr/>
        </p:nvSpPr>
        <p:spPr>
          <a:xfrm>
            <a:off x="4381500" y="528637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4" name="Google Shape;1334;p216"/>
          <p:cNvSpPr/>
          <p:nvPr/>
        </p:nvSpPr>
        <p:spPr>
          <a:xfrm>
            <a:off x="4857741" y="1857364"/>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1335" name="Google Shape;1335;p216"/>
          <p:cNvSpPr/>
          <p:nvPr/>
        </p:nvSpPr>
        <p:spPr>
          <a:xfrm>
            <a:off x="4857741" y="1214422"/>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cxnSp>
        <p:nvCxnSpPr>
          <p:cNvPr id="1336" name="Google Shape;1336;p216"/>
          <p:cNvCxnSpPr/>
          <p:nvPr/>
        </p:nvCxnSpPr>
        <p:spPr>
          <a:xfrm>
            <a:off x="4394200" y="1784350"/>
            <a:ext cx="1701800" cy="1588"/>
          </a:xfrm>
          <a:prstGeom prst="straightConnector1">
            <a:avLst/>
          </a:prstGeom>
          <a:noFill/>
          <a:ln w="9525" cap="flat" cmpd="sng">
            <a:solidFill>
              <a:srgbClr val="5597D3"/>
            </a:solidFill>
            <a:prstDash val="solid"/>
            <a:round/>
            <a:headEnd type="none" w="sm" len="sm"/>
            <a:tailEnd type="none" w="sm" len="sm"/>
          </a:ln>
        </p:spPr>
      </p:cxnSp>
      <p:sp>
        <p:nvSpPr>
          <p:cNvPr id="1337" name="Google Shape;1337;p216"/>
          <p:cNvSpPr/>
          <p:nvPr/>
        </p:nvSpPr>
        <p:spPr>
          <a:xfrm>
            <a:off x="4857742" y="4214818"/>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1338" name="Google Shape;1338;p216"/>
          <p:cNvSpPr/>
          <p:nvPr/>
        </p:nvSpPr>
        <p:spPr>
          <a:xfrm>
            <a:off x="4857742" y="292893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1339" name="Google Shape;1339;p216"/>
          <p:cNvSpPr/>
          <p:nvPr/>
        </p:nvSpPr>
        <p:spPr>
          <a:xfrm>
            <a:off x="9261565" y="4034939"/>
            <a:ext cx="2795452" cy="2000250"/>
          </a:xfrm>
          <a:prstGeom prst="rect">
            <a:avLst/>
          </a:prstGeom>
          <a:solidFill>
            <a:srgbClr val="EDEDED"/>
          </a:solidFill>
          <a:ln w="25400"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 I0     MOV SI, addr</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Bk  :  I1     INC SI</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I2     DEC CX    </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a:t>
            </a:r>
            <a:r>
              <a:rPr lang="en-US" sz="1400" b="1" i="0" u="none" strike="noStrike" cap="none">
                <a:solidFill>
                  <a:srgbClr val="FF0000"/>
                </a:solidFill>
                <a:latin typeface="Arial"/>
                <a:ea typeface="Arial"/>
                <a:cs typeface="Arial"/>
                <a:sym typeface="Arial"/>
              </a:rPr>
              <a:t>I3     JNZ   BK</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I4     ADD  AX,BX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I5     INC  AX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I6     MOV  [SI] , AX </a:t>
            </a:r>
            <a:endParaRPr sz="1400" b="0" i="0" u="none" strike="noStrike" cap="none">
              <a:solidFill>
                <a:srgbClr val="002060"/>
              </a:solidFill>
              <a:latin typeface="Arial"/>
              <a:ea typeface="Arial"/>
              <a:cs typeface="Arial"/>
              <a:sym typeface="Arial"/>
            </a:endParaRPr>
          </a:p>
        </p:txBody>
      </p:sp>
      <p:sp>
        <p:nvSpPr>
          <p:cNvPr id="1340" name="Google Shape;1340;p216"/>
          <p:cNvSpPr/>
          <p:nvPr/>
        </p:nvSpPr>
        <p:spPr>
          <a:xfrm>
            <a:off x="7429500" y="4000500"/>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1" name="Google Shape;1341;p216"/>
          <p:cNvSpPr/>
          <p:nvPr/>
        </p:nvSpPr>
        <p:spPr>
          <a:xfrm>
            <a:off x="7429500" y="271462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2" name="Google Shape;1342;p216"/>
          <p:cNvSpPr/>
          <p:nvPr/>
        </p:nvSpPr>
        <p:spPr>
          <a:xfrm>
            <a:off x="7429501" y="1143001"/>
            <a:ext cx="1714500" cy="1285875"/>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3" name="Google Shape;1343;p216"/>
          <p:cNvSpPr/>
          <p:nvPr/>
        </p:nvSpPr>
        <p:spPr>
          <a:xfrm>
            <a:off x="7429500" y="5214939"/>
            <a:ext cx="1524000" cy="928687"/>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44" name="Google Shape;1344;p216"/>
          <p:cNvCxnSpPr/>
          <p:nvPr/>
        </p:nvCxnSpPr>
        <p:spPr>
          <a:xfrm>
            <a:off x="7442200" y="1784350"/>
            <a:ext cx="1701800" cy="1588"/>
          </a:xfrm>
          <a:prstGeom prst="straightConnector1">
            <a:avLst/>
          </a:prstGeom>
          <a:noFill/>
          <a:ln w="9525" cap="flat" cmpd="sng">
            <a:solidFill>
              <a:srgbClr val="5597D3"/>
            </a:solidFill>
            <a:prstDash val="solid"/>
            <a:round/>
            <a:headEnd type="none" w="sm" len="sm"/>
            <a:tailEnd type="none" w="sm" len="sm"/>
          </a:ln>
        </p:spPr>
      </p:cxnSp>
      <p:sp>
        <p:nvSpPr>
          <p:cNvPr id="1345" name="Google Shape;1345;p216"/>
          <p:cNvSpPr/>
          <p:nvPr/>
        </p:nvSpPr>
        <p:spPr>
          <a:xfrm>
            <a:off x="7905763" y="542926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1346" name="Google Shape;1346;p216"/>
          <p:cNvSpPr/>
          <p:nvPr/>
        </p:nvSpPr>
        <p:spPr>
          <a:xfrm>
            <a:off x="7905763" y="4286256"/>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1347" name="Google Shape;1347;p216"/>
          <p:cNvSpPr/>
          <p:nvPr/>
        </p:nvSpPr>
        <p:spPr>
          <a:xfrm>
            <a:off x="7905763" y="3000372"/>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5</a:t>
            </a:r>
            <a:endParaRPr sz="1200" b="0" i="0" u="none" strike="noStrike" cap="none">
              <a:solidFill>
                <a:schemeClr val="lt1"/>
              </a:solidFill>
              <a:latin typeface="Arial"/>
              <a:ea typeface="Arial"/>
              <a:cs typeface="Arial"/>
              <a:sym typeface="Arial"/>
            </a:endParaRPr>
          </a:p>
        </p:txBody>
      </p:sp>
      <p:sp>
        <p:nvSpPr>
          <p:cNvPr id="1348" name="Google Shape;1348;p216"/>
          <p:cNvSpPr/>
          <p:nvPr/>
        </p:nvSpPr>
        <p:spPr>
          <a:xfrm>
            <a:off x="8001013" y="1214422"/>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7</a:t>
            </a:r>
            <a:endParaRPr sz="1400" b="0" i="0" u="none" strike="noStrike" cap="none">
              <a:solidFill>
                <a:schemeClr val="lt1"/>
              </a:solidFill>
              <a:latin typeface="Arial"/>
              <a:ea typeface="Arial"/>
              <a:cs typeface="Arial"/>
              <a:sym typeface="Arial"/>
            </a:endParaRPr>
          </a:p>
        </p:txBody>
      </p:sp>
      <p:sp>
        <p:nvSpPr>
          <p:cNvPr id="1349" name="Google Shape;1349;p216"/>
          <p:cNvSpPr/>
          <p:nvPr/>
        </p:nvSpPr>
        <p:spPr>
          <a:xfrm>
            <a:off x="8001013" y="1857364"/>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6</a:t>
            </a:r>
            <a:endParaRPr sz="1400" b="0" i="0" u="none" strike="noStrike" cap="none">
              <a:solidFill>
                <a:schemeClr val="lt1"/>
              </a:solidFill>
              <a:latin typeface="Arial"/>
              <a:ea typeface="Arial"/>
              <a:cs typeface="Arial"/>
              <a:sym typeface="Arial"/>
            </a:endParaRPr>
          </a:p>
        </p:txBody>
      </p:sp>
      <p:sp>
        <p:nvSpPr>
          <p:cNvPr id="1350" name="Google Shape;1350;p216"/>
          <p:cNvSpPr txBox="1"/>
          <p:nvPr/>
        </p:nvSpPr>
        <p:spPr>
          <a:xfrm>
            <a:off x="381000" y="3214689"/>
            <a:ext cx="4443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D1</a:t>
            </a:r>
            <a:endParaRPr sz="1400" b="0" i="0" u="none" strike="noStrike" cap="none">
              <a:solidFill>
                <a:srgbClr val="000000"/>
              </a:solidFill>
              <a:latin typeface="Calibri"/>
              <a:ea typeface="Calibri"/>
              <a:cs typeface="Calibri"/>
              <a:sym typeface="Calibri"/>
            </a:endParaRPr>
          </a:p>
        </p:txBody>
      </p:sp>
      <p:sp>
        <p:nvSpPr>
          <p:cNvPr id="1351" name="Google Shape;1351;p216"/>
          <p:cNvSpPr txBox="1"/>
          <p:nvPr/>
        </p:nvSpPr>
        <p:spPr>
          <a:xfrm>
            <a:off x="381000" y="4273550"/>
            <a:ext cx="4443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D2</a:t>
            </a:r>
            <a:endParaRPr sz="1400" b="0" i="0" u="none" strike="noStrike" cap="none">
              <a:solidFill>
                <a:srgbClr val="000000"/>
              </a:solidFill>
              <a:latin typeface="Calibri"/>
              <a:ea typeface="Calibri"/>
              <a:cs typeface="Calibri"/>
              <a:sym typeface="Calibri"/>
            </a:endParaRPr>
          </a:p>
        </p:txBody>
      </p:sp>
      <p:sp>
        <p:nvSpPr>
          <p:cNvPr id="1352" name="Google Shape;1352;p216"/>
          <p:cNvSpPr txBox="1"/>
          <p:nvPr/>
        </p:nvSpPr>
        <p:spPr>
          <a:xfrm>
            <a:off x="476251" y="5487989"/>
            <a:ext cx="39626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Ex</a:t>
            </a:r>
            <a:endParaRPr sz="1400" b="0" i="0" u="none" strike="noStrike" cap="none">
              <a:solidFill>
                <a:srgbClr val="000000"/>
              </a:solidFill>
              <a:latin typeface="Calibri"/>
              <a:ea typeface="Calibri"/>
              <a:cs typeface="Calibri"/>
              <a:sym typeface="Calibri"/>
            </a:endParaRPr>
          </a:p>
        </p:txBody>
      </p:sp>
      <p:sp>
        <p:nvSpPr>
          <p:cNvPr id="1353" name="Google Shape;1353;p216"/>
          <p:cNvSpPr/>
          <p:nvPr/>
        </p:nvSpPr>
        <p:spPr>
          <a:xfrm>
            <a:off x="10240070" y="372571"/>
            <a:ext cx="16070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Control Hazard</a:t>
            </a:r>
            <a:endParaRPr sz="1400" b="1" i="0" u="none" strike="noStrike" cap="none">
              <a:solidFill>
                <a:srgbClr val="000000"/>
              </a:solidFill>
              <a:latin typeface="Calibri"/>
              <a:ea typeface="Calibri"/>
              <a:cs typeface="Calibri"/>
              <a:sym typeface="Calibri"/>
            </a:endParaRPr>
          </a:p>
        </p:txBody>
      </p:sp>
      <p:cxnSp>
        <p:nvCxnSpPr>
          <p:cNvPr id="1354" name="Google Shape;1354;p216"/>
          <p:cNvCxnSpPr/>
          <p:nvPr/>
        </p:nvCxnSpPr>
        <p:spPr>
          <a:xfrm rot="5400000">
            <a:off x="189443" y="3429530"/>
            <a:ext cx="6858000" cy="2116"/>
          </a:xfrm>
          <a:prstGeom prst="straightConnector1">
            <a:avLst/>
          </a:prstGeom>
          <a:noFill/>
          <a:ln w="9525" cap="flat" cmpd="sng">
            <a:solidFill>
              <a:srgbClr val="5597D3"/>
            </a:solidFill>
            <a:prstDash val="solid"/>
            <a:round/>
            <a:headEnd type="none" w="sm" len="sm"/>
            <a:tailEnd type="none" w="sm" len="sm"/>
          </a:ln>
        </p:spPr>
      </p:cxnSp>
      <p:cxnSp>
        <p:nvCxnSpPr>
          <p:cNvPr id="1355" name="Google Shape;1355;p216"/>
          <p:cNvCxnSpPr/>
          <p:nvPr/>
        </p:nvCxnSpPr>
        <p:spPr>
          <a:xfrm rot="5400000">
            <a:off x="3237443" y="3427942"/>
            <a:ext cx="6858000" cy="2116"/>
          </a:xfrm>
          <a:prstGeom prst="straightConnector1">
            <a:avLst/>
          </a:prstGeom>
          <a:noFill/>
          <a:ln w="9525" cap="flat" cmpd="sng">
            <a:solidFill>
              <a:srgbClr val="5597D3"/>
            </a:solidFill>
            <a:prstDash val="solid"/>
            <a:round/>
            <a:headEnd type="none" w="sm" len="sm"/>
            <a:tailEnd type="none" w="sm" len="sm"/>
          </a:ln>
        </p:spPr>
      </p:cxnSp>
      <p:sp>
        <p:nvSpPr>
          <p:cNvPr id="1356" name="Google Shape;1356;p216"/>
          <p:cNvSpPr txBox="1"/>
          <p:nvPr/>
        </p:nvSpPr>
        <p:spPr>
          <a:xfrm>
            <a:off x="1238251" y="142875"/>
            <a:ext cx="1714500"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C00000"/>
                </a:solidFill>
                <a:latin typeface="Calibri"/>
                <a:ea typeface="Calibri"/>
                <a:cs typeface="Calibri"/>
                <a:sym typeface="Calibri"/>
              </a:rPr>
              <a:t>T1    CLK</a:t>
            </a:r>
            <a:endParaRPr sz="1400" b="1" i="0" u="none" strike="noStrike" cap="none">
              <a:solidFill>
                <a:srgbClr val="C00000"/>
              </a:solidFill>
              <a:latin typeface="Calibri"/>
              <a:ea typeface="Calibri"/>
              <a:cs typeface="Calibri"/>
              <a:sym typeface="Calibri"/>
            </a:endParaRPr>
          </a:p>
        </p:txBody>
      </p:sp>
      <p:sp>
        <p:nvSpPr>
          <p:cNvPr id="1357" name="Google Shape;1357;p216"/>
          <p:cNvSpPr txBox="1"/>
          <p:nvPr/>
        </p:nvSpPr>
        <p:spPr>
          <a:xfrm>
            <a:off x="4191001" y="142875"/>
            <a:ext cx="1714500"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C00000"/>
                </a:solidFill>
                <a:latin typeface="Calibri"/>
                <a:ea typeface="Calibri"/>
                <a:cs typeface="Calibri"/>
                <a:sym typeface="Calibri"/>
              </a:rPr>
              <a:t>T2      CLK</a:t>
            </a:r>
            <a:endParaRPr sz="1400" b="1" i="0" u="none" strike="noStrike" cap="none">
              <a:solidFill>
                <a:srgbClr val="C00000"/>
              </a:solidFill>
              <a:latin typeface="Calibri"/>
              <a:ea typeface="Calibri"/>
              <a:cs typeface="Calibri"/>
              <a:sym typeface="Calibri"/>
            </a:endParaRPr>
          </a:p>
        </p:txBody>
      </p:sp>
      <p:sp>
        <p:nvSpPr>
          <p:cNvPr id="1358" name="Google Shape;1358;p216"/>
          <p:cNvSpPr txBox="1"/>
          <p:nvPr/>
        </p:nvSpPr>
        <p:spPr>
          <a:xfrm>
            <a:off x="7429501" y="142875"/>
            <a:ext cx="1714500"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2060"/>
                </a:solidFill>
                <a:latin typeface="Calibri"/>
                <a:ea typeface="Calibri"/>
                <a:cs typeface="Calibri"/>
                <a:sym typeface="Calibri"/>
              </a:rPr>
              <a:t>T5    CLK</a:t>
            </a:r>
            <a:endParaRPr sz="1400" b="1" i="0" u="none" strike="noStrike" cap="none">
              <a:solidFill>
                <a:srgbClr val="002060"/>
              </a:solidFill>
              <a:latin typeface="Calibri"/>
              <a:ea typeface="Calibri"/>
              <a:cs typeface="Calibri"/>
              <a:sym typeface="Calibri"/>
            </a:endParaRPr>
          </a:p>
        </p:txBody>
      </p:sp>
      <p:cxnSp>
        <p:nvCxnSpPr>
          <p:cNvPr id="1359" name="Google Shape;1359;p216"/>
          <p:cNvCxnSpPr/>
          <p:nvPr/>
        </p:nvCxnSpPr>
        <p:spPr>
          <a:xfrm>
            <a:off x="6096000" y="357189"/>
            <a:ext cx="1047751" cy="1587"/>
          </a:xfrm>
          <a:prstGeom prst="straightConnector1">
            <a:avLst/>
          </a:prstGeom>
          <a:noFill/>
          <a:ln w="9525" cap="flat" cmpd="sng">
            <a:solidFill>
              <a:srgbClr val="5597D3"/>
            </a:solidFill>
            <a:prstDash val="dash"/>
            <a:round/>
            <a:headEnd type="none" w="sm" len="sm"/>
            <a:tailEnd type="stealth" w="med" len="med"/>
          </a:ln>
        </p:spPr>
      </p:cxnSp>
      <p:sp>
        <p:nvSpPr>
          <p:cNvPr id="1360" name="Google Shape;1360;p216"/>
          <p:cNvSpPr txBox="1"/>
          <p:nvPr/>
        </p:nvSpPr>
        <p:spPr>
          <a:xfrm>
            <a:off x="1428751" y="785814"/>
            <a:ext cx="1143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U  pipe</a:t>
            </a:r>
            <a:endParaRPr sz="1400" b="0" i="0" u="none" strike="noStrike" cap="none">
              <a:solidFill>
                <a:srgbClr val="000000"/>
              </a:solidFill>
              <a:latin typeface="Calibri"/>
              <a:ea typeface="Calibri"/>
              <a:cs typeface="Calibri"/>
              <a:sym typeface="Calibri"/>
            </a:endParaRPr>
          </a:p>
        </p:txBody>
      </p:sp>
      <p:sp>
        <p:nvSpPr>
          <p:cNvPr id="1361" name="Google Shape;1361;p216"/>
          <p:cNvSpPr txBox="1"/>
          <p:nvPr/>
        </p:nvSpPr>
        <p:spPr>
          <a:xfrm>
            <a:off x="4572000" y="785814"/>
            <a:ext cx="1143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U  pipe</a:t>
            </a:r>
            <a:endParaRPr sz="1400" b="0" i="0" u="none" strike="noStrike" cap="none">
              <a:solidFill>
                <a:srgbClr val="000000"/>
              </a:solidFill>
              <a:latin typeface="Calibri"/>
              <a:ea typeface="Calibri"/>
              <a:cs typeface="Calibri"/>
              <a:sym typeface="Calibri"/>
            </a:endParaRPr>
          </a:p>
        </p:txBody>
      </p:sp>
      <p:sp>
        <p:nvSpPr>
          <p:cNvPr id="1362" name="Google Shape;1362;p216"/>
          <p:cNvSpPr txBox="1"/>
          <p:nvPr/>
        </p:nvSpPr>
        <p:spPr>
          <a:xfrm>
            <a:off x="7715251" y="785814"/>
            <a:ext cx="1143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U  pipe</a:t>
            </a:r>
            <a:endParaRPr sz="1400" b="0" i="0" u="none" strike="noStrike" cap="none">
              <a:solidFill>
                <a:srgbClr val="000000"/>
              </a:solidFill>
              <a:latin typeface="Calibri"/>
              <a:ea typeface="Calibri"/>
              <a:cs typeface="Calibri"/>
              <a:sym typeface="Calibri"/>
            </a:endParaRPr>
          </a:p>
        </p:txBody>
      </p:sp>
      <p:pic>
        <p:nvPicPr>
          <p:cNvPr id="1363" name="Google Shape;1363;p216"/>
          <p:cNvPicPr preferRelativeResize="0"/>
          <p:nvPr/>
        </p:nvPicPr>
        <p:blipFill rotWithShape="1">
          <a:blip r:embed="rId3">
            <a:alphaModFix/>
          </a:blip>
          <a:srcRect/>
          <a:stretch/>
        </p:blipFill>
        <p:spPr>
          <a:xfrm>
            <a:off x="0" y="0"/>
            <a:ext cx="853409" cy="771268"/>
          </a:xfrm>
          <a:prstGeom prst="rect">
            <a:avLst/>
          </a:prstGeom>
          <a:noFill/>
          <a:ln>
            <a:noFill/>
          </a:ln>
        </p:spPr>
      </p:pic>
      <p:sp>
        <p:nvSpPr>
          <p:cNvPr id="1364" name="Google Shape;1364;p21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65" name="Google Shape;1365;p21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66" name="Google Shape;1366;p21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3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217"/>
          <p:cNvSpPr txBox="1">
            <a:spLocks noGrp="1"/>
          </p:cNvSpPr>
          <p:nvPr>
            <p:ph type="body" idx="1"/>
          </p:nvPr>
        </p:nvSpPr>
        <p:spPr>
          <a:xfrm>
            <a:off x="4564848" y="623240"/>
            <a:ext cx="7550331" cy="514860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2300">
                <a:latin typeface="Times New Roman"/>
                <a:ea typeface="Times New Roman"/>
                <a:cs typeface="Times New Roman"/>
                <a:sym typeface="Times New Roman"/>
              </a:rPr>
              <a:t>The </a:t>
            </a:r>
            <a:r>
              <a:rPr lang="en-US" sz="2300" b="1">
                <a:solidFill>
                  <a:srgbClr val="002060"/>
                </a:solidFill>
                <a:latin typeface="Times New Roman"/>
                <a:ea typeface="Times New Roman"/>
                <a:cs typeface="Times New Roman"/>
                <a:sym typeface="Times New Roman"/>
              </a:rPr>
              <a:t>EX stage </a:t>
            </a:r>
            <a:r>
              <a:rPr lang="en-US" sz="2300">
                <a:latin typeface="Times New Roman"/>
                <a:ea typeface="Times New Roman"/>
                <a:cs typeface="Times New Roman"/>
                <a:sym typeface="Times New Roman"/>
              </a:rPr>
              <a:t>(Execute stage) gives </a:t>
            </a:r>
            <a:r>
              <a:rPr lang="en-US" sz="2300" b="1">
                <a:latin typeface="Times New Roman"/>
                <a:ea typeface="Times New Roman"/>
                <a:cs typeface="Times New Roman"/>
                <a:sym typeface="Times New Roman"/>
              </a:rPr>
              <a:t>feedback</a:t>
            </a:r>
            <a:r>
              <a:rPr lang="en-US" sz="2300">
                <a:latin typeface="Times New Roman"/>
                <a:ea typeface="Times New Roman"/>
                <a:cs typeface="Times New Roman"/>
                <a:sym typeface="Times New Roman"/>
              </a:rPr>
              <a:t> to </a:t>
            </a:r>
            <a:r>
              <a:rPr lang="en-US" sz="2300" b="1">
                <a:solidFill>
                  <a:srgbClr val="C00000"/>
                </a:solidFill>
                <a:latin typeface="Times New Roman"/>
                <a:ea typeface="Times New Roman"/>
                <a:cs typeface="Times New Roman"/>
                <a:sym typeface="Times New Roman"/>
              </a:rPr>
              <a:t>BTB</a:t>
            </a:r>
            <a:r>
              <a:rPr lang="en-US" sz="2300">
                <a:latin typeface="Times New Roman"/>
                <a:ea typeface="Times New Roman"/>
                <a:cs typeface="Times New Roman"/>
                <a:sym typeface="Times New Roman"/>
              </a:rPr>
              <a:t> – </a:t>
            </a:r>
            <a:r>
              <a:rPr lang="en-US" sz="2300">
                <a:solidFill>
                  <a:srgbClr val="FF0000"/>
                </a:solidFill>
                <a:latin typeface="Times New Roman"/>
                <a:ea typeface="Times New Roman"/>
                <a:cs typeface="Times New Roman"/>
                <a:sym typeface="Times New Roman"/>
              </a:rPr>
              <a:t>Branch actually to be taken. </a:t>
            </a:r>
            <a:endParaRPr/>
          </a:p>
          <a:p>
            <a:pPr marL="457200" lvl="0" indent="-342900" algn="l" rtl="0">
              <a:lnSpc>
                <a:spcPct val="90000"/>
              </a:lnSpc>
              <a:spcBef>
                <a:spcPts val="1000"/>
              </a:spcBef>
              <a:spcAft>
                <a:spcPts val="0"/>
              </a:spcAft>
              <a:buClr>
                <a:schemeClr val="dk1"/>
              </a:buClr>
              <a:buSzPts val="1800"/>
              <a:buChar char="•"/>
            </a:pPr>
            <a:r>
              <a:rPr lang="en-US" sz="2300" b="1">
                <a:solidFill>
                  <a:srgbClr val="00B050"/>
                </a:solidFill>
                <a:latin typeface="Times New Roman"/>
                <a:ea typeface="Times New Roman"/>
                <a:cs typeface="Times New Roman"/>
                <a:sym typeface="Times New Roman"/>
              </a:rPr>
              <a:t>Actions taken further are :</a:t>
            </a:r>
            <a:endParaRPr/>
          </a:p>
          <a:p>
            <a:pPr marL="457200" lvl="0" indent="-342900" algn="l" rtl="0">
              <a:lnSpc>
                <a:spcPct val="90000"/>
              </a:lnSpc>
              <a:spcBef>
                <a:spcPts val="1000"/>
              </a:spcBef>
              <a:spcAft>
                <a:spcPts val="0"/>
              </a:spcAft>
              <a:buSzPts val="1800"/>
              <a:buNone/>
            </a:pPr>
            <a:r>
              <a:rPr lang="en-US" sz="2300">
                <a:solidFill>
                  <a:srgbClr val="FF0000"/>
                </a:solidFill>
                <a:latin typeface="Times New Roman"/>
                <a:ea typeface="Times New Roman"/>
                <a:cs typeface="Times New Roman"/>
                <a:sym typeface="Times New Roman"/>
              </a:rPr>
              <a:t>1. </a:t>
            </a:r>
            <a:r>
              <a:rPr lang="en-US" sz="2300" b="1">
                <a:latin typeface="Times New Roman"/>
                <a:ea typeface="Times New Roman"/>
                <a:cs typeface="Times New Roman"/>
                <a:sym typeface="Times New Roman"/>
              </a:rPr>
              <a:t>BTB is updated as below </a:t>
            </a:r>
            <a:endParaRPr/>
          </a:p>
          <a:p>
            <a:pPr marL="457200" lvl="0" indent="-228600" algn="l" rtl="0">
              <a:lnSpc>
                <a:spcPct val="90000"/>
              </a:lnSpc>
              <a:spcBef>
                <a:spcPts val="1000"/>
              </a:spcBef>
              <a:spcAft>
                <a:spcPts val="0"/>
              </a:spcAft>
              <a:buClr>
                <a:schemeClr val="dk1"/>
              </a:buClr>
              <a:buSzPts val="1800"/>
              <a:buNone/>
            </a:pPr>
            <a:endParaRPr sz="23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2300">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None/>
            </a:pPr>
            <a:r>
              <a:rPr lang="en-US" sz="2300">
                <a:latin typeface="Times New Roman"/>
                <a:ea typeface="Times New Roman"/>
                <a:cs typeface="Times New Roman"/>
                <a:sym typeface="Times New Roman"/>
              </a:rPr>
              <a:t>2. </a:t>
            </a:r>
            <a:r>
              <a:rPr lang="en-US" sz="2300" b="1">
                <a:latin typeface="Times New Roman"/>
                <a:ea typeface="Times New Roman"/>
                <a:cs typeface="Times New Roman"/>
                <a:sym typeface="Times New Roman"/>
              </a:rPr>
              <a:t>Pipeline flushed</a:t>
            </a:r>
            <a:r>
              <a:rPr lang="en-US" sz="2300">
                <a:latin typeface="Times New Roman"/>
                <a:ea typeface="Times New Roman"/>
                <a:cs typeface="Times New Roman"/>
                <a:sym typeface="Times New Roman"/>
              </a:rPr>
              <a:t> and </a:t>
            </a:r>
            <a:r>
              <a:rPr lang="en-US" sz="2300" b="1">
                <a:solidFill>
                  <a:srgbClr val="C00000"/>
                </a:solidFill>
                <a:latin typeface="Times New Roman"/>
                <a:ea typeface="Times New Roman"/>
                <a:cs typeface="Times New Roman"/>
                <a:sym typeface="Times New Roman"/>
              </a:rPr>
              <a:t>Instructions I4, I5, I6 and I7 </a:t>
            </a:r>
            <a:r>
              <a:rPr lang="en-US" sz="2300">
                <a:latin typeface="Times New Roman"/>
                <a:ea typeface="Times New Roman"/>
                <a:cs typeface="Times New Roman"/>
                <a:sym typeface="Times New Roman"/>
              </a:rPr>
              <a:t>which are entered in pipeline are </a:t>
            </a:r>
            <a:r>
              <a:rPr lang="en-US" sz="2300" b="1">
                <a:solidFill>
                  <a:srgbClr val="385623"/>
                </a:solidFill>
                <a:latin typeface="Times New Roman"/>
                <a:ea typeface="Times New Roman"/>
                <a:cs typeface="Times New Roman"/>
                <a:sym typeface="Times New Roman"/>
              </a:rPr>
              <a:t>cleared.</a:t>
            </a:r>
            <a:endParaRPr/>
          </a:p>
          <a:p>
            <a:pPr marL="457200" lvl="0" indent="-342900" algn="l" rtl="0">
              <a:lnSpc>
                <a:spcPct val="90000"/>
              </a:lnSpc>
              <a:spcBef>
                <a:spcPts val="1000"/>
              </a:spcBef>
              <a:spcAft>
                <a:spcPts val="0"/>
              </a:spcAft>
              <a:buSzPts val="1800"/>
              <a:buNone/>
            </a:pPr>
            <a:r>
              <a:rPr lang="en-US" sz="2300">
                <a:latin typeface="Times New Roman"/>
                <a:ea typeface="Times New Roman"/>
                <a:cs typeface="Times New Roman"/>
                <a:sym typeface="Times New Roman"/>
              </a:rPr>
              <a:t>3. Instructions fetched from </a:t>
            </a:r>
            <a:r>
              <a:rPr lang="en-US" sz="2300" b="1">
                <a:latin typeface="Times New Roman"/>
                <a:ea typeface="Times New Roman"/>
                <a:cs typeface="Times New Roman"/>
                <a:sym typeface="Times New Roman"/>
              </a:rPr>
              <a:t>new address </a:t>
            </a:r>
            <a:r>
              <a:rPr lang="en-US" sz="2300">
                <a:latin typeface="Times New Roman"/>
                <a:ea typeface="Times New Roman"/>
                <a:cs typeface="Times New Roman"/>
                <a:sym typeface="Times New Roman"/>
              </a:rPr>
              <a:t>“BK” (I1 and I2 ) in the </a:t>
            </a:r>
            <a:r>
              <a:rPr lang="en-US" sz="2300" b="1">
                <a:solidFill>
                  <a:srgbClr val="385623"/>
                </a:solidFill>
                <a:latin typeface="Times New Roman"/>
                <a:ea typeface="Times New Roman"/>
                <a:cs typeface="Times New Roman"/>
                <a:sym typeface="Times New Roman"/>
              </a:rPr>
              <a:t>pre fetch buffer</a:t>
            </a:r>
            <a:r>
              <a:rPr lang="en-US" sz="2300" b="1">
                <a:solidFill>
                  <a:srgbClr val="C00000"/>
                </a:solidFill>
                <a:latin typeface="Times New Roman"/>
                <a:ea typeface="Times New Roman"/>
                <a:cs typeface="Times New Roman"/>
                <a:sym typeface="Times New Roman"/>
              </a:rPr>
              <a:t>2</a:t>
            </a:r>
            <a:endParaRPr/>
          </a:p>
          <a:p>
            <a:pPr marL="457200" lvl="0" indent="-342900" algn="l" rtl="0">
              <a:lnSpc>
                <a:spcPct val="90000"/>
              </a:lnSpc>
              <a:spcBef>
                <a:spcPts val="1000"/>
              </a:spcBef>
              <a:spcAft>
                <a:spcPts val="0"/>
              </a:spcAft>
              <a:buSzPts val="1800"/>
              <a:buNone/>
            </a:pPr>
            <a:r>
              <a:rPr lang="en-US" sz="2300">
                <a:latin typeface="Times New Roman"/>
                <a:ea typeface="Times New Roman"/>
                <a:cs typeface="Times New Roman"/>
                <a:sym typeface="Times New Roman"/>
              </a:rPr>
              <a:t>4. </a:t>
            </a:r>
            <a:r>
              <a:rPr lang="en-US" sz="2300" b="1">
                <a:solidFill>
                  <a:srgbClr val="C00000"/>
                </a:solidFill>
                <a:latin typeface="Times New Roman"/>
                <a:ea typeface="Times New Roman"/>
                <a:cs typeface="Times New Roman"/>
                <a:sym typeface="Times New Roman"/>
              </a:rPr>
              <a:t>Pre fetch buffer 2 </a:t>
            </a:r>
            <a:r>
              <a:rPr lang="en-US" sz="2300">
                <a:latin typeface="Times New Roman"/>
                <a:ea typeface="Times New Roman"/>
                <a:cs typeface="Times New Roman"/>
                <a:sym typeface="Times New Roman"/>
              </a:rPr>
              <a:t>connected to the pipeline and it behaves as main buffer/ buffer 1  as long as branching takes place.</a:t>
            </a:r>
            <a:endParaRPr/>
          </a:p>
          <a:p>
            <a:pPr marL="457200" lvl="0" indent="-342900" algn="l" rtl="0">
              <a:lnSpc>
                <a:spcPct val="90000"/>
              </a:lnSpc>
              <a:spcBef>
                <a:spcPts val="1000"/>
              </a:spcBef>
              <a:spcAft>
                <a:spcPts val="0"/>
              </a:spcAft>
              <a:buSzPts val="1800"/>
              <a:buNone/>
            </a:pPr>
            <a:r>
              <a:rPr lang="en-US" sz="2300" b="1">
                <a:solidFill>
                  <a:srgbClr val="00B050"/>
                </a:solidFill>
                <a:latin typeface="Times New Roman"/>
                <a:ea typeface="Times New Roman"/>
                <a:cs typeface="Times New Roman"/>
                <a:sym typeface="Times New Roman"/>
              </a:rPr>
              <a:t>These actions are illustrated in next slide. </a:t>
            </a:r>
            <a:endParaRPr sz="2300" b="1">
              <a:solidFill>
                <a:srgbClr val="00B050"/>
              </a:solidFill>
              <a:latin typeface="Times New Roman"/>
              <a:ea typeface="Times New Roman"/>
              <a:cs typeface="Times New Roman"/>
              <a:sym typeface="Times New Roman"/>
            </a:endParaRPr>
          </a:p>
        </p:txBody>
      </p:sp>
      <p:sp>
        <p:nvSpPr>
          <p:cNvPr id="1372" name="Google Shape;1372;p2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373" name="Google Shape;1373;p2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
        <p:nvSpPr>
          <p:cNvPr id="1374" name="Google Shape;1374;p2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375" name="Google Shape;1375;p217"/>
          <p:cNvPicPr preferRelativeResize="0"/>
          <p:nvPr/>
        </p:nvPicPr>
        <p:blipFill rotWithShape="1">
          <a:blip r:embed="rId3">
            <a:alphaModFix/>
          </a:blip>
          <a:srcRect/>
          <a:stretch/>
        </p:blipFill>
        <p:spPr>
          <a:xfrm>
            <a:off x="609601" y="413385"/>
            <a:ext cx="3870959" cy="4097655"/>
          </a:xfrm>
          <a:prstGeom prst="rect">
            <a:avLst/>
          </a:prstGeom>
          <a:noFill/>
          <a:ln>
            <a:noFill/>
          </a:ln>
        </p:spPr>
      </p:pic>
      <p:pic>
        <p:nvPicPr>
          <p:cNvPr id="1376" name="Google Shape;1376;p217"/>
          <p:cNvPicPr preferRelativeResize="0"/>
          <p:nvPr/>
        </p:nvPicPr>
        <p:blipFill rotWithShape="1">
          <a:blip r:embed="rId4">
            <a:alphaModFix/>
          </a:blip>
          <a:srcRect/>
          <a:stretch/>
        </p:blipFill>
        <p:spPr>
          <a:xfrm>
            <a:off x="5052534" y="2462212"/>
            <a:ext cx="5319712" cy="854999"/>
          </a:xfrm>
          <a:prstGeom prst="rect">
            <a:avLst/>
          </a:prstGeom>
          <a:noFill/>
          <a:ln>
            <a:noFill/>
          </a:ln>
        </p:spPr>
      </p:pic>
      <p:sp>
        <p:nvSpPr>
          <p:cNvPr id="1377" name="Google Shape;1377;p217"/>
          <p:cNvSpPr/>
          <p:nvPr/>
        </p:nvSpPr>
        <p:spPr>
          <a:xfrm>
            <a:off x="201931" y="4831080"/>
            <a:ext cx="3333749" cy="1706880"/>
          </a:xfrm>
          <a:prstGeom prst="rect">
            <a:avLst/>
          </a:prstGeom>
          <a:solidFill>
            <a:srgbClr val="EDEDED"/>
          </a:solidFill>
          <a:ln w="25400"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a:t>
            </a:r>
            <a:r>
              <a:rPr lang="en-US" sz="1400" b="0" i="0" u="none" strike="noStrike" cap="none">
                <a:solidFill>
                  <a:srgbClr val="002060"/>
                </a:solidFill>
                <a:latin typeface="Arial"/>
                <a:ea typeface="Arial"/>
                <a:cs typeface="Arial"/>
                <a:sym typeface="Arial"/>
              </a:rPr>
              <a:t>I0     MOV SI, addr</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Bk  :  I1     INC SI</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I2     DEC CX    </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a:t>
            </a:r>
            <a:r>
              <a:rPr lang="en-US" sz="1400" b="1" i="0" u="none" strike="noStrike" cap="none">
                <a:solidFill>
                  <a:srgbClr val="FF0000"/>
                </a:solidFill>
                <a:latin typeface="Arial"/>
                <a:ea typeface="Arial"/>
                <a:cs typeface="Arial"/>
                <a:sym typeface="Arial"/>
              </a:rPr>
              <a:t>I3     JNZ   BK</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I4     ADD  AX,BX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I5     INC  AX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I6     MOV  [SI] , AX </a:t>
            </a:r>
            <a:endParaRPr sz="1400" b="0" i="0" u="none" strike="noStrike" cap="none">
              <a:solidFill>
                <a:srgbClr val="002060"/>
              </a:solidFill>
              <a:latin typeface="Arial"/>
              <a:ea typeface="Arial"/>
              <a:cs typeface="Arial"/>
              <a:sym typeface="Arial"/>
            </a:endParaRPr>
          </a:p>
        </p:txBody>
      </p:sp>
      <p:sp>
        <p:nvSpPr>
          <p:cNvPr id="1378" name="Google Shape;1378;p21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79" name="Google Shape;1379;p21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380" name="Google Shape;1380;p21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381" name="Google Shape;1381;p217"/>
          <p:cNvPicPr preferRelativeResize="0"/>
          <p:nvPr/>
        </p:nvPicPr>
        <p:blipFill rotWithShape="1">
          <a:blip r:embed="rId5">
            <a:alphaModFix/>
          </a:blip>
          <a:srcRect/>
          <a:stretch/>
        </p:blipFill>
        <p:spPr>
          <a:xfrm>
            <a:off x="1" y="0"/>
            <a:ext cx="689616" cy="6232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1">
                                            <p:txEl>
                                              <p:pRg st="0" end="0"/>
                                            </p:txEl>
                                          </p:spTgt>
                                        </p:tgtEl>
                                        <p:attrNameLst>
                                          <p:attrName>style.visibility</p:attrName>
                                        </p:attrNameLst>
                                      </p:cBhvr>
                                      <p:to>
                                        <p:strVal val="visible"/>
                                      </p:to>
                                    </p:set>
                                    <p:animEffect transition="in" filter="fade">
                                      <p:cBhvr>
                                        <p:cTn id="7" dur="2000"/>
                                        <p:tgtEl>
                                          <p:spTgt spid="1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1">
                                            <p:txEl>
                                              <p:pRg st="1" end="1"/>
                                            </p:txEl>
                                          </p:spTgt>
                                        </p:tgtEl>
                                        <p:attrNameLst>
                                          <p:attrName>style.visibility</p:attrName>
                                        </p:attrNameLst>
                                      </p:cBhvr>
                                      <p:to>
                                        <p:strVal val="visible"/>
                                      </p:to>
                                    </p:set>
                                    <p:animEffect transition="in" filter="fade">
                                      <p:cBhvr>
                                        <p:cTn id="12" dur="2000"/>
                                        <p:tgtEl>
                                          <p:spTgt spid="1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1">
                                            <p:txEl>
                                              <p:pRg st="2" end="2"/>
                                            </p:txEl>
                                          </p:spTgt>
                                        </p:tgtEl>
                                        <p:attrNameLst>
                                          <p:attrName>style.visibility</p:attrName>
                                        </p:attrNameLst>
                                      </p:cBhvr>
                                      <p:to>
                                        <p:strVal val="visible"/>
                                      </p:to>
                                    </p:set>
                                    <p:animEffect transition="in" filter="fade">
                                      <p:cBhvr>
                                        <p:cTn id="17" dur="2000"/>
                                        <p:tgtEl>
                                          <p:spTgt spid="13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1">
                                            <p:txEl>
                                              <p:pRg st="3" end="3"/>
                                            </p:txEl>
                                          </p:spTgt>
                                        </p:tgtEl>
                                        <p:attrNameLst>
                                          <p:attrName>style.visibility</p:attrName>
                                        </p:attrNameLst>
                                      </p:cBhvr>
                                      <p:to>
                                        <p:strVal val="visible"/>
                                      </p:to>
                                    </p:set>
                                    <p:animEffect transition="in" filter="fade">
                                      <p:cBhvr>
                                        <p:cTn id="22" dur="2000"/>
                                        <p:tgtEl>
                                          <p:spTgt spid="13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1">
                                            <p:txEl>
                                              <p:pRg st="4" end="4"/>
                                            </p:txEl>
                                          </p:spTgt>
                                        </p:tgtEl>
                                        <p:attrNameLst>
                                          <p:attrName>style.visibility</p:attrName>
                                        </p:attrNameLst>
                                      </p:cBhvr>
                                      <p:to>
                                        <p:strVal val="visible"/>
                                      </p:to>
                                    </p:set>
                                    <p:animEffect transition="in" filter="fade">
                                      <p:cBhvr>
                                        <p:cTn id="27" dur="2000"/>
                                        <p:tgtEl>
                                          <p:spTgt spid="13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1">
                                            <p:txEl>
                                              <p:pRg st="5" end="5"/>
                                            </p:txEl>
                                          </p:spTgt>
                                        </p:tgtEl>
                                        <p:attrNameLst>
                                          <p:attrName>style.visibility</p:attrName>
                                        </p:attrNameLst>
                                      </p:cBhvr>
                                      <p:to>
                                        <p:strVal val="visible"/>
                                      </p:to>
                                    </p:set>
                                    <p:animEffect transition="in" filter="fade">
                                      <p:cBhvr>
                                        <p:cTn id="32" dur="2000"/>
                                        <p:tgtEl>
                                          <p:spTgt spid="13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1">
                                            <p:txEl>
                                              <p:pRg st="6" end="6"/>
                                            </p:txEl>
                                          </p:spTgt>
                                        </p:tgtEl>
                                        <p:attrNameLst>
                                          <p:attrName>style.visibility</p:attrName>
                                        </p:attrNameLst>
                                      </p:cBhvr>
                                      <p:to>
                                        <p:strVal val="visible"/>
                                      </p:to>
                                    </p:set>
                                    <p:animEffect transition="in" filter="fade">
                                      <p:cBhvr>
                                        <p:cTn id="37" dur="2000"/>
                                        <p:tgtEl>
                                          <p:spTgt spid="13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1">
                                            <p:txEl>
                                              <p:pRg st="7" end="7"/>
                                            </p:txEl>
                                          </p:spTgt>
                                        </p:tgtEl>
                                        <p:attrNameLst>
                                          <p:attrName>style.visibility</p:attrName>
                                        </p:attrNameLst>
                                      </p:cBhvr>
                                      <p:to>
                                        <p:strVal val="visible"/>
                                      </p:to>
                                    </p:set>
                                    <p:animEffect transition="in" filter="fade">
                                      <p:cBhvr>
                                        <p:cTn id="42" dur="2000"/>
                                        <p:tgtEl>
                                          <p:spTgt spid="13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1">
                                            <p:txEl>
                                              <p:pRg st="8" end="8"/>
                                            </p:txEl>
                                          </p:spTgt>
                                        </p:tgtEl>
                                        <p:attrNameLst>
                                          <p:attrName>style.visibility</p:attrName>
                                        </p:attrNameLst>
                                      </p:cBhvr>
                                      <p:to>
                                        <p:strVal val="visible"/>
                                      </p:to>
                                    </p:set>
                                    <p:animEffect transition="in" filter="fade">
                                      <p:cBhvr>
                                        <p:cTn id="47" dur="2000"/>
                                        <p:tgtEl>
                                          <p:spTgt spid="13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18"/>
          <p:cNvSpPr/>
          <p:nvPr/>
        </p:nvSpPr>
        <p:spPr>
          <a:xfrm>
            <a:off x="3714751" y="4572000"/>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1387" name="Google Shape;1387;p218"/>
          <p:cNvSpPr/>
          <p:nvPr/>
        </p:nvSpPr>
        <p:spPr>
          <a:xfrm>
            <a:off x="3714751" y="328612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1388" name="Google Shape;1388;p218"/>
          <p:cNvSpPr/>
          <p:nvPr/>
        </p:nvSpPr>
        <p:spPr>
          <a:xfrm>
            <a:off x="2095501" y="1071563"/>
            <a:ext cx="1714500" cy="1357312"/>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1389" name="Google Shape;1389;p218"/>
          <p:cNvSpPr/>
          <p:nvPr/>
        </p:nvSpPr>
        <p:spPr>
          <a:xfrm>
            <a:off x="3714751" y="5786439"/>
            <a:ext cx="1524000" cy="928687"/>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1390" name="Google Shape;1390;p218"/>
          <p:cNvSpPr/>
          <p:nvPr/>
        </p:nvSpPr>
        <p:spPr>
          <a:xfrm>
            <a:off x="4190987" y="6000768"/>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3</a:t>
            </a:r>
            <a:endParaRPr sz="1400" b="0" i="0" u="none" strike="noStrike" cap="none">
              <a:solidFill>
                <a:schemeClr val="lt1"/>
              </a:solidFill>
              <a:latin typeface="Times New Roman"/>
              <a:ea typeface="Times New Roman"/>
              <a:cs typeface="Times New Roman"/>
              <a:sym typeface="Times New Roman"/>
            </a:endParaRPr>
          </a:p>
        </p:txBody>
      </p:sp>
      <p:sp>
        <p:nvSpPr>
          <p:cNvPr id="1391" name="Google Shape;1391;p218"/>
          <p:cNvSpPr/>
          <p:nvPr/>
        </p:nvSpPr>
        <p:spPr>
          <a:xfrm>
            <a:off x="4190987" y="4857760"/>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4</a:t>
            </a:r>
            <a:endParaRPr sz="1400" b="0" i="0" u="none" strike="noStrike" cap="none">
              <a:solidFill>
                <a:schemeClr val="lt1"/>
              </a:solidFill>
              <a:latin typeface="Times New Roman"/>
              <a:ea typeface="Times New Roman"/>
              <a:cs typeface="Times New Roman"/>
              <a:sym typeface="Times New Roman"/>
            </a:endParaRPr>
          </a:p>
        </p:txBody>
      </p:sp>
      <p:sp>
        <p:nvSpPr>
          <p:cNvPr id="1392" name="Google Shape;1392;p218"/>
          <p:cNvSpPr/>
          <p:nvPr/>
        </p:nvSpPr>
        <p:spPr>
          <a:xfrm>
            <a:off x="4190987" y="3571876"/>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Times New Roman"/>
                <a:ea typeface="Times New Roman"/>
                <a:cs typeface="Times New Roman"/>
                <a:sym typeface="Times New Roman"/>
              </a:rPr>
              <a:t>5</a:t>
            </a:r>
            <a:endParaRPr sz="1200" b="0" i="0" u="none" strike="noStrike" cap="none">
              <a:solidFill>
                <a:schemeClr val="lt1"/>
              </a:solidFill>
              <a:latin typeface="Times New Roman"/>
              <a:ea typeface="Times New Roman"/>
              <a:cs typeface="Times New Roman"/>
              <a:sym typeface="Times New Roman"/>
            </a:endParaRPr>
          </a:p>
        </p:txBody>
      </p:sp>
      <p:sp>
        <p:nvSpPr>
          <p:cNvPr id="1393" name="Google Shape;1393;p218"/>
          <p:cNvSpPr/>
          <p:nvPr/>
        </p:nvSpPr>
        <p:spPr>
          <a:xfrm>
            <a:off x="2666976" y="1214422"/>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7</a:t>
            </a:r>
            <a:endParaRPr sz="1400" b="0" i="0" u="none" strike="noStrike" cap="none">
              <a:solidFill>
                <a:schemeClr val="lt1"/>
              </a:solidFill>
              <a:latin typeface="Times New Roman"/>
              <a:ea typeface="Times New Roman"/>
              <a:cs typeface="Times New Roman"/>
              <a:sym typeface="Times New Roman"/>
            </a:endParaRPr>
          </a:p>
        </p:txBody>
      </p:sp>
      <p:sp>
        <p:nvSpPr>
          <p:cNvPr id="1394" name="Google Shape;1394;p218"/>
          <p:cNvSpPr/>
          <p:nvPr/>
        </p:nvSpPr>
        <p:spPr>
          <a:xfrm>
            <a:off x="2666976" y="1857364"/>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6</a:t>
            </a:r>
            <a:endParaRPr sz="1400" b="0" i="0" u="none" strike="noStrike" cap="none">
              <a:solidFill>
                <a:schemeClr val="lt1"/>
              </a:solidFill>
              <a:latin typeface="Times New Roman"/>
              <a:ea typeface="Times New Roman"/>
              <a:cs typeface="Times New Roman"/>
              <a:sym typeface="Times New Roman"/>
            </a:endParaRPr>
          </a:p>
        </p:txBody>
      </p:sp>
      <p:cxnSp>
        <p:nvCxnSpPr>
          <p:cNvPr id="1395" name="Google Shape;1395;p218"/>
          <p:cNvCxnSpPr/>
          <p:nvPr/>
        </p:nvCxnSpPr>
        <p:spPr>
          <a:xfrm>
            <a:off x="2095501" y="1784350"/>
            <a:ext cx="1714500" cy="1588"/>
          </a:xfrm>
          <a:prstGeom prst="straightConnector1">
            <a:avLst/>
          </a:prstGeom>
          <a:noFill/>
          <a:ln w="9525" cap="flat" cmpd="sng">
            <a:solidFill>
              <a:srgbClr val="5597D3"/>
            </a:solidFill>
            <a:prstDash val="solid"/>
            <a:round/>
            <a:headEnd type="none" w="sm" len="sm"/>
            <a:tailEnd type="none" w="sm" len="sm"/>
          </a:ln>
        </p:spPr>
      </p:cxnSp>
      <p:sp>
        <p:nvSpPr>
          <p:cNvPr id="1396" name="Google Shape;1396;p218"/>
          <p:cNvSpPr/>
          <p:nvPr/>
        </p:nvSpPr>
        <p:spPr>
          <a:xfrm>
            <a:off x="5238751" y="1214439"/>
            <a:ext cx="1714500" cy="1214437"/>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1397" name="Google Shape;1397;p218"/>
          <p:cNvSpPr/>
          <p:nvPr/>
        </p:nvSpPr>
        <p:spPr>
          <a:xfrm>
            <a:off x="4191001" y="1857376"/>
            <a:ext cx="666751" cy="50006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IP</a:t>
            </a:r>
            <a:endParaRPr sz="1400" b="0" i="0" u="none" strike="noStrike" cap="none">
              <a:solidFill>
                <a:schemeClr val="lt1"/>
              </a:solidFill>
              <a:latin typeface="Times New Roman"/>
              <a:ea typeface="Times New Roman"/>
              <a:cs typeface="Times New Roman"/>
              <a:sym typeface="Times New Roman"/>
            </a:endParaRPr>
          </a:p>
        </p:txBody>
      </p:sp>
      <p:sp>
        <p:nvSpPr>
          <p:cNvPr id="1398" name="Google Shape;1398;p218"/>
          <p:cNvSpPr/>
          <p:nvPr/>
        </p:nvSpPr>
        <p:spPr>
          <a:xfrm>
            <a:off x="5810248" y="1285860"/>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2</a:t>
            </a:r>
            <a:endParaRPr sz="1400" b="0" i="0" u="none" strike="noStrike" cap="none">
              <a:solidFill>
                <a:schemeClr val="lt1"/>
              </a:solidFill>
              <a:latin typeface="Times New Roman"/>
              <a:ea typeface="Times New Roman"/>
              <a:cs typeface="Times New Roman"/>
              <a:sym typeface="Times New Roman"/>
            </a:endParaRPr>
          </a:p>
        </p:txBody>
      </p:sp>
      <p:sp>
        <p:nvSpPr>
          <p:cNvPr id="1399" name="Google Shape;1399;p218"/>
          <p:cNvSpPr/>
          <p:nvPr/>
        </p:nvSpPr>
        <p:spPr>
          <a:xfrm>
            <a:off x="5810248" y="1857364"/>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1</a:t>
            </a:r>
            <a:endParaRPr sz="1400" b="0" i="0" u="none" strike="noStrike" cap="none">
              <a:solidFill>
                <a:schemeClr val="lt1"/>
              </a:solidFill>
              <a:latin typeface="Times New Roman"/>
              <a:ea typeface="Times New Roman"/>
              <a:cs typeface="Times New Roman"/>
              <a:sym typeface="Times New Roman"/>
            </a:endParaRPr>
          </a:p>
        </p:txBody>
      </p:sp>
      <p:cxnSp>
        <p:nvCxnSpPr>
          <p:cNvPr id="1400" name="Google Shape;1400;p218"/>
          <p:cNvCxnSpPr/>
          <p:nvPr/>
        </p:nvCxnSpPr>
        <p:spPr>
          <a:xfrm>
            <a:off x="5238751" y="1784350"/>
            <a:ext cx="1714500" cy="1588"/>
          </a:xfrm>
          <a:prstGeom prst="straightConnector1">
            <a:avLst/>
          </a:prstGeom>
          <a:noFill/>
          <a:ln w="9525" cap="flat" cmpd="sng">
            <a:solidFill>
              <a:srgbClr val="5597D3"/>
            </a:solidFill>
            <a:prstDash val="solid"/>
            <a:round/>
            <a:headEnd type="none" w="sm" len="sm"/>
            <a:tailEnd type="none" w="sm" len="sm"/>
          </a:ln>
        </p:spPr>
      </p:cxnSp>
      <p:cxnSp>
        <p:nvCxnSpPr>
          <p:cNvPr id="1401" name="Google Shape;1401;p218"/>
          <p:cNvCxnSpPr>
            <a:stCxn id="1388" idx="2"/>
          </p:cNvCxnSpPr>
          <p:nvPr/>
        </p:nvCxnSpPr>
        <p:spPr>
          <a:xfrm>
            <a:off x="2952751" y="2428875"/>
            <a:ext cx="1238100" cy="857400"/>
          </a:xfrm>
          <a:prstGeom prst="straightConnector1">
            <a:avLst/>
          </a:prstGeom>
          <a:noFill/>
          <a:ln w="50800" cap="flat" cmpd="sng">
            <a:solidFill>
              <a:srgbClr val="5597D3"/>
            </a:solidFill>
            <a:prstDash val="solid"/>
            <a:round/>
            <a:headEnd type="none" w="sm" len="sm"/>
            <a:tailEnd type="stealth" w="med" len="med"/>
          </a:ln>
        </p:spPr>
      </p:cxnSp>
      <p:cxnSp>
        <p:nvCxnSpPr>
          <p:cNvPr id="1402" name="Google Shape;1402;p218"/>
          <p:cNvCxnSpPr>
            <a:endCxn id="1387" idx="0"/>
          </p:cNvCxnSpPr>
          <p:nvPr/>
        </p:nvCxnSpPr>
        <p:spPr>
          <a:xfrm flipH="1">
            <a:off x="4476751" y="2428725"/>
            <a:ext cx="1428600" cy="857400"/>
          </a:xfrm>
          <a:prstGeom prst="straightConnector1">
            <a:avLst/>
          </a:prstGeom>
          <a:noFill/>
          <a:ln w="50800" cap="flat" cmpd="sng">
            <a:solidFill>
              <a:srgbClr val="5597D3"/>
            </a:solidFill>
            <a:prstDash val="solid"/>
            <a:round/>
            <a:headEnd type="none" w="sm" len="sm"/>
            <a:tailEnd type="stealth" w="med" len="med"/>
          </a:ln>
        </p:spPr>
      </p:cxnSp>
      <p:sp>
        <p:nvSpPr>
          <p:cNvPr id="1403" name="Google Shape;1403;p218"/>
          <p:cNvSpPr/>
          <p:nvPr/>
        </p:nvSpPr>
        <p:spPr>
          <a:xfrm>
            <a:off x="6562725" y="3478195"/>
            <a:ext cx="4095749" cy="2694006"/>
          </a:xfrm>
          <a:prstGeom prst="rect">
            <a:avLst/>
          </a:prstGeom>
          <a:solidFill>
            <a:srgbClr val="EDEDED"/>
          </a:solidFill>
          <a:ln w="25400"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Times New Roman"/>
                <a:ea typeface="Times New Roman"/>
                <a:cs typeface="Times New Roman"/>
                <a:sym typeface="Times New Roman"/>
              </a:rPr>
              <a:t>          </a:t>
            </a:r>
            <a:r>
              <a:rPr lang="en-US" sz="2400" b="0" i="0" u="none" strike="noStrike" cap="none">
                <a:solidFill>
                  <a:srgbClr val="002060"/>
                </a:solidFill>
                <a:latin typeface="Times New Roman"/>
                <a:ea typeface="Times New Roman"/>
                <a:cs typeface="Times New Roman"/>
                <a:sym typeface="Times New Roman"/>
              </a:rPr>
              <a:t>I0     MOV SI, addr</a:t>
            </a:r>
            <a:endParaRPr sz="2400" b="0" i="0" u="none" strike="noStrike" cap="none">
              <a:solidFill>
                <a:srgbClr val="00206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Bk  :  I1     INC SI</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          I2     DEC CX    </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          I</a:t>
            </a:r>
            <a:r>
              <a:rPr lang="en-US" sz="2400" b="1" i="0" u="none" strike="noStrike" cap="none">
                <a:solidFill>
                  <a:srgbClr val="FF0000"/>
                </a:solidFill>
                <a:latin typeface="Times New Roman"/>
                <a:ea typeface="Times New Roman"/>
                <a:cs typeface="Times New Roman"/>
                <a:sym typeface="Times New Roman"/>
              </a:rPr>
              <a:t>3     JNZ   BK</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          I4     ADD  AX,BX</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          I5     INC  AX</a:t>
            </a:r>
            <a:endParaRPr/>
          </a:p>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          I6     MOV  [SI] , AX </a:t>
            </a:r>
            <a:endParaRPr sz="2400" b="0" i="0" u="none" strike="noStrike" cap="none">
              <a:solidFill>
                <a:srgbClr val="002060"/>
              </a:solidFill>
              <a:latin typeface="Times New Roman"/>
              <a:ea typeface="Times New Roman"/>
              <a:cs typeface="Times New Roman"/>
              <a:sym typeface="Times New Roman"/>
            </a:endParaRPr>
          </a:p>
        </p:txBody>
      </p:sp>
      <p:sp>
        <p:nvSpPr>
          <p:cNvPr id="1404" name="Google Shape;1404;p218"/>
          <p:cNvSpPr txBox="1"/>
          <p:nvPr/>
        </p:nvSpPr>
        <p:spPr>
          <a:xfrm>
            <a:off x="1809751" y="714375"/>
            <a:ext cx="14750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Pre fetch Buffer 1</a:t>
            </a:r>
            <a:endParaRPr sz="1400" b="0" i="0" u="none" strike="noStrike" cap="none">
              <a:solidFill>
                <a:srgbClr val="000000"/>
              </a:solidFill>
              <a:latin typeface="Times New Roman"/>
              <a:ea typeface="Times New Roman"/>
              <a:cs typeface="Times New Roman"/>
              <a:sym typeface="Times New Roman"/>
            </a:endParaRPr>
          </a:p>
        </p:txBody>
      </p:sp>
      <p:sp>
        <p:nvSpPr>
          <p:cNvPr id="1405" name="Google Shape;1405;p218"/>
          <p:cNvSpPr txBox="1"/>
          <p:nvPr/>
        </p:nvSpPr>
        <p:spPr>
          <a:xfrm>
            <a:off x="4980517" y="785814"/>
            <a:ext cx="14750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Pre fetch Buffer 2</a:t>
            </a:r>
            <a:endParaRPr sz="1400" b="0" i="0" u="none" strike="noStrike" cap="none">
              <a:solidFill>
                <a:srgbClr val="000000"/>
              </a:solidFill>
              <a:latin typeface="Times New Roman"/>
              <a:ea typeface="Times New Roman"/>
              <a:cs typeface="Times New Roman"/>
              <a:sym typeface="Times New Roman"/>
            </a:endParaRPr>
          </a:p>
        </p:txBody>
      </p:sp>
      <p:sp>
        <p:nvSpPr>
          <p:cNvPr id="1406" name="Google Shape;1406;p218"/>
          <p:cNvSpPr/>
          <p:nvPr/>
        </p:nvSpPr>
        <p:spPr>
          <a:xfrm>
            <a:off x="1619252" y="3929064"/>
            <a:ext cx="1619249" cy="642937"/>
          </a:xfrm>
          <a:prstGeom prst="wedgeRectCallout">
            <a:avLst>
              <a:gd name="adj1" fmla="val -20833"/>
              <a:gd name="adj2" fmla="val 62500"/>
            </a:avLst>
          </a:prstGeom>
          <a:solidFill>
            <a:schemeClr val="accent2"/>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Flush the pipeline</a:t>
            </a:r>
            <a:endParaRPr sz="1400" b="0" i="0" u="none" strike="noStrike" cap="none">
              <a:solidFill>
                <a:schemeClr val="lt1"/>
              </a:solidFill>
              <a:latin typeface="Times New Roman"/>
              <a:ea typeface="Times New Roman"/>
              <a:cs typeface="Times New Roman"/>
              <a:sym typeface="Times New Roman"/>
            </a:endParaRPr>
          </a:p>
        </p:txBody>
      </p:sp>
      <p:sp>
        <p:nvSpPr>
          <p:cNvPr id="1407" name="Google Shape;1407;p218"/>
          <p:cNvSpPr/>
          <p:nvPr/>
        </p:nvSpPr>
        <p:spPr>
          <a:xfrm>
            <a:off x="5715000" y="2643188"/>
            <a:ext cx="1619251" cy="571500"/>
          </a:xfrm>
          <a:prstGeom prst="wedgeRectCallout">
            <a:avLst>
              <a:gd name="adj1" fmla="val -20833"/>
              <a:gd name="adj2" fmla="val 62500"/>
            </a:avLst>
          </a:prstGeom>
          <a:solidFill>
            <a:schemeClr val="accent2"/>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Connect buffer 2</a:t>
            </a:r>
            <a:endParaRPr sz="1400" b="0" i="0" u="none" strike="noStrike" cap="none">
              <a:solidFill>
                <a:schemeClr val="lt1"/>
              </a:solidFill>
              <a:latin typeface="Times New Roman"/>
              <a:ea typeface="Times New Roman"/>
              <a:cs typeface="Times New Roman"/>
              <a:sym typeface="Times New Roman"/>
            </a:endParaRPr>
          </a:p>
        </p:txBody>
      </p:sp>
      <p:sp>
        <p:nvSpPr>
          <p:cNvPr id="1408" name="Google Shape;1408;p218"/>
          <p:cNvSpPr/>
          <p:nvPr/>
        </p:nvSpPr>
        <p:spPr>
          <a:xfrm>
            <a:off x="7810500" y="785813"/>
            <a:ext cx="2381251" cy="785812"/>
          </a:xfrm>
          <a:prstGeom prst="wedgeRectCallout">
            <a:avLst>
              <a:gd name="adj1" fmla="val -20833"/>
              <a:gd name="adj2" fmla="val 62500"/>
            </a:avLst>
          </a:prstGeom>
          <a:solidFill>
            <a:schemeClr val="accent2"/>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Times New Roman"/>
                <a:ea typeface="Times New Roman"/>
                <a:cs typeface="Times New Roman"/>
                <a:sym typeface="Times New Roman"/>
              </a:rPr>
              <a:t>Bring correct instruction from code cache</a:t>
            </a:r>
            <a:endParaRPr sz="1400" b="0" i="0" u="none" strike="noStrike" cap="none">
              <a:solidFill>
                <a:schemeClr val="lt1"/>
              </a:solidFill>
              <a:latin typeface="Times New Roman"/>
              <a:ea typeface="Times New Roman"/>
              <a:cs typeface="Times New Roman"/>
              <a:sym typeface="Times New Roman"/>
            </a:endParaRPr>
          </a:p>
        </p:txBody>
      </p:sp>
      <p:sp>
        <p:nvSpPr>
          <p:cNvPr id="1409" name="Google Shape;1409;p218"/>
          <p:cNvSpPr txBox="1"/>
          <p:nvPr/>
        </p:nvSpPr>
        <p:spPr>
          <a:xfrm>
            <a:off x="1543793" y="213756"/>
            <a:ext cx="425136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Times New Roman"/>
                <a:ea typeface="Times New Roman"/>
                <a:cs typeface="Times New Roman"/>
                <a:sym typeface="Times New Roman"/>
              </a:rPr>
              <a:t>First occurrence of JNZ</a:t>
            </a:r>
            <a:endParaRPr sz="2000" b="1" i="0" u="none" strike="noStrike" cap="none">
              <a:solidFill>
                <a:srgbClr val="000000"/>
              </a:solidFill>
              <a:latin typeface="Times New Roman"/>
              <a:ea typeface="Times New Roman"/>
              <a:cs typeface="Times New Roman"/>
              <a:sym typeface="Times New Roman"/>
            </a:endParaRPr>
          </a:p>
        </p:txBody>
      </p:sp>
      <p:pic>
        <p:nvPicPr>
          <p:cNvPr id="1410" name="Google Shape;1410;p218"/>
          <p:cNvPicPr preferRelativeResize="0"/>
          <p:nvPr/>
        </p:nvPicPr>
        <p:blipFill rotWithShape="1">
          <a:blip r:embed="rId3">
            <a:alphaModFix/>
          </a:blip>
          <a:srcRect/>
          <a:stretch/>
        </p:blipFill>
        <p:spPr>
          <a:xfrm>
            <a:off x="0" y="0"/>
            <a:ext cx="1035944" cy="943280"/>
          </a:xfrm>
          <a:prstGeom prst="rect">
            <a:avLst/>
          </a:prstGeom>
          <a:noFill/>
          <a:ln>
            <a:noFill/>
          </a:ln>
        </p:spPr>
      </p:pic>
      <p:sp>
        <p:nvSpPr>
          <p:cNvPr id="1411" name="Google Shape;1411;p2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11/15/2021</a:t>
            </a:r>
            <a:endParaRPr>
              <a:latin typeface="Times New Roman"/>
              <a:ea typeface="Times New Roman"/>
              <a:cs typeface="Times New Roman"/>
              <a:sym typeface="Times New Roman"/>
            </a:endParaRPr>
          </a:p>
        </p:txBody>
      </p:sp>
      <p:sp>
        <p:nvSpPr>
          <p:cNvPr id="1412" name="Google Shape;1412;p2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78</a:t>
            </a:fld>
            <a:endParaRPr>
              <a:latin typeface="Times New Roman"/>
              <a:ea typeface="Times New Roman"/>
              <a:cs typeface="Times New Roman"/>
              <a:sym typeface="Times New Roman"/>
            </a:endParaRPr>
          </a:p>
        </p:txBody>
      </p:sp>
      <p:sp>
        <p:nvSpPr>
          <p:cNvPr id="1413" name="Google Shape;1413;p218"/>
          <p:cNvSpPr txBox="1">
            <a:spLocks noGrp="1"/>
          </p:cNvSpPr>
          <p:nvPr>
            <p:ph type="ftr" idx="11"/>
          </p:nvPr>
        </p:nvSpPr>
        <p:spPr>
          <a:xfrm>
            <a:off x="5493327" y="6483206"/>
            <a:ext cx="477462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1414" name="Google Shape;1414;p21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cxnSp>
        <p:nvCxnSpPr>
          <p:cNvPr id="1415" name="Google Shape;1415;p218"/>
          <p:cNvCxnSpPr/>
          <p:nvPr/>
        </p:nvCxnSpPr>
        <p:spPr>
          <a:xfrm flipH="1">
            <a:off x="1035944"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16" name="Google Shape;1416;p21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90"/>
                                        </p:tgtEl>
                                      </p:cBhvr>
                                    </p:animEffect>
                                    <p:set>
                                      <p:cBhvr>
                                        <p:cTn id="7" dur="1" fill="hold">
                                          <p:stCondLst>
                                            <p:cond delay="500"/>
                                          </p:stCondLst>
                                        </p:cTn>
                                        <p:tgtEl>
                                          <p:spTgt spid="139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91"/>
                                        </p:tgtEl>
                                      </p:cBhvr>
                                    </p:animEffect>
                                    <p:set>
                                      <p:cBhvr>
                                        <p:cTn id="10" dur="1" fill="hold">
                                          <p:stCondLst>
                                            <p:cond delay="500"/>
                                          </p:stCondLst>
                                        </p:cTn>
                                        <p:tgtEl>
                                          <p:spTgt spid="139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392"/>
                                        </p:tgtEl>
                                      </p:cBhvr>
                                    </p:animEffect>
                                    <p:set>
                                      <p:cBhvr>
                                        <p:cTn id="13" dur="1" fill="hold">
                                          <p:stCondLst>
                                            <p:cond delay="500"/>
                                          </p:stCondLst>
                                        </p:cTn>
                                        <p:tgtEl>
                                          <p:spTgt spid="1392"/>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406"/>
                                        </p:tgtEl>
                                        <p:attrNameLst>
                                          <p:attrName>style.visibility</p:attrName>
                                        </p:attrNameLst>
                                      </p:cBhvr>
                                      <p:to>
                                        <p:strVal val="visible"/>
                                      </p:to>
                                    </p:set>
                                    <p:animEffect transition="in" filter="fade">
                                      <p:cBhvr>
                                        <p:cTn id="16" dur="500"/>
                                        <p:tgtEl>
                                          <p:spTgt spid="140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2"/>
                                        </p:tgtEl>
                                        <p:attrNameLst>
                                          <p:attrName>style.visibility</p:attrName>
                                        </p:attrNameLst>
                                      </p:cBhvr>
                                      <p:to>
                                        <p:strVal val="visible"/>
                                      </p:to>
                                    </p:set>
                                    <p:animEffect transition="in" filter="fade">
                                      <p:cBhvr>
                                        <p:cTn id="21" dur="500"/>
                                        <p:tgtEl>
                                          <p:spTgt spid="1402"/>
                                        </p:tgtEl>
                                      </p:cBhvr>
                                    </p:animEffect>
                                  </p:childTnLst>
                                </p:cTn>
                              </p:par>
                              <p:par>
                                <p:cTn id="22" presetID="10" presetClass="entr" presetSubtype="0" fill="hold" nodeType="withEffect">
                                  <p:stCondLst>
                                    <p:cond delay="0"/>
                                  </p:stCondLst>
                                  <p:childTnLst>
                                    <p:set>
                                      <p:cBhvr>
                                        <p:cTn id="23" dur="1" fill="hold">
                                          <p:stCondLst>
                                            <p:cond delay="0"/>
                                          </p:stCondLst>
                                        </p:cTn>
                                        <p:tgtEl>
                                          <p:spTgt spid="1407"/>
                                        </p:tgtEl>
                                        <p:attrNameLst>
                                          <p:attrName>style.visibility</p:attrName>
                                        </p:attrNameLst>
                                      </p:cBhvr>
                                      <p:to>
                                        <p:strVal val="visible"/>
                                      </p:to>
                                    </p:set>
                                    <p:animEffect transition="in" filter="fade">
                                      <p:cBhvr>
                                        <p:cTn id="24" dur="500"/>
                                        <p:tgtEl>
                                          <p:spTgt spid="1407"/>
                                        </p:tgtEl>
                                      </p:cBhvr>
                                    </p:animEffect>
                                  </p:childTnLst>
                                </p:cTn>
                              </p:par>
                              <p:par>
                                <p:cTn id="25" presetID="10" presetClass="exit" presetSubtype="0" fill="hold" nodeType="withEffect">
                                  <p:stCondLst>
                                    <p:cond delay="0"/>
                                  </p:stCondLst>
                                  <p:childTnLst>
                                    <p:animEffect transition="out" filter="fade">
                                      <p:cBhvr>
                                        <p:cTn id="26" dur="500"/>
                                        <p:tgtEl>
                                          <p:spTgt spid="1401"/>
                                        </p:tgtEl>
                                      </p:cBhvr>
                                    </p:animEffect>
                                    <p:set>
                                      <p:cBhvr>
                                        <p:cTn id="27" dur="1" fill="hold">
                                          <p:stCondLst>
                                            <p:cond delay="500"/>
                                          </p:stCondLst>
                                        </p:cTn>
                                        <p:tgtEl>
                                          <p:spTgt spid="140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390"/>
                                        </p:tgtEl>
                                      </p:cBhvr>
                                    </p:animEffect>
                                    <p:set>
                                      <p:cBhvr>
                                        <p:cTn id="30" dur="1" fill="hold">
                                          <p:stCondLst>
                                            <p:cond delay="500"/>
                                          </p:stCondLst>
                                        </p:cTn>
                                        <p:tgtEl>
                                          <p:spTgt spid="139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99"/>
                                        </p:tgtEl>
                                        <p:attrNameLst>
                                          <p:attrName>style.visibility</p:attrName>
                                        </p:attrNameLst>
                                      </p:cBhvr>
                                      <p:to>
                                        <p:strVal val="visible"/>
                                      </p:to>
                                    </p:set>
                                    <p:animEffect transition="in" filter="fade">
                                      <p:cBhvr>
                                        <p:cTn id="35" dur="1000"/>
                                        <p:tgtEl>
                                          <p:spTgt spid="1399"/>
                                        </p:tgtEl>
                                      </p:cBhvr>
                                    </p:animEffect>
                                  </p:childTnLst>
                                </p:cTn>
                              </p:par>
                              <p:par>
                                <p:cTn id="36" presetID="2" presetClass="entr" presetSubtype="2" fill="hold" nodeType="withEffect">
                                  <p:stCondLst>
                                    <p:cond delay="0"/>
                                  </p:stCondLst>
                                  <p:childTnLst>
                                    <p:set>
                                      <p:cBhvr>
                                        <p:cTn id="37" dur="1" fill="hold">
                                          <p:stCondLst>
                                            <p:cond delay="0"/>
                                          </p:stCondLst>
                                        </p:cTn>
                                        <p:tgtEl>
                                          <p:spTgt spid="1398"/>
                                        </p:tgtEl>
                                        <p:attrNameLst>
                                          <p:attrName>style.visibility</p:attrName>
                                        </p:attrNameLst>
                                      </p:cBhvr>
                                      <p:to>
                                        <p:strVal val="visible"/>
                                      </p:to>
                                    </p:set>
                                    <p:anim calcmode="lin" valueType="num">
                                      <p:cBhvr additive="base">
                                        <p:cTn id="38" dur="1000"/>
                                        <p:tgtEl>
                                          <p:spTgt spid="1398"/>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08"/>
                                        </p:tgtEl>
                                        <p:attrNameLst>
                                          <p:attrName>style.visibility</p:attrName>
                                        </p:attrNameLst>
                                      </p:cBhvr>
                                      <p:to>
                                        <p:strVal val="visible"/>
                                      </p:to>
                                    </p:set>
                                    <p:animEffect transition="in" filter="fade">
                                      <p:cBhvr>
                                        <p:cTn id="43" dur="500"/>
                                        <p:tgtEl>
                                          <p:spTgt spid="1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219"/>
          <p:cNvSpPr/>
          <p:nvPr/>
        </p:nvSpPr>
        <p:spPr>
          <a:xfrm>
            <a:off x="1428751" y="4000500"/>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2" name="Google Shape;1422;p219"/>
          <p:cNvSpPr/>
          <p:nvPr/>
        </p:nvSpPr>
        <p:spPr>
          <a:xfrm>
            <a:off x="1428751" y="271462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3" name="Google Shape;1423;p219"/>
          <p:cNvSpPr/>
          <p:nvPr/>
        </p:nvSpPr>
        <p:spPr>
          <a:xfrm>
            <a:off x="1904971" y="292893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1424" name="Google Shape;1424;p219"/>
          <p:cNvSpPr/>
          <p:nvPr/>
        </p:nvSpPr>
        <p:spPr>
          <a:xfrm>
            <a:off x="1333501" y="1214439"/>
            <a:ext cx="1714500" cy="1214437"/>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5" name="Google Shape;1425;p219"/>
          <p:cNvSpPr/>
          <p:nvPr/>
        </p:nvSpPr>
        <p:spPr>
          <a:xfrm>
            <a:off x="1809720" y="185736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1426" name="Google Shape;1426;p219"/>
          <p:cNvSpPr/>
          <p:nvPr/>
        </p:nvSpPr>
        <p:spPr>
          <a:xfrm>
            <a:off x="1333500" y="528637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7" name="Google Shape;1427;p219"/>
          <p:cNvSpPr/>
          <p:nvPr/>
        </p:nvSpPr>
        <p:spPr>
          <a:xfrm>
            <a:off x="1809720" y="1214422"/>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cxnSp>
        <p:nvCxnSpPr>
          <p:cNvPr id="1428" name="Google Shape;1428;p219"/>
          <p:cNvCxnSpPr/>
          <p:nvPr/>
        </p:nvCxnSpPr>
        <p:spPr>
          <a:xfrm>
            <a:off x="1346200" y="1784350"/>
            <a:ext cx="1701800" cy="1588"/>
          </a:xfrm>
          <a:prstGeom prst="straightConnector1">
            <a:avLst/>
          </a:prstGeom>
          <a:noFill/>
          <a:ln w="9525" cap="flat" cmpd="sng">
            <a:solidFill>
              <a:srgbClr val="5597D3"/>
            </a:solidFill>
            <a:prstDash val="solid"/>
            <a:round/>
            <a:headEnd type="none" w="sm" len="sm"/>
            <a:tailEnd type="none" w="sm" len="sm"/>
          </a:ln>
        </p:spPr>
      </p:cxnSp>
      <p:sp>
        <p:nvSpPr>
          <p:cNvPr id="1429" name="Google Shape;1429;p219"/>
          <p:cNvSpPr/>
          <p:nvPr/>
        </p:nvSpPr>
        <p:spPr>
          <a:xfrm>
            <a:off x="7524751" y="4000500"/>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0" name="Google Shape;1430;p219"/>
          <p:cNvSpPr/>
          <p:nvPr/>
        </p:nvSpPr>
        <p:spPr>
          <a:xfrm>
            <a:off x="7524751" y="271462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1" name="Google Shape;1431;p219"/>
          <p:cNvSpPr/>
          <p:nvPr/>
        </p:nvSpPr>
        <p:spPr>
          <a:xfrm>
            <a:off x="7524751" y="1214439"/>
            <a:ext cx="1714500" cy="1214437"/>
          </a:xfrm>
          <a:prstGeom prst="rect">
            <a:avLst/>
          </a:prstGeom>
          <a:solidFill>
            <a:srgbClr val="EDEDED"/>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2" name="Google Shape;1432;p219"/>
          <p:cNvSpPr/>
          <p:nvPr/>
        </p:nvSpPr>
        <p:spPr>
          <a:xfrm>
            <a:off x="7524751" y="5286375"/>
            <a:ext cx="1524000" cy="928688"/>
          </a:xfrm>
          <a:prstGeom prst="rect">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3" name="Google Shape;1433;p219"/>
          <p:cNvSpPr/>
          <p:nvPr/>
        </p:nvSpPr>
        <p:spPr>
          <a:xfrm>
            <a:off x="8001013" y="1857364"/>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1434" name="Google Shape;1434;p219"/>
          <p:cNvSpPr/>
          <p:nvPr/>
        </p:nvSpPr>
        <p:spPr>
          <a:xfrm>
            <a:off x="8001013" y="1214422"/>
            <a:ext cx="38100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cxnSp>
        <p:nvCxnSpPr>
          <p:cNvPr id="1435" name="Google Shape;1435;p219"/>
          <p:cNvCxnSpPr/>
          <p:nvPr/>
        </p:nvCxnSpPr>
        <p:spPr>
          <a:xfrm>
            <a:off x="7537451" y="1784350"/>
            <a:ext cx="1701800" cy="1588"/>
          </a:xfrm>
          <a:prstGeom prst="straightConnector1">
            <a:avLst/>
          </a:prstGeom>
          <a:noFill/>
          <a:ln w="9525" cap="flat" cmpd="sng">
            <a:solidFill>
              <a:srgbClr val="5597D3"/>
            </a:solidFill>
            <a:prstDash val="solid"/>
            <a:round/>
            <a:headEnd type="none" w="sm" len="sm"/>
            <a:tailEnd type="none" w="sm" len="sm"/>
          </a:ln>
        </p:spPr>
      </p:cxnSp>
      <p:sp>
        <p:nvSpPr>
          <p:cNvPr id="1436" name="Google Shape;1436;p219"/>
          <p:cNvSpPr/>
          <p:nvPr/>
        </p:nvSpPr>
        <p:spPr>
          <a:xfrm>
            <a:off x="8001013" y="4214818"/>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1437" name="Google Shape;1437;p219"/>
          <p:cNvSpPr/>
          <p:nvPr/>
        </p:nvSpPr>
        <p:spPr>
          <a:xfrm>
            <a:off x="8001013" y="2928934"/>
            <a:ext cx="476253" cy="428628"/>
          </a:xfrm>
          <a:prstGeom prst="ellipse">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1438" name="Google Shape;1438;p219"/>
          <p:cNvSpPr txBox="1"/>
          <p:nvPr/>
        </p:nvSpPr>
        <p:spPr>
          <a:xfrm>
            <a:off x="4667251" y="3143250"/>
            <a:ext cx="4443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D1</a:t>
            </a:r>
            <a:endParaRPr sz="1400" b="1" i="0" u="none" strike="noStrike" cap="none">
              <a:solidFill>
                <a:srgbClr val="000000"/>
              </a:solidFill>
              <a:latin typeface="Calibri"/>
              <a:ea typeface="Calibri"/>
              <a:cs typeface="Calibri"/>
              <a:sym typeface="Calibri"/>
            </a:endParaRPr>
          </a:p>
        </p:txBody>
      </p:sp>
      <p:sp>
        <p:nvSpPr>
          <p:cNvPr id="1439" name="Google Shape;1439;p219"/>
          <p:cNvSpPr txBox="1"/>
          <p:nvPr/>
        </p:nvSpPr>
        <p:spPr>
          <a:xfrm>
            <a:off x="1365588" y="493527"/>
            <a:ext cx="233570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libri"/>
                <a:ea typeface="Calibri"/>
                <a:cs typeface="Calibri"/>
                <a:sym typeface="Calibri"/>
              </a:rPr>
              <a:t>Prefetch Buffer 1</a:t>
            </a:r>
            <a:endParaRPr sz="2400" b="1" i="0" u="none" strike="noStrike" cap="none">
              <a:solidFill>
                <a:srgbClr val="000000"/>
              </a:solidFill>
              <a:latin typeface="Calibri"/>
              <a:ea typeface="Calibri"/>
              <a:cs typeface="Calibri"/>
              <a:sym typeface="Calibri"/>
            </a:endParaRPr>
          </a:p>
        </p:txBody>
      </p:sp>
      <p:sp>
        <p:nvSpPr>
          <p:cNvPr id="1440" name="Google Shape;1440;p219"/>
          <p:cNvSpPr txBox="1"/>
          <p:nvPr/>
        </p:nvSpPr>
        <p:spPr>
          <a:xfrm>
            <a:off x="7356750" y="441909"/>
            <a:ext cx="233570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libri"/>
                <a:ea typeface="Calibri"/>
                <a:cs typeface="Calibri"/>
                <a:sym typeface="Calibri"/>
              </a:rPr>
              <a:t>Prefetch Buffer 1</a:t>
            </a:r>
            <a:endParaRPr sz="2400" b="1" i="0" u="none" strike="noStrike" cap="none">
              <a:solidFill>
                <a:srgbClr val="000000"/>
              </a:solidFill>
              <a:latin typeface="Calibri"/>
              <a:ea typeface="Calibri"/>
              <a:cs typeface="Calibri"/>
              <a:sym typeface="Calibri"/>
            </a:endParaRPr>
          </a:p>
        </p:txBody>
      </p:sp>
      <p:sp>
        <p:nvSpPr>
          <p:cNvPr id="1441" name="Google Shape;1441;p219"/>
          <p:cNvSpPr txBox="1"/>
          <p:nvPr/>
        </p:nvSpPr>
        <p:spPr>
          <a:xfrm>
            <a:off x="4646084" y="4344989"/>
            <a:ext cx="4443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D2</a:t>
            </a:r>
            <a:endParaRPr sz="1400" b="1" i="0" u="none" strike="noStrike" cap="none">
              <a:solidFill>
                <a:srgbClr val="000000"/>
              </a:solidFill>
              <a:latin typeface="Calibri"/>
              <a:ea typeface="Calibri"/>
              <a:cs typeface="Calibri"/>
              <a:sym typeface="Calibri"/>
            </a:endParaRPr>
          </a:p>
        </p:txBody>
      </p:sp>
      <p:sp>
        <p:nvSpPr>
          <p:cNvPr id="1442" name="Google Shape;1442;p219"/>
          <p:cNvSpPr txBox="1"/>
          <p:nvPr/>
        </p:nvSpPr>
        <p:spPr>
          <a:xfrm>
            <a:off x="4667251" y="5630864"/>
            <a:ext cx="57419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Calibri"/>
                <a:ea typeface="Calibri"/>
                <a:cs typeface="Calibri"/>
                <a:sym typeface="Calibri"/>
              </a:rPr>
              <a:t>Ex</a:t>
            </a:r>
            <a:endParaRPr sz="3200" b="1" i="0" u="none" strike="noStrike" cap="none">
              <a:solidFill>
                <a:srgbClr val="000000"/>
              </a:solidFill>
              <a:latin typeface="Calibri"/>
              <a:ea typeface="Calibri"/>
              <a:cs typeface="Calibri"/>
              <a:sym typeface="Calibri"/>
            </a:endParaRPr>
          </a:p>
        </p:txBody>
      </p:sp>
      <p:sp>
        <p:nvSpPr>
          <p:cNvPr id="1443" name="Google Shape;1443;p219"/>
          <p:cNvSpPr txBox="1"/>
          <p:nvPr/>
        </p:nvSpPr>
        <p:spPr>
          <a:xfrm>
            <a:off x="4476751" y="1857375"/>
            <a:ext cx="9124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U   pipe</a:t>
            </a:r>
            <a:endParaRPr sz="1400" b="1" i="0" u="none" strike="noStrike" cap="none">
              <a:solidFill>
                <a:srgbClr val="000000"/>
              </a:solidFill>
              <a:latin typeface="Calibri"/>
              <a:ea typeface="Calibri"/>
              <a:cs typeface="Calibri"/>
              <a:sym typeface="Calibri"/>
            </a:endParaRPr>
          </a:p>
        </p:txBody>
      </p:sp>
      <p:cxnSp>
        <p:nvCxnSpPr>
          <p:cNvPr id="1444" name="Google Shape;1444;p219"/>
          <p:cNvCxnSpPr/>
          <p:nvPr/>
        </p:nvCxnSpPr>
        <p:spPr>
          <a:xfrm rot="10800000">
            <a:off x="3238500" y="2000250"/>
            <a:ext cx="762000" cy="1588"/>
          </a:xfrm>
          <a:prstGeom prst="straightConnector1">
            <a:avLst/>
          </a:prstGeom>
          <a:noFill/>
          <a:ln w="9525" cap="flat" cmpd="sng">
            <a:solidFill>
              <a:srgbClr val="5597D3"/>
            </a:solidFill>
            <a:prstDash val="solid"/>
            <a:round/>
            <a:headEnd type="none" w="sm" len="sm"/>
            <a:tailEnd type="stealth" w="med" len="med"/>
          </a:ln>
        </p:spPr>
      </p:cxnSp>
      <p:cxnSp>
        <p:nvCxnSpPr>
          <p:cNvPr id="1445" name="Google Shape;1445;p219"/>
          <p:cNvCxnSpPr/>
          <p:nvPr/>
        </p:nvCxnSpPr>
        <p:spPr>
          <a:xfrm>
            <a:off x="6000751" y="2071689"/>
            <a:ext cx="1143000" cy="1587"/>
          </a:xfrm>
          <a:prstGeom prst="straightConnector1">
            <a:avLst/>
          </a:prstGeom>
          <a:noFill/>
          <a:ln w="9525" cap="flat" cmpd="sng">
            <a:solidFill>
              <a:srgbClr val="5597D3"/>
            </a:solidFill>
            <a:prstDash val="solid"/>
            <a:round/>
            <a:headEnd type="none" w="sm" len="sm"/>
            <a:tailEnd type="stealth" w="med" len="med"/>
          </a:ln>
        </p:spPr>
      </p:cxnSp>
      <p:pic>
        <p:nvPicPr>
          <p:cNvPr id="1446" name="Google Shape;1446;p219"/>
          <p:cNvPicPr preferRelativeResize="0"/>
          <p:nvPr/>
        </p:nvPicPr>
        <p:blipFill rotWithShape="1">
          <a:blip r:embed="rId3">
            <a:alphaModFix/>
          </a:blip>
          <a:srcRect/>
          <a:stretch/>
        </p:blipFill>
        <p:spPr>
          <a:xfrm>
            <a:off x="0" y="0"/>
            <a:ext cx="869504" cy="785814"/>
          </a:xfrm>
          <a:prstGeom prst="rect">
            <a:avLst/>
          </a:prstGeom>
          <a:noFill/>
          <a:ln>
            <a:noFill/>
          </a:ln>
        </p:spPr>
      </p:pic>
      <p:sp>
        <p:nvSpPr>
          <p:cNvPr id="1447" name="Google Shape;1447;p2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448" name="Google Shape;1448;p2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
        <p:nvSpPr>
          <p:cNvPr id="1449" name="Google Shape;1449;p2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450" name="Google Shape;1450;p219"/>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451" name="Google Shape;1451;p21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52" name="Google Shape;1452;p21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53" name="Google Shape;1453;p21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p:cNvSpPr txBox="1">
            <a:spLocks noGrp="1"/>
          </p:cNvSpPr>
          <p:nvPr>
            <p:ph type="title"/>
          </p:nvPr>
        </p:nvSpPr>
        <p:spPr>
          <a:xfrm>
            <a:off x="944560" y="27788"/>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latin typeface="Times New Roman"/>
                <a:ea typeface="Times New Roman"/>
                <a:cs typeface="Times New Roman"/>
                <a:sym typeface="Times New Roman"/>
              </a:rPr>
              <a:t>Learning Resources: </a:t>
            </a:r>
            <a:r>
              <a:rPr lang="en-US">
                <a:latin typeface="Times New Roman"/>
                <a:ea typeface="Times New Roman"/>
                <a:cs typeface="Times New Roman"/>
                <a:sym typeface="Times New Roman"/>
              </a:rPr>
              <a:t>	</a:t>
            </a:r>
            <a:endParaRPr/>
          </a:p>
        </p:txBody>
      </p:sp>
      <p:sp>
        <p:nvSpPr>
          <p:cNvPr id="204" name="Google Shape;204;p6"/>
          <p:cNvSpPr txBox="1">
            <a:spLocks noGrp="1"/>
          </p:cNvSpPr>
          <p:nvPr>
            <p:ph type="body" idx="1"/>
          </p:nvPr>
        </p:nvSpPr>
        <p:spPr>
          <a:xfrm>
            <a:off x="845557" y="1042200"/>
            <a:ext cx="11221752" cy="52108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200" b="1">
                <a:latin typeface="Times New Roman"/>
                <a:ea typeface="Times New Roman"/>
                <a:cs typeface="Times New Roman"/>
                <a:sym typeface="Times New Roman"/>
              </a:rPr>
              <a:t>Text Books: </a:t>
            </a:r>
            <a:endParaRPr sz="22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1. The Internet of Things by Hakima Chaouchi Publishers: ISTE and Willey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2. James Antonakos, “The Pentium Microprocessor”, 2004, Pearson Education ISBN – 81-7808-545-3. </a:t>
            </a:r>
            <a:endParaRPr/>
          </a:p>
          <a:p>
            <a:pPr marL="0" lvl="0" indent="0" algn="l" rtl="0">
              <a:lnSpc>
                <a:spcPct val="100000"/>
              </a:lnSpc>
              <a:spcBef>
                <a:spcPts val="0"/>
              </a:spcBef>
              <a:spcAft>
                <a:spcPts val="0"/>
              </a:spcAft>
              <a:buSzPts val="1800"/>
              <a:buNone/>
            </a:pPr>
            <a:endParaRPr sz="22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200" b="1">
                <a:latin typeface="Times New Roman"/>
                <a:ea typeface="Times New Roman"/>
                <a:cs typeface="Times New Roman"/>
                <a:sym typeface="Times New Roman"/>
              </a:rPr>
              <a:t>Reference Books: </a:t>
            </a:r>
            <a:endParaRPr sz="2200" b="1">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1. Beginning Arduino by Micheal McRoberts Publishers: Technology in Action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2. IoT Fundamental by Devid Hanes Publishers: CISCO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3. Raspberry Pi Cookbook for Python Programmers by Tim Cox Publishers: PACKT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4. The Official Raspberry Pi Project Book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5. Beginning Sensor Networks with Arduino and Raspberry Pi by Charles Bell Publishers: Technology in Action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6. Intel architecture software developer's manual volume 3.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7. Intel architecture software developer's manual volume 1. </a:t>
            </a:r>
            <a:endParaRPr/>
          </a:p>
          <a:p>
            <a:pPr marL="0" lvl="0" indent="0" algn="l" rtl="0">
              <a:lnSpc>
                <a:spcPct val="100000"/>
              </a:lnSpc>
              <a:spcBef>
                <a:spcPts val="0"/>
              </a:spcBef>
              <a:spcAft>
                <a:spcPts val="0"/>
              </a:spcAft>
              <a:buSzPts val="1800"/>
              <a:buNone/>
            </a:pPr>
            <a:r>
              <a:rPr lang="en-US" sz="2200">
                <a:latin typeface="Times New Roman"/>
                <a:ea typeface="Times New Roman"/>
                <a:cs typeface="Times New Roman"/>
                <a:sym typeface="Times New Roman"/>
              </a:rPr>
              <a:t>8. Intel 64 and IA-32 Architecture’s software developer's manual </a:t>
            </a:r>
            <a:endParaRPr/>
          </a:p>
          <a:p>
            <a:pPr marL="114300" lvl="0" indent="0" algn="l" rtl="0">
              <a:lnSpc>
                <a:spcPct val="100000"/>
              </a:lnSpc>
              <a:spcBef>
                <a:spcPts val="1000"/>
              </a:spcBef>
              <a:spcAft>
                <a:spcPts val="0"/>
              </a:spcAft>
              <a:buSzPts val="1800"/>
              <a:buNone/>
            </a:pPr>
            <a:r>
              <a:rPr lang="en-US" sz="2200">
                <a:latin typeface="Times New Roman"/>
                <a:ea typeface="Times New Roman"/>
                <a:cs typeface="Times New Roman"/>
                <a:sym typeface="Times New Roman"/>
              </a:rPr>
              <a:t>	</a:t>
            </a:r>
            <a:endParaRPr/>
          </a:p>
        </p:txBody>
      </p:sp>
      <p:sp>
        <p:nvSpPr>
          <p:cNvPr id="205" name="Google Shape;205;p6"/>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rgbClr val="000000"/>
                </a:solidFill>
                <a:latin typeface="Times New Roman"/>
                <a:ea typeface="Times New Roman"/>
                <a:cs typeface="Times New Roman"/>
                <a:sym typeface="Times New Roman"/>
              </a:rPr>
              <a:t>11/15/2021</a:t>
            </a:r>
            <a:endParaRPr sz="1050" b="1">
              <a:solidFill>
                <a:srgbClr val="000000"/>
              </a:solidFill>
              <a:latin typeface="Times New Roman"/>
              <a:ea typeface="Times New Roman"/>
              <a:cs typeface="Times New Roman"/>
              <a:sym typeface="Times New Roman"/>
            </a:endParaRPr>
          </a:p>
        </p:txBody>
      </p:sp>
      <p:sp>
        <p:nvSpPr>
          <p:cNvPr id="206" name="Google Shape;20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Microprocessor Architecture and Internet of Things_CET3014B    Unit 2      2022-23     S4  </a:t>
            </a:r>
            <a:endParaRPr>
              <a:latin typeface="Times New Roman"/>
              <a:ea typeface="Times New Roman"/>
              <a:cs typeface="Times New Roman"/>
              <a:sym typeface="Times New Roman"/>
            </a:endParaRPr>
          </a:p>
        </p:txBody>
      </p:sp>
      <p:sp>
        <p:nvSpPr>
          <p:cNvPr id="207" name="Google Shape;207;p6"/>
          <p:cNvSpPr/>
          <p:nvPr/>
        </p:nvSpPr>
        <p:spPr>
          <a:xfrm>
            <a:off x="62491" y="35746"/>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Times New Roman"/>
              <a:ea typeface="Times New Roman"/>
              <a:cs typeface="Times New Roman"/>
              <a:sym typeface="Times New Roman"/>
            </a:endParaRPr>
          </a:p>
        </p:txBody>
      </p:sp>
      <p:cxnSp>
        <p:nvCxnSpPr>
          <p:cNvPr id="208" name="Google Shape;208;p6"/>
          <p:cNvCxnSpPr/>
          <p:nvPr/>
        </p:nvCxnSpPr>
        <p:spPr>
          <a:xfrm rot="10800000" flipH="1">
            <a:off x="0" y="95718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09" name="Google Shape;209;p6"/>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cxnSp>
        <p:nvCxnSpPr>
          <p:cNvPr id="210" name="Google Shape;210;p6"/>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11" name="Google Shape;211;p6"/>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12" name="Google Shape;21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a:t>
            </a:fld>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20"/>
          <p:cNvSpPr txBox="1">
            <a:spLocks noGrp="1"/>
          </p:cNvSpPr>
          <p:nvPr>
            <p:ph type="title"/>
          </p:nvPr>
        </p:nvSpPr>
        <p:spPr>
          <a:xfrm>
            <a:off x="944560" y="72390"/>
            <a:ext cx="9655629" cy="9302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rgbClr val="385623"/>
                </a:solidFill>
                <a:latin typeface="Times New Roman"/>
                <a:ea typeface="Times New Roman"/>
                <a:cs typeface="Times New Roman"/>
                <a:sym typeface="Times New Roman"/>
              </a:rPr>
              <a:t>Second</a:t>
            </a:r>
            <a:r>
              <a:rPr lang="en-US" sz="3200" b="1">
                <a:latin typeface="Times New Roman"/>
                <a:ea typeface="Times New Roman"/>
                <a:cs typeface="Times New Roman"/>
                <a:sym typeface="Times New Roman"/>
              </a:rPr>
              <a:t> occurrence of </a:t>
            </a:r>
            <a:r>
              <a:rPr lang="en-US" sz="3200" b="1">
                <a:solidFill>
                  <a:srgbClr val="C00000"/>
                </a:solidFill>
                <a:latin typeface="Times New Roman"/>
                <a:ea typeface="Times New Roman"/>
                <a:cs typeface="Times New Roman"/>
                <a:sym typeface="Times New Roman"/>
              </a:rPr>
              <a:t>“JNZ”</a:t>
            </a:r>
            <a:r>
              <a:rPr lang="en-US" sz="3200" b="1">
                <a:latin typeface="Times New Roman"/>
                <a:ea typeface="Times New Roman"/>
                <a:cs typeface="Times New Roman"/>
                <a:sym typeface="Times New Roman"/>
              </a:rPr>
              <a:t> instruction </a:t>
            </a:r>
            <a:endParaRPr sz="3200" b="1">
              <a:latin typeface="Times New Roman"/>
              <a:ea typeface="Times New Roman"/>
              <a:cs typeface="Times New Roman"/>
              <a:sym typeface="Times New Roman"/>
            </a:endParaRPr>
          </a:p>
        </p:txBody>
      </p:sp>
      <p:sp>
        <p:nvSpPr>
          <p:cNvPr id="1459" name="Google Shape;1459;p220"/>
          <p:cNvSpPr txBox="1">
            <a:spLocks noGrp="1"/>
          </p:cNvSpPr>
          <p:nvPr>
            <p:ph type="body" idx="1"/>
          </p:nvPr>
        </p:nvSpPr>
        <p:spPr>
          <a:xfrm>
            <a:off x="5303364" y="1937544"/>
            <a:ext cx="6878320" cy="4351338"/>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BTB Hit, Prediction – </a:t>
            </a:r>
            <a:r>
              <a:rPr lang="en-US">
                <a:solidFill>
                  <a:srgbClr val="FF0000"/>
                </a:solidFill>
                <a:latin typeface="Times New Roman"/>
                <a:ea typeface="Times New Roman"/>
                <a:cs typeface="Times New Roman"/>
                <a:sym typeface="Times New Roman"/>
              </a:rPr>
              <a:t>Branch Strongly taken  </a:t>
            </a:r>
            <a:r>
              <a:rPr lang="en-US">
                <a:latin typeface="Times New Roman"/>
                <a:ea typeface="Times New Roman"/>
                <a:cs typeface="Times New Roman"/>
                <a:sym typeface="Times New Roman"/>
              </a:rPr>
              <a:t>when reaches Execute Stage</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BTB instructs prefetch stage </a:t>
            </a:r>
            <a:r>
              <a:rPr lang="en-US">
                <a:solidFill>
                  <a:srgbClr val="C00000"/>
                </a:solidFill>
                <a:latin typeface="Times New Roman"/>
                <a:ea typeface="Times New Roman"/>
                <a:cs typeface="Times New Roman"/>
                <a:sym typeface="Times New Roman"/>
              </a:rPr>
              <a:t>to fetch instructions from addr. “BK” </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One buffer prefetches instructions from target ie. </a:t>
            </a:r>
            <a:r>
              <a:rPr lang="en-US" b="1">
                <a:latin typeface="Times New Roman"/>
                <a:ea typeface="Times New Roman"/>
                <a:cs typeface="Times New Roman"/>
                <a:sym typeface="Times New Roman"/>
              </a:rPr>
              <a:t>I1 and I2 </a:t>
            </a:r>
            <a:endParaRPr/>
          </a:p>
          <a:p>
            <a:pPr marL="457200" lvl="0" indent="-342900" algn="l" rtl="0">
              <a:lnSpc>
                <a:spcPct val="90000"/>
              </a:lnSpc>
              <a:spcBef>
                <a:spcPts val="1000"/>
              </a:spcBef>
              <a:spcAft>
                <a:spcPts val="0"/>
              </a:spcAft>
              <a:buClr>
                <a:schemeClr val="dk1"/>
              </a:buClr>
              <a:buSzPct val="69498"/>
              <a:buChar char="•"/>
            </a:pPr>
            <a:r>
              <a:rPr lang="en-US" b="1">
                <a:solidFill>
                  <a:srgbClr val="C00000"/>
                </a:solidFill>
                <a:latin typeface="Times New Roman"/>
                <a:ea typeface="Times New Roman"/>
                <a:cs typeface="Times New Roman"/>
                <a:sym typeface="Times New Roman"/>
              </a:rPr>
              <a:t>Second buffer </a:t>
            </a:r>
            <a:r>
              <a:rPr lang="en-US">
                <a:latin typeface="Times New Roman"/>
                <a:ea typeface="Times New Roman"/>
                <a:cs typeface="Times New Roman"/>
                <a:sym typeface="Times New Roman"/>
              </a:rPr>
              <a:t>prefetches instructions </a:t>
            </a:r>
            <a:r>
              <a:rPr lang="en-US" b="1">
                <a:latin typeface="Times New Roman"/>
                <a:ea typeface="Times New Roman"/>
                <a:cs typeface="Times New Roman"/>
                <a:sym typeface="Times New Roman"/>
              </a:rPr>
              <a:t>I4, I5  and so on. </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During last iteration, when </a:t>
            </a:r>
            <a:r>
              <a:rPr lang="en-US" b="1">
                <a:latin typeface="Times New Roman"/>
                <a:ea typeface="Times New Roman"/>
                <a:cs typeface="Times New Roman"/>
                <a:sym typeface="Times New Roman"/>
              </a:rPr>
              <a:t>ZF=1</a:t>
            </a:r>
            <a:r>
              <a:rPr lang="en-US">
                <a:latin typeface="Times New Roman"/>
                <a:ea typeface="Times New Roman"/>
                <a:cs typeface="Times New Roman"/>
                <a:sym typeface="Times New Roman"/>
              </a:rPr>
              <a:t> then </a:t>
            </a:r>
            <a:r>
              <a:rPr lang="en-US">
                <a:solidFill>
                  <a:srgbClr val="002060"/>
                </a:solidFill>
                <a:latin typeface="Times New Roman"/>
                <a:ea typeface="Times New Roman"/>
                <a:cs typeface="Times New Roman"/>
                <a:sym typeface="Times New Roman"/>
              </a:rPr>
              <a:t>branching will not happen </a:t>
            </a:r>
            <a:r>
              <a:rPr lang="en-US">
                <a:latin typeface="Times New Roman"/>
                <a:ea typeface="Times New Roman"/>
                <a:cs typeface="Times New Roman"/>
                <a:sym typeface="Times New Roman"/>
              </a:rPr>
              <a:t>and new instructions will be readily available in one of the buffer hence </a:t>
            </a:r>
            <a:r>
              <a:rPr lang="en-US" b="1">
                <a:latin typeface="Times New Roman"/>
                <a:ea typeface="Times New Roman"/>
                <a:cs typeface="Times New Roman"/>
                <a:sym typeface="Times New Roman"/>
              </a:rPr>
              <a:t>the correct buffer will be attached to U and V pipe.</a:t>
            </a:r>
            <a:endParaRPr b="1">
              <a:latin typeface="Times New Roman"/>
              <a:ea typeface="Times New Roman"/>
              <a:cs typeface="Times New Roman"/>
              <a:sym typeface="Times New Roman"/>
            </a:endParaRPr>
          </a:p>
        </p:txBody>
      </p:sp>
      <p:pic>
        <p:nvPicPr>
          <p:cNvPr id="1460" name="Google Shape;1460;p220"/>
          <p:cNvPicPr preferRelativeResize="0"/>
          <p:nvPr/>
        </p:nvPicPr>
        <p:blipFill rotWithShape="1">
          <a:blip r:embed="rId3">
            <a:alphaModFix/>
          </a:blip>
          <a:srcRect/>
          <a:stretch/>
        </p:blipFill>
        <p:spPr>
          <a:xfrm>
            <a:off x="0" y="0"/>
            <a:ext cx="887406" cy="801993"/>
          </a:xfrm>
          <a:prstGeom prst="rect">
            <a:avLst/>
          </a:prstGeom>
          <a:noFill/>
          <a:ln>
            <a:noFill/>
          </a:ln>
        </p:spPr>
      </p:pic>
      <p:sp>
        <p:nvSpPr>
          <p:cNvPr id="1461" name="Google Shape;1461;p2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462" name="Google Shape;1462;p2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
        <p:nvSpPr>
          <p:cNvPr id="1463" name="Google Shape;1463;p2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464" name="Google Shape;1464;p220"/>
          <p:cNvSpPr/>
          <p:nvPr/>
        </p:nvSpPr>
        <p:spPr>
          <a:xfrm>
            <a:off x="5727950" y="3244334"/>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65" name="Google Shape;1465;p220"/>
          <p:cNvSpPr/>
          <p:nvPr/>
        </p:nvSpPr>
        <p:spPr>
          <a:xfrm>
            <a:off x="8660131" y="-1"/>
            <a:ext cx="3333749" cy="1962151"/>
          </a:xfrm>
          <a:prstGeom prst="rect">
            <a:avLst/>
          </a:prstGeom>
          <a:solidFill>
            <a:srgbClr val="EDEDED"/>
          </a:solidFill>
          <a:ln w="25400"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a:t>
            </a:r>
            <a:r>
              <a:rPr lang="en-US" sz="1400" b="0" i="0" u="none" strike="noStrike" cap="none">
                <a:solidFill>
                  <a:srgbClr val="002060"/>
                </a:solidFill>
                <a:latin typeface="Arial"/>
                <a:ea typeface="Arial"/>
                <a:cs typeface="Arial"/>
                <a:sym typeface="Arial"/>
              </a:rPr>
              <a:t>I0     MOV SI, addr</a:t>
            </a:r>
            <a:endParaRPr sz="1400" b="0" i="0" u="none" strike="noStrike" cap="none">
              <a:solidFill>
                <a:srgbClr val="00206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Bk  :  I1     INC SI</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I2     DEC CX    </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a:t>
            </a:r>
            <a:r>
              <a:rPr lang="en-US" sz="1400" b="1" i="0" u="none" strike="noStrike" cap="none">
                <a:solidFill>
                  <a:srgbClr val="FF0000"/>
                </a:solidFill>
                <a:latin typeface="Arial"/>
                <a:ea typeface="Arial"/>
                <a:cs typeface="Arial"/>
                <a:sym typeface="Arial"/>
              </a:rPr>
              <a:t>I3     JNZ   BK</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I4     ADD  AX,BX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I5     INC  AX</a:t>
            </a:r>
            <a:endParaRPr/>
          </a:p>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          I6     MOV  [SI] , AX </a:t>
            </a:r>
            <a:endParaRPr sz="1400" b="0" i="0" u="none" strike="noStrike" cap="none">
              <a:solidFill>
                <a:srgbClr val="002060"/>
              </a:solidFill>
              <a:latin typeface="Arial"/>
              <a:ea typeface="Arial"/>
              <a:cs typeface="Arial"/>
              <a:sym typeface="Arial"/>
            </a:endParaRPr>
          </a:p>
        </p:txBody>
      </p:sp>
      <p:pic>
        <p:nvPicPr>
          <p:cNvPr id="1466" name="Google Shape;1466;p220"/>
          <p:cNvPicPr preferRelativeResize="0"/>
          <p:nvPr/>
        </p:nvPicPr>
        <p:blipFill rotWithShape="1">
          <a:blip r:embed="rId4">
            <a:alphaModFix/>
          </a:blip>
          <a:srcRect/>
          <a:stretch/>
        </p:blipFill>
        <p:spPr>
          <a:xfrm>
            <a:off x="259080" y="1075056"/>
            <a:ext cx="5014912" cy="1152525"/>
          </a:xfrm>
          <a:prstGeom prst="rect">
            <a:avLst/>
          </a:prstGeom>
          <a:noFill/>
          <a:ln>
            <a:noFill/>
          </a:ln>
        </p:spPr>
      </p:pic>
      <p:pic>
        <p:nvPicPr>
          <p:cNvPr id="1467" name="Google Shape;1467;p220"/>
          <p:cNvPicPr preferRelativeResize="0"/>
          <p:nvPr/>
        </p:nvPicPr>
        <p:blipFill rotWithShape="1">
          <a:blip r:embed="rId5">
            <a:alphaModFix/>
          </a:blip>
          <a:srcRect/>
          <a:stretch/>
        </p:blipFill>
        <p:spPr>
          <a:xfrm>
            <a:off x="146051" y="2399393"/>
            <a:ext cx="4770120" cy="3664210"/>
          </a:xfrm>
          <a:prstGeom prst="rect">
            <a:avLst/>
          </a:prstGeom>
          <a:noFill/>
          <a:ln>
            <a:noFill/>
          </a:ln>
        </p:spPr>
      </p:pic>
      <p:cxnSp>
        <p:nvCxnSpPr>
          <p:cNvPr id="1468" name="Google Shape;1468;p220"/>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469" name="Google Shape;1469;p22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70" name="Google Shape;1470;p220"/>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71" name="Google Shape;1471;p22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9">
                                            <p:txEl>
                                              <p:pRg st="0" end="0"/>
                                            </p:txEl>
                                          </p:spTgt>
                                        </p:tgtEl>
                                        <p:attrNameLst>
                                          <p:attrName>style.visibility</p:attrName>
                                        </p:attrNameLst>
                                      </p:cBhvr>
                                      <p:to>
                                        <p:strVal val="visible"/>
                                      </p:to>
                                    </p:set>
                                    <p:animEffect transition="in" filter="fade">
                                      <p:cBhvr>
                                        <p:cTn id="7" dur="2000"/>
                                        <p:tgtEl>
                                          <p:spTgt spid="1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9">
                                            <p:txEl>
                                              <p:pRg st="1" end="1"/>
                                            </p:txEl>
                                          </p:spTgt>
                                        </p:tgtEl>
                                        <p:attrNameLst>
                                          <p:attrName>style.visibility</p:attrName>
                                        </p:attrNameLst>
                                      </p:cBhvr>
                                      <p:to>
                                        <p:strVal val="visible"/>
                                      </p:to>
                                    </p:set>
                                    <p:animEffect transition="in" filter="fade">
                                      <p:cBhvr>
                                        <p:cTn id="12" dur="2000"/>
                                        <p:tgtEl>
                                          <p:spTgt spid="1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9">
                                            <p:txEl>
                                              <p:pRg st="2" end="2"/>
                                            </p:txEl>
                                          </p:spTgt>
                                        </p:tgtEl>
                                        <p:attrNameLst>
                                          <p:attrName>style.visibility</p:attrName>
                                        </p:attrNameLst>
                                      </p:cBhvr>
                                      <p:to>
                                        <p:strVal val="visible"/>
                                      </p:to>
                                    </p:set>
                                    <p:animEffect transition="in" filter="fade">
                                      <p:cBhvr>
                                        <p:cTn id="17" dur="2000"/>
                                        <p:tgtEl>
                                          <p:spTgt spid="1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9">
                                            <p:txEl>
                                              <p:pRg st="3" end="3"/>
                                            </p:txEl>
                                          </p:spTgt>
                                        </p:tgtEl>
                                        <p:attrNameLst>
                                          <p:attrName>style.visibility</p:attrName>
                                        </p:attrNameLst>
                                      </p:cBhvr>
                                      <p:to>
                                        <p:strVal val="visible"/>
                                      </p:to>
                                    </p:set>
                                    <p:animEffect transition="in" filter="fade">
                                      <p:cBhvr>
                                        <p:cTn id="22" dur="2000"/>
                                        <p:tgtEl>
                                          <p:spTgt spid="14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9">
                                            <p:txEl>
                                              <p:pRg st="4" end="4"/>
                                            </p:txEl>
                                          </p:spTgt>
                                        </p:tgtEl>
                                        <p:attrNameLst>
                                          <p:attrName>style.visibility</p:attrName>
                                        </p:attrNameLst>
                                      </p:cBhvr>
                                      <p:to>
                                        <p:strVal val="visible"/>
                                      </p:to>
                                    </p:set>
                                    <p:animEffect transition="in" filter="fade">
                                      <p:cBhvr>
                                        <p:cTn id="27" dur="2000"/>
                                        <p:tgtEl>
                                          <p:spTgt spid="1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221"/>
          <p:cNvSpPr txBox="1">
            <a:spLocks noGrp="1"/>
          </p:cNvSpPr>
          <p:nvPr>
            <p:ph type="title"/>
          </p:nvPr>
        </p:nvSpPr>
        <p:spPr>
          <a:xfrm>
            <a:off x="1674420" y="439386"/>
            <a:ext cx="9679379" cy="2137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a:latin typeface="Times New Roman"/>
                <a:ea typeface="Times New Roman"/>
                <a:cs typeface="Times New Roman"/>
                <a:sym typeface="Times New Roman"/>
              </a:rPr>
              <a:t>BTB Example</a:t>
            </a:r>
            <a:endParaRPr>
              <a:latin typeface="Times New Roman"/>
              <a:ea typeface="Times New Roman"/>
              <a:cs typeface="Times New Roman"/>
              <a:sym typeface="Times New Roman"/>
            </a:endParaRPr>
          </a:p>
        </p:txBody>
      </p:sp>
      <p:sp>
        <p:nvSpPr>
          <p:cNvPr id="1477" name="Google Shape;1477;p221"/>
          <p:cNvSpPr txBox="1">
            <a:spLocks noGrp="1"/>
          </p:cNvSpPr>
          <p:nvPr>
            <p:ph type="body" idx="1"/>
          </p:nvPr>
        </p:nvSpPr>
        <p:spPr>
          <a:xfrm>
            <a:off x="838199" y="980748"/>
            <a:ext cx="11153503" cy="5375601"/>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None/>
            </a:pPr>
            <a:r>
              <a:rPr lang="en-US" sz="2100">
                <a:latin typeface="Times New Roman"/>
                <a:ea typeface="Times New Roman"/>
                <a:cs typeface="Times New Roman"/>
                <a:sym typeface="Times New Roman"/>
              </a:rPr>
              <a:t>Consider the following loop for computing prime numbers:</a:t>
            </a:r>
            <a:endParaRPr/>
          </a:p>
          <a:p>
            <a:pPr marL="457200" lvl="0" indent="-342900" algn="l" rtl="0">
              <a:lnSpc>
                <a:spcPct val="90000"/>
              </a:lnSpc>
              <a:spcBef>
                <a:spcPts val="1000"/>
              </a:spcBef>
              <a:spcAft>
                <a:spcPts val="0"/>
              </a:spcAft>
              <a:buSzPts val="1800"/>
              <a:buNone/>
            </a:pPr>
            <a:r>
              <a:rPr lang="en-US" sz="2100">
                <a:latin typeface="Times New Roman"/>
                <a:ea typeface="Times New Roman"/>
                <a:cs typeface="Times New Roman"/>
                <a:sym typeface="Times New Roman"/>
              </a:rPr>
              <a:t>		</a:t>
            </a:r>
            <a:r>
              <a:rPr lang="en-US" sz="2100" b="1">
                <a:latin typeface="Times New Roman"/>
                <a:ea typeface="Times New Roman"/>
                <a:cs typeface="Times New Roman"/>
                <a:sym typeface="Times New Roman"/>
              </a:rPr>
              <a:t>for(k=i+prime;k&lt;=SIZE;k+=prime)</a:t>
            </a:r>
            <a:endParaRPr/>
          </a:p>
          <a:p>
            <a:pPr marL="457200" lvl="0" indent="-342900" algn="l" rtl="0">
              <a:lnSpc>
                <a:spcPct val="90000"/>
              </a:lnSpc>
              <a:spcBef>
                <a:spcPts val="1000"/>
              </a:spcBef>
              <a:spcAft>
                <a:spcPts val="0"/>
              </a:spcAft>
              <a:buSzPts val="1800"/>
              <a:buNone/>
            </a:pPr>
            <a:r>
              <a:rPr lang="en-US" sz="2100" b="1">
                <a:latin typeface="Times New Roman"/>
                <a:ea typeface="Times New Roman"/>
                <a:cs typeface="Times New Roman"/>
                <a:sym typeface="Times New Roman"/>
              </a:rPr>
              <a:t>		flags[k]=FALSE;</a:t>
            </a:r>
            <a:endParaRPr/>
          </a:p>
          <a:p>
            <a:pPr marL="457200" lvl="0" indent="-342900" algn="l" rtl="0">
              <a:lnSpc>
                <a:spcPct val="90000"/>
              </a:lnSpc>
              <a:spcBef>
                <a:spcPts val="1000"/>
              </a:spcBef>
              <a:spcAft>
                <a:spcPts val="0"/>
              </a:spcAft>
              <a:buSzPts val="1800"/>
              <a:buNone/>
            </a:pPr>
            <a:r>
              <a:rPr lang="en-US" sz="2100">
                <a:latin typeface="Times New Roman"/>
                <a:ea typeface="Times New Roman"/>
                <a:cs typeface="Times New Roman"/>
                <a:sym typeface="Times New Roman"/>
              </a:rPr>
              <a:t>A popular compiler generates the following assembly code:</a:t>
            </a:r>
            <a:endParaRPr/>
          </a:p>
          <a:p>
            <a:pPr marL="457200" lvl="0" indent="-342900" algn="l" rtl="0">
              <a:lnSpc>
                <a:spcPct val="90000"/>
              </a:lnSpc>
              <a:spcBef>
                <a:spcPts val="1000"/>
              </a:spcBef>
              <a:spcAft>
                <a:spcPts val="0"/>
              </a:spcAft>
              <a:buSzPts val="1800"/>
              <a:buNone/>
            </a:pPr>
            <a:r>
              <a:rPr lang="en-US" sz="2100">
                <a:latin typeface="Times New Roman"/>
                <a:ea typeface="Times New Roman"/>
                <a:cs typeface="Times New Roman"/>
                <a:sym typeface="Times New Roman"/>
              </a:rPr>
              <a:t>(prime is allocated to ecx, k is allocated to edx, and al contains the value FALSE)</a:t>
            </a:r>
            <a:endParaRPr/>
          </a:p>
          <a:p>
            <a:pPr marL="457200" lvl="0" indent="-342900" algn="l" rtl="0">
              <a:lnSpc>
                <a:spcPct val="90000"/>
              </a:lnSpc>
              <a:spcBef>
                <a:spcPts val="1000"/>
              </a:spcBef>
              <a:spcAft>
                <a:spcPts val="0"/>
              </a:spcAft>
              <a:buSzPts val="1800"/>
              <a:buNone/>
            </a:pPr>
            <a:r>
              <a:rPr lang="en-US" sz="2100">
                <a:latin typeface="Times New Roman"/>
                <a:ea typeface="Times New Roman"/>
                <a:cs typeface="Times New Roman"/>
                <a:sym typeface="Times New Roman"/>
              </a:rPr>
              <a:t>		</a:t>
            </a:r>
            <a:r>
              <a:rPr lang="en-US" sz="2100" b="1">
                <a:latin typeface="Times New Roman"/>
                <a:ea typeface="Times New Roman"/>
                <a:cs typeface="Times New Roman"/>
                <a:sym typeface="Times New Roman"/>
              </a:rPr>
              <a:t>inner_loop:</a:t>
            </a:r>
            <a:endParaRPr/>
          </a:p>
          <a:p>
            <a:pPr marL="457200" lvl="0" indent="-342900" algn="l" rtl="0">
              <a:lnSpc>
                <a:spcPct val="90000"/>
              </a:lnSpc>
              <a:spcBef>
                <a:spcPts val="1000"/>
              </a:spcBef>
              <a:spcAft>
                <a:spcPts val="0"/>
              </a:spcAft>
              <a:buSzPts val="1800"/>
              <a:buNone/>
            </a:pPr>
            <a:r>
              <a:rPr lang="en-US" sz="2100" b="1">
                <a:latin typeface="Times New Roman"/>
                <a:ea typeface="Times New Roman"/>
                <a:cs typeface="Times New Roman"/>
                <a:sym typeface="Times New Roman"/>
              </a:rPr>
              <a:t>		mov byte ptr flags[edx],al</a:t>
            </a:r>
            <a:endParaRPr/>
          </a:p>
          <a:p>
            <a:pPr marL="457200" lvl="0" indent="-342900" algn="l" rtl="0">
              <a:lnSpc>
                <a:spcPct val="90000"/>
              </a:lnSpc>
              <a:spcBef>
                <a:spcPts val="1000"/>
              </a:spcBef>
              <a:spcAft>
                <a:spcPts val="0"/>
              </a:spcAft>
              <a:buSzPts val="1800"/>
              <a:buNone/>
            </a:pPr>
            <a:r>
              <a:rPr lang="en-US" sz="2100" b="1">
                <a:latin typeface="Times New Roman"/>
                <a:ea typeface="Times New Roman"/>
                <a:cs typeface="Times New Roman"/>
                <a:sym typeface="Times New Roman"/>
              </a:rPr>
              <a:t>		add edx,ecx</a:t>
            </a:r>
            <a:endParaRPr sz="2100" b="1">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None/>
            </a:pPr>
            <a:r>
              <a:rPr lang="en-US" sz="2100" b="1">
                <a:latin typeface="Times New Roman"/>
                <a:ea typeface="Times New Roman"/>
                <a:cs typeface="Times New Roman"/>
                <a:sym typeface="Times New Roman"/>
              </a:rPr>
              <a:t>		cmp edx, SIZE</a:t>
            </a:r>
            <a:endParaRPr/>
          </a:p>
          <a:p>
            <a:pPr marL="457200" lvl="0" indent="-342900" algn="l" rtl="0">
              <a:lnSpc>
                <a:spcPct val="90000"/>
              </a:lnSpc>
              <a:spcBef>
                <a:spcPts val="1000"/>
              </a:spcBef>
              <a:spcAft>
                <a:spcPts val="0"/>
              </a:spcAft>
              <a:buSzPts val="1800"/>
              <a:buNone/>
            </a:pPr>
            <a:r>
              <a:rPr lang="en-US" sz="2100" b="1">
                <a:latin typeface="Times New Roman"/>
                <a:ea typeface="Times New Roman"/>
                <a:cs typeface="Times New Roman"/>
                <a:sym typeface="Times New Roman"/>
              </a:rPr>
              <a:t>		jle inner_loop</a:t>
            </a:r>
            <a:endParaRPr sz="2100" b="1">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None/>
            </a:pPr>
            <a:r>
              <a:rPr lang="en-US" sz="2100">
                <a:latin typeface="Times New Roman"/>
                <a:ea typeface="Times New Roman"/>
                <a:cs typeface="Times New Roman"/>
                <a:sym typeface="Times New Roman"/>
              </a:rPr>
              <a:t>Each iteration of this loop will execute in </a:t>
            </a:r>
            <a:r>
              <a:rPr lang="en-US" sz="2100">
                <a:solidFill>
                  <a:srgbClr val="FF0000"/>
                </a:solidFill>
                <a:latin typeface="Times New Roman"/>
                <a:ea typeface="Times New Roman"/>
                <a:cs typeface="Times New Roman"/>
                <a:sym typeface="Times New Roman"/>
              </a:rPr>
              <a:t>6 clocks on the Intel486 CPU.</a:t>
            </a:r>
            <a:endParaRPr/>
          </a:p>
          <a:p>
            <a:pPr marL="457200" lvl="0" indent="-342900" algn="l" rtl="0">
              <a:lnSpc>
                <a:spcPct val="90000"/>
              </a:lnSpc>
              <a:spcBef>
                <a:spcPts val="1000"/>
              </a:spcBef>
              <a:spcAft>
                <a:spcPts val="0"/>
              </a:spcAft>
              <a:buSzPts val="1800"/>
              <a:buNone/>
            </a:pPr>
            <a:r>
              <a:rPr lang="en-US" sz="2100">
                <a:solidFill>
                  <a:srgbClr val="FF0000"/>
                </a:solidFill>
                <a:latin typeface="Times New Roman"/>
                <a:ea typeface="Times New Roman"/>
                <a:cs typeface="Times New Roman"/>
                <a:sym typeface="Times New Roman"/>
              </a:rPr>
              <a:t>On the Pentium processor</a:t>
            </a:r>
            <a:r>
              <a:rPr lang="en-US" sz="2100">
                <a:latin typeface="Times New Roman"/>
                <a:ea typeface="Times New Roman"/>
                <a:cs typeface="Times New Roman"/>
                <a:sym typeface="Times New Roman"/>
              </a:rPr>
              <a:t>, the mov is paired with the add; the cmp with the jle. With branch prediction,each loop iteration </a:t>
            </a:r>
            <a:r>
              <a:rPr lang="en-US" sz="2100">
                <a:solidFill>
                  <a:srgbClr val="FF0000"/>
                </a:solidFill>
                <a:latin typeface="Times New Roman"/>
                <a:ea typeface="Times New Roman"/>
                <a:cs typeface="Times New Roman"/>
                <a:sym typeface="Times New Roman"/>
              </a:rPr>
              <a:t>executes in 2 clocks</a:t>
            </a:r>
            <a:r>
              <a:rPr lang="en-US" sz="2100">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p:txBody>
      </p:sp>
      <p:sp>
        <p:nvSpPr>
          <p:cNvPr id="1478" name="Google Shape;1478;p2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479" name="Google Shape;1479;p2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480" name="Google Shape;1480;p2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1481" name="Google Shape;1481;p221"/>
          <p:cNvPicPr preferRelativeResize="0"/>
          <p:nvPr/>
        </p:nvPicPr>
        <p:blipFill rotWithShape="1">
          <a:blip r:embed="rId3">
            <a:alphaModFix/>
          </a:blip>
          <a:srcRect/>
          <a:stretch/>
        </p:blipFill>
        <p:spPr>
          <a:xfrm>
            <a:off x="0" y="0"/>
            <a:ext cx="777855" cy="702986"/>
          </a:xfrm>
          <a:prstGeom prst="rect">
            <a:avLst/>
          </a:prstGeom>
          <a:noFill/>
          <a:ln>
            <a:noFill/>
          </a:ln>
        </p:spPr>
      </p:pic>
      <p:cxnSp>
        <p:nvCxnSpPr>
          <p:cNvPr id="1482" name="Google Shape;1482;p221"/>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483" name="Google Shape;1483;p22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84" name="Google Shape;1484;p22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85" name="Google Shape;1485;p22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2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a:t>
            </a:r>
            <a:endParaRPr/>
          </a:p>
        </p:txBody>
      </p:sp>
      <p:pic>
        <p:nvPicPr>
          <p:cNvPr id="1491" name="Google Shape;1491;p222"/>
          <p:cNvPicPr preferRelativeResize="0">
            <a:picLocks noGrp="1"/>
          </p:cNvPicPr>
          <p:nvPr>
            <p:ph type="body" idx="1"/>
          </p:nvPr>
        </p:nvPicPr>
        <p:blipFill rotWithShape="1">
          <a:blip r:embed="rId3">
            <a:alphaModFix/>
          </a:blip>
          <a:srcRect/>
          <a:stretch/>
        </p:blipFill>
        <p:spPr>
          <a:xfrm>
            <a:off x="5782067" y="1063063"/>
            <a:ext cx="6399617" cy="5109138"/>
          </a:xfrm>
          <a:prstGeom prst="rect">
            <a:avLst/>
          </a:prstGeom>
          <a:noFill/>
          <a:ln>
            <a:noFill/>
          </a:ln>
        </p:spPr>
      </p:pic>
      <p:sp>
        <p:nvSpPr>
          <p:cNvPr id="1492" name="Google Shape;1492;p2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493" name="Google Shape;1493;p2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494" name="Google Shape;1494;p2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
        <p:nvSpPr>
          <p:cNvPr id="1495" name="Google Shape;1495;p222"/>
          <p:cNvSpPr/>
          <p:nvPr/>
        </p:nvSpPr>
        <p:spPr>
          <a:xfrm>
            <a:off x="146051" y="2167336"/>
            <a:ext cx="5268037" cy="144666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800" b="1" i="0" u="none" strike="noStrike" cap="none">
                <a:solidFill>
                  <a:srgbClr val="C00000"/>
                </a:solidFill>
                <a:latin typeface="Arial"/>
                <a:ea typeface="Arial"/>
                <a:cs typeface="Arial"/>
                <a:sym typeface="Arial"/>
              </a:rPr>
              <a:t>Floating Point Unit Details </a:t>
            </a:r>
            <a:endParaRPr sz="4800" b="1" i="0" u="none" strike="noStrike" cap="none">
              <a:solidFill>
                <a:srgbClr val="C00000"/>
              </a:solidFill>
              <a:latin typeface="Arial"/>
              <a:ea typeface="Arial"/>
              <a:cs typeface="Arial"/>
              <a:sym typeface="Arial"/>
            </a:endParaRPr>
          </a:p>
        </p:txBody>
      </p:sp>
      <p:cxnSp>
        <p:nvCxnSpPr>
          <p:cNvPr id="1496" name="Google Shape;1496;p222"/>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497" name="Google Shape;1497;p22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98" name="Google Shape;1498;p22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499" name="Google Shape;1499;p22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00" name="Google Shape;1500;p222"/>
          <p:cNvPicPr preferRelativeResize="0"/>
          <p:nvPr/>
        </p:nvPicPr>
        <p:blipFill rotWithShape="1">
          <a:blip r:embed="rId4">
            <a:alphaModFix/>
          </a:blip>
          <a:srcRect/>
          <a:stretch/>
        </p:blipFill>
        <p:spPr>
          <a:xfrm>
            <a:off x="0" y="0"/>
            <a:ext cx="777855" cy="7029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223"/>
          <p:cNvSpPr txBox="1">
            <a:spLocks noGrp="1"/>
          </p:cNvSpPr>
          <p:nvPr>
            <p:ph type="title"/>
          </p:nvPr>
        </p:nvSpPr>
        <p:spPr>
          <a:xfrm>
            <a:off x="1668999" y="13063"/>
            <a:ext cx="9631878" cy="854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latin typeface="Times New Roman"/>
                <a:ea typeface="Times New Roman"/>
                <a:cs typeface="Times New Roman"/>
                <a:sym typeface="Times New Roman"/>
              </a:rPr>
              <a:t>Floating Point Unit</a:t>
            </a:r>
            <a:endParaRPr b="1">
              <a:latin typeface="Times New Roman"/>
              <a:ea typeface="Times New Roman"/>
              <a:cs typeface="Times New Roman"/>
              <a:sym typeface="Times New Roman"/>
            </a:endParaRPr>
          </a:p>
        </p:txBody>
      </p:sp>
      <p:sp>
        <p:nvSpPr>
          <p:cNvPr id="1506" name="Google Shape;1506;p223"/>
          <p:cNvSpPr txBox="1">
            <a:spLocks noGrp="1"/>
          </p:cNvSpPr>
          <p:nvPr>
            <p:ph type="body" idx="1"/>
          </p:nvPr>
        </p:nvSpPr>
        <p:spPr>
          <a:xfrm>
            <a:off x="773905" y="935189"/>
            <a:ext cx="11062062" cy="5421161"/>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700">
                <a:latin typeface="Times New Roman"/>
                <a:ea typeface="Times New Roman"/>
                <a:cs typeface="Times New Roman"/>
                <a:sym typeface="Times New Roman"/>
              </a:rPr>
              <a:t>The floating-point unit </a:t>
            </a:r>
            <a:r>
              <a:rPr lang="en-US" sz="3700" b="1">
                <a:solidFill>
                  <a:srgbClr val="002060"/>
                </a:solidFill>
                <a:latin typeface="Times New Roman"/>
                <a:ea typeface="Times New Roman"/>
                <a:cs typeface="Times New Roman"/>
                <a:sym typeface="Times New Roman"/>
              </a:rPr>
              <a:t>(FPU) </a:t>
            </a:r>
            <a:r>
              <a:rPr lang="en-US" sz="3700">
                <a:latin typeface="Times New Roman"/>
                <a:ea typeface="Times New Roman"/>
                <a:cs typeface="Times New Roman"/>
                <a:sym typeface="Times New Roman"/>
              </a:rPr>
              <a:t>of the Pentium processor is </a:t>
            </a:r>
            <a:r>
              <a:rPr lang="en-US" sz="3700" b="1">
                <a:solidFill>
                  <a:srgbClr val="002060"/>
                </a:solidFill>
                <a:latin typeface="Times New Roman"/>
                <a:ea typeface="Times New Roman"/>
                <a:cs typeface="Times New Roman"/>
                <a:sym typeface="Times New Roman"/>
              </a:rPr>
              <a:t>integrated</a:t>
            </a:r>
            <a:r>
              <a:rPr lang="en-US" sz="3700">
                <a:solidFill>
                  <a:srgbClr val="002060"/>
                </a:solidFill>
                <a:latin typeface="Times New Roman"/>
                <a:ea typeface="Times New Roman"/>
                <a:cs typeface="Times New Roman"/>
                <a:sym typeface="Times New Roman"/>
              </a:rPr>
              <a:t> </a:t>
            </a:r>
            <a:r>
              <a:rPr lang="en-US" sz="3700">
                <a:solidFill>
                  <a:srgbClr val="FF0000"/>
                </a:solidFill>
                <a:latin typeface="Times New Roman"/>
                <a:ea typeface="Times New Roman"/>
                <a:cs typeface="Times New Roman"/>
                <a:sym typeface="Times New Roman"/>
              </a:rPr>
              <a:t>with the </a:t>
            </a:r>
            <a:r>
              <a:rPr lang="en-US" sz="3700" b="1">
                <a:solidFill>
                  <a:srgbClr val="FF0000"/>
                </a:solidFill>
                <a:latin typeface="Times New Roman"/>
                <a:ea typeface="Times New Roman"/>
                <a:cs typeface="Times New Roman"/>
                <a:sym typeface="Times New Roman"/>
              </a:rPr>
              <a:t>integer</a:t>
            </a:r>
            <a:r>
              <a:rPr lang="en-US" sz="3700">
                <a:solidFill>
                  <a:srgbClr val="FF0000"/>
                </a:solidFill>
                <a:latin typeface="Times New Roman"/>
                <a:ea typeface="Times New Roman"/>
                <a:cs typeface="Times New Roman"/>
                <a:sym typeface="Times New Roman"/>
              </a:rPr>
              <a:t> </a:t>
            </a:r>
            <a:r>
              <a:rPr lang="en-US" sz="3700">
                <a:latin typeface="Times New Roman"/>
                <a:ea typeface="Times New Roman"/>
                <a:cs typeface="Times New Roman"/>
                <a:sym typeface="Times New Roman"/>
              </a:rPr>
              <a:t>unit on the same chip.</a:t>
            </a:r>
            <a:endParaRPr/>
          </a:p>
          <a:p>
            <a:pPr marL="457200" lvl="0" indent="-342900" algn="just" rtl="0">
              <a:lnSpc>
                <a:spcPct val="90000"/>
              </a:lnSpc>
              <a:spcBef>
                <a:spcPts val="1000"/>
              </a:spcBef>
              <a:spcAft>
                <a:spcPts val="0"/>
              </a:spcAft>
              <a:buSzPts val="1800"/>
              <a:buChar char="•"/>
            </a:pPr>
            <a:r>
              <a:rPr lang="en-US" sz="3700">
                <a:latin typeface="Times New Roman"/>
                <a:ea typeface="Times New Roman"/>
                <a:cs typeface="Times New Roman"/>
                <a:sym typeface="Times New Roman"/>
              </a:rPr>
              <a:t>It is </a:t>
            </a:r>
            <a:r>
              <a:rPr lang="en-US" sz="3700" b="1">
                <a:solidFill>
                  <a:srgbClr val="002060"/>
                </a:solidFill>
                <a:latin typeface="Times New Roman"/>
                <a:ea typeface="Times New Roman"/>
                <a:cs typeface="Times New Roman"/>
                <a:sym typeface="Times New Roman"/>
              </a:rPr>
              <a:t>heavily</a:t>
            </a:r>
            <a:r>
              <a:rPr lang="en-US" sz="3700">
                <a:solidFill>
                  <a:srgbClr val="FF0000"/>
                </a:solidFill>
                <a:latin typeface="Times New Roman"/>
                <a:ea typeface="Times New Roman"/>
                <a:cs typeface="Times New Roman"/>
                <a:sym typeface="Times New Roman"/>
              </a:rPr>
              <a:t> pipelined</a:t>
            </a:r>
            <a:r>
              <a:rPr lang="en-US" sz="3700">
                <a:latin typeface="Times New Roman"/>
                <a:ea typeface="Times New Roman"/>
                <a:cs typeface="Times New Roman"/>
                <a:sym typeface="Times New Roman"/>
              </a:rPr>
              <a:t>.</a:t>
            </a:r>
            <a:endParaRPr/>
          </a:p>
          <a:p>
            <a:pPr marL="457200" lvl="0" indent="-342900" algn="just" rtl="0">
              <a:lnSpc>
                <a:spcPct val="90000"/>
              </a:lnSpc>
              <a:spcBef>
                <a:spcPts val="1000"/>
              </a:spcBef>
              <a:spcAft>
                <a:spcPts val="0"/>
              </a:spcAft>
              <a:buSzPts val="1800"/>
              <a:buChar char="•"/>
            </a:pPr>
            <a:r>
              <a:rPr lang="en-US" sz="3700">
                <a:latin typeface="Times New Roman"/>
                <a:ea typeface="Times New Roman"/>
                <a:cs typeface="Times New Roman"/>
                <a:sym typeface="Times New Roman"/>
              </a:rPr>
              <a:t>The Pentium processor FPU is implemented with </a:t>
            </a:r>
            <a:endParaRPr/>
          </a:p>
          <a:p>
            <a:pPr marL="0" lvl="0" indent="0" algn="just" rtl="0">
              <a:lnSpc>
                <a:spcPct val="90000"/>
              </a:lnSpc>
              <a:spcBef>
                <a:spcPts val="1000"/>
              </a:spcBef>
              <a:spcAft>
                <a:spcPts val="0"/>
              </a:spcAft>
              <a:buSzPts val="1800"/>
              <a:buNone/>
            </a:pPr>
            <a:r>
              <a:rPr lang="en-US" sz="3700">
                <a:solidFill>
                  <a:srgbClr val="FF0000"/>
                </a:solidFill>
                <a:latin typeface="Times New Roman"/>
                <a:ea typeface="Times New Roman"/>
                <a:cs typeface="Times New Roman"/>
                <a:sym typeface="Times New Roman"/>
              </a:rPr>
              <a:t>  </a:t>
            </a:r>
            <a:r>
              <a:rPr lang="en-US" sz="3700" b="1">
                <a:solidFill>
                  <a:srgbClr val="C00000"/>
                </a:solidFill>
                <a:latin typeface="Times New Roman"/>
                <a:ea typeface="Times New Roman"/>
                <a:cs typeface="Times New Roman"/>
                <a:sym typeface="Times New Roman"/>
              </a:rPr>
              <a:t>8</a:t>
            </a:r>
            <a:r>
              <a:rPr lang="en-US" sz="3700">
                <a:solidFill>
                  <a:srgbClr val="FF0000"/>
                </a:solidFill>
                <a:latin typeface="Times New Roman"/>
                <a:ea typeface="Times New Roman"/>
                <a:cs typeface="Times New Roman"/>
                <a:sym typeface="Times New Roman"/>
              </a:rPr>
              <a:t> pipeline stages.</a:t>
            </a:r>
            <a:r>
              <a:rPr lang="en-US" sz="3700">
                <a:latin typeface="Times New Roman"/>
                <a:ea typeface="Times New Roman"/>
                <a:cs typeface="Times New Roman"/>
                <a:sym typeface="Times New Roman"/>
              </a:rPr>
              <a:t> </a:t>
            </a:r>
            <a:endParaRPr/>
          </a:p>
          <a:p>
            <a:pPr marL="457200" lvl="0" indent="-342900" algn="just" rtl="0">
              <a:lnSpc>
                <a:spcPct val="90000"/>
              </a:lnSpc>
              <a:spcBef>
                <a:spcPts val="1000"/>
              </a:spcBef>
              <a:spcAft>
                <a:spcPts val="0"/>
              </a:spcAft>
              <a:buSzPts val="1800"/>
              <a:buChar char="•"/>
            </a:pPr>
            <a:r>
              <a:rPr lang="en-US" sz="3700">
                <a:latin typeface="Times New Roman"/>
                <a:ea typeface="Times New Roman"/>
                <a:cs typeface="Times New Roman"/>
                <a:sym typeface="Times New Roman"/>
              </a:rPr>
              <a:t>First </a:t>
            </a:r>
            <a:r>
              <a:rPr lang="en-US" sz="3700">
                <a:solidFill>
                  <a:srgbClr val="FF0000"/>
                </a:solidFill>
                <a:latin typeface="Times New Roman"/>
                <a:ea typeface="Times New Roman"/>
                <a:cs typeface="Times New Roman"/>
                <a:sym typeface="Times New Roman"/>
              </a:rPr>
              <a:t>5 stages </a:t>
            </a:r>
            <a:r>
              <a:rPr lang="en-US" sz="3700">
                <a:latin typeface="Times New Roman"/>
                <a:ea typeface="Times New Roman"/>
                <a:cs typeface="Times New Roman"/>
                <a:sym typeface="Times New Roman"/>
              </a:rPr>
              <a:t>are </a:t>
            </a:r>
            <a:r>
              <a:rPr lang="en-US" sz="3700" b="1">
                <a:solidFill>
                  <a:srgbClr val="FF0000"/>
                </a:solidFill>
                <a:latin typeface="Times New Roman"/>
                <a:ea typeface="Times New Roman"/>
                <a:cs typeface="Times New Roman"/>
                <a:sym typeface="Times New Roman"/>
              </a:rPr>
              <a:t>shared</a:t>
            </a:r>
            <a:r>
              <a:rPr lang="en-US" sz="3700">
                <a:solidFill>
                  <a:srgbClr val="FF0000"/>
                </a:solidFill>
                <a:latin typeface="Times New Roman"/>
                <a:ea typeface="Times New Roman"/>
                <a:cs typeface="Times New Roman"/>
                <a:sym typeface="Times New Roman"/>
              </a:rPr>
              <a:t> with Integer Unit.</a:t>
            </a:r>
            <a:r>
              <a:rPr lang="en-US" sz="3700">
                <a:latin typeface="Times New Roman"/>
                <a:ea typeface="Times New Roman"/>
                <a:cs typeface="Times New Roman"/>
                <a:sym typeface="Times New Roman"/>
              </a:rPr>
              <a:t> </a:t>
            </a:r>
            <a:endParaRPr/>
          </a:p>
          <a:p>
            <a:pPr marL="457200" lvl="0" indent="-342900" algn="just" rtl="0">
              <a:lnSpc>
                <a:spcPct val="90000"/>
              </a:lnSpc>
              <a:spcBef>
                <a:spcPts val="1000"/>
              </a:spcBef>
              <a:spcAft>
                <a:spcPts val="0"/>
              </a:spcAft>
              <a:buSzPts val="1800"/>
              <a:buChar char="•"/>
            </a:pPr>
            <a:r>
              <a:rPr lang="en-US" sz="3700">
                <a:latin typeface="Times New Roman"/>
                <a:ea typeface="Times New Roman"/>
                <a:cs typeface="Times New Roman"/>
                <a:sym typeface="Times New Roman"/>
              </a:rPr>
              <a:t>The </a:t>
            </a:r>
            <a:r>
              <a:rPr lang="en-US" sz="3700" b="1">
                <a:latin typeface="Times New Roman"/>
                <a:ea typeface="Times New Roman"/>
                <a:cs typeface="Times New Roman"/>
                <a:sym typeface="Times New Roman"/>
              </a:rPr>
              <a:t>integer instruction </a:t>
            </a:r>
            <a:r>
              <a:rPr lang="en-US" sz="3700">
                <a:latin typeface="Times New Roman"/>
                <a:ea typeface="Times New Roman"/>
                <a:cs typeface="Times New Roman"/>
                <a:sym typeface="Times New Roman"/>
              </a:rPr>
              <a:t>uses the </a:t>
            </a:r>
            <a:r>
              <a:rPr lang="en-US" sz="3700" b="1">
                <a:solidFill>
                  <a:srgbClr val="0070C0"/>
                </a:solidFill>
                <a:latin typeface="Times New Roman"/>
                <a:ea typeface="Times New Roman"/>
                <a:cs typeface="Times New Roman"/>
                <a:sym typeface="Times New Roman"/>
              </a:rPr>
              <a:t>fifth stage </a:t>
            </a:r>
            <a:r>
              <a:rPr lang="en-US" sz="3700">
                <a:solidFill>
                  <a:srgbClr val="0070C0"/>
                </a:solidFill>
                <a:latin typeface="Times New Roman"/>
                <a:ea typeface="Times New Roman"/>
                <a:cs typeface="Times New Roman"/>
                <a:sym typeface="Times New Roman"/>
              </a:rPr>
              <a:t>as writeback. </a:t>
            </a:r>
            <a:endParaRPr/>
          </a:p>
          <a:p>
            <a:pPr marL="457200" lvl="0" indent="-228600" algn="just" rtl="0">
              <a:lnSpc>
                <a:spcPct val="90000"/>
              </a:lnSpc>
              <a:spcBef>
                <a:spcPts val="1000"/>
              </a:spcBef>
              <a:spcAft>
                <a:spcPts val="0"/>
              </a:spcAft>
              <a:buSzPts val="1800"/>
              <a:buNone/>
            </a:pPr>
            <a:endParaRPr sz="3900">
              <a:latin typeface="Times New Roman"/>
              <a:ea typeface="Times New Roman"/>
              <a:cs typeface="Times New Roman"/>
              <a:sym typeface="Times New Roman"/>
            </a:endParaRPr>
          </a:p>
          <a:p>
            <a:pPr marL="457200" lvl="0" indent="-228600" algn="just" rtl="0">
              <a:lnSpc>
                <a:spcPct val="90000"/>
              </a:lnSpc>
              <a:spcBef>
                <a:spcPts val="1000"/>
              </a:spcBef>
              <a:spcAft>
                <a:spcPts val="0"/>
              </a:spcAft>
              <a:buSzPts val="1800"/>
              <a:buNone/>
            </a:pPr>
            <a:endParaRPr sz="390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None/>
            </a:pPr>
            <a:endParaRPr sz="3900">
              <a:latin typeface="Times New Roman"/>
              <a:ea typeface="Times New Roman"/>
              <a:cs typeface="Times New Roman"/>
              <a:sym typeface="Times New Roman"/>
            </a:endParaRPr>
          </a:p>
        </p:txBody>
      </p:sp>
      <p:pic>
        <p:nvPicPr>
          <p:cNvPr id="1507" name="Google Shape;1507;p223"/>
          <p:cNvPicPr preferRelativeResize="0"/>
          <p:nvPr/>
        </p:nvPicPr>
        <p:blipFill rotWithShape="1">
          <a:blip r:embed="rId3">
            <a:alphaModFix/>
          </a:blip>
          <a:srcRect/>
          <a:stretch/>
        </p:blipFill>
        <p:spPr>
          <a:xfrm>
            <a:off x="0" y="0"/>
            <a:ext cx="941860" cy="851206"/>
          </a:xfrm>
          <a:prstGeom prst="rect">
            <a:avLst/>
          </a:prstGeom>
          <a:noFill/>
          <a:ln>
            <a:noFill/>
          </a:ln>
        </p:spPr>
      </p:pic>
      <p:sp>
        <p:nvSpPr>
          <p:cNvPr id="1508" name="Google Shape;1508;p2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509" name="Google Shape;1509;p2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
        <p:nvSpPr>
          <p:cNvPr id="1510" name="Google Shape;1510;p2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511" name="Google Shape;1511;p223"/>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512" name="Google Shape;1512;p22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13" name="Google Shape;1513;p223"/>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14" name="Google Shape;1514;p22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24"/>
          <p:cNvSpPr txBox="1">
            <a:spLocks noGrp="1"/>
          </p:cNvSpPr>
          <p:nvPr>
            <p:ph type="title"/>
          </p:nvPr>
        </p:nvSpPr>
        <p:spPr>
          <a:xfrm>
            <a:off x="1201327" y="131723"/>
            <a:ext cx="9334995" cy="8115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000" b="1">
                <a:latin typeface="Times New Roman"/>
                <a:ea typeface="Times New Roman"/>
                <a:cs typeface="Times New Roman"/>
                <a:sym typeface="Times New Roman"/>
              </a:rPr>
              <a:t>Floating Point instructions in the  pipeline </a:t>
            </a:r>
            <a:endParaRPr sz="4800" b="1">
              <a:latin typeface="Times New Roman"/>
              <a:ea typeface="Times New Roman"/>
              <a:cs typeface="Times New Roman"/>
              <a:sym typeface="Times New Roman"/>
            </a:endParaRPr>
          </a:p>
        </p:txBody>
      </p:sp>
      <p:sp>
        <p:nvSpPr>
          <p:cNvPr id="1520" name="Google Shape;1520;p224"/>
          <p:cNvSpPr txBox="1">
            <a:spLocks noGrp="1"/>
          </p:cNvSpPr>
          <p:nvPr>
            <p:ph type="body" idx="1"/>
          </p:nvPr>
        </p:nvSpPr>
        <p:spPr>
          <a:xfrm>
            <a:off x="617538" y="838094"/>
            <a:ext cx="11085945" cy="5171424"/>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3600">
                <a:solidFill>
                  <a:srgbClr val="FF0000"/>
                </a:solidFill>
                <a:latin typeface="Times New Roman"/>
                <a:ea typeface="Times New Roman"/>
                <a:cs typeface="Times New Roman"/>
                <a:sym typeface="Times New Roman"/>
              </a:rPr>
              <a:t>FP instruction </a:t>
            </a:r>
            <a:r>
              <a:rPr lang="en-US" sz="3600">
                <a:latin typeface="Times New Roman"/>
                <a:ea typeface="Times New Roman"/>
                <a:cs typeface="Times New Roman"/>
                <a:sym typeface="Times New Roman"/>
              </a:rPr>
              <a:t>does </a:t>
            </a:r>
            <a:r>
              <a:rPr lang="en-US" sz="3600">
                <a:solidFill>
                  <a:srgbClr val="FF0000"/>
                </a:solidFill>
                <a:latin typeface="Times New Roman"/>
                <a:ea typeface="Times New Roman"/>
                <a:cs typeface="Times New Roman"/>
                <a:sym typeface="Times New Roman"/>
              </a:rPr>
              <a:t>not</a:t>
            </a:r>
            <a:r>
              <a:rPr lang="en-US" sz="3600">
                <a:latin typeface="Times New Roman"/>
                <a:ea typeface="Times New Roman"/>
                <a:cs typeface="Times New Roman"/>
                <a:sym typeface="Times New Roman"/>
              </a:rPr>
              <a:t> get </a:t>
            </a:r>
            <a:r>
              <a:rPr lang="en-US" sz="3600">
                <a:solidFill>
                  <a:srgbClr val="FF0000"/>
                </a:solidFill>
                <a:latin typeface="Times New Roman"/>
                <a:ea typeface="Times New Roman"/>
                <a:cs typeface="Times New Roman"/>
                <a:sym typeface="Times New Roman"/>
              </a:rPr>
              <a:t>paired with integer</a:t>
            </a:r>
            <a:r>
              <a:rPr lang="en-US" sz="3600">
                <a:latin typeface="Times New Roman"/>
                <a:ea typeface="Times New Roman"/>
                <a:cs typeface="Times New Roman"/>
                <a:sym typeface="Times New Roman"/>
              </a:rPr>
              <a:t> instruction</a:t>
            </a:r>
            <a:endParaRPr/>
          </a:p>
          <a:p>
            <a:pPr marL="457200" lvl="0" indent="-342900" algn="just" rtl="0">
              <a:lnSpc>
                <a:spcPct val="90000"/>
              </a:lnSpc>
              <a:spcBef>
                <a:spcPts val="1000"/>
              </a:spcBef>
              <a:spcAft>
                <a:spcPts val="0"/>
              </a:spcAft>
              <a:buSzPts val="1800"/>
              <a:buChar char="•"/>
            </a:pPr>
            <a:r>
              <a:rPr lang="en-US" sz="3600" b="1">
                <a:solidFill>
                  <a:srgbClr val="0070C0"/>
                </a:solidFill>
                <a:latin typeface="Times New Roman"/>
                <a:ea typeface="Times New Roman"/>
                <a:cs typeface="Times New Roman"/>
                <a:sym typeface="Times New Roman"/>
              </a:rPr>
              <a:t>Two FP instructions can be paired only if</a:t>
            </a:r>
            <a:r>
              <a:rPr lang="en-US" sz="3600">
                <a:latin typeface="Times New Roman"/>
                <a:ea typeface="Times New Roman"/>
                <a:cs typeface="Times New Roman"/>
                <a:sym typeface="Times New Roman"/>
              </a:rPr>
              <a:t> </a:t>
            </a:r>
            <a:endParaRPr/>
          </a:p>
          <a:p>
            <a:pPr marL="457200" lvl="1" indent="0" algn="just" rtl="0">
              <a:lnSpc>
                <a:spcPct val="90000"/>
              </a:lnSpc>
              <a:spcBef>
                <a:spcPts val="500"/>
              </a:spcBef>
              <a:spcAft>
                <a:spcPts val="0"/>
              </a:spcAft>
              <a:buSzPts val="1800"/>
              <a:buNone/>
            </a:pPr>
            <a:r>
              <a:rPr lang="en-US" sz="3200" b="1">
                <a:solidFill>
                  <a:srgbClr val="C00000"/>
                </a:solidFill>
                <a:latin typeface="Times New Roman"/>
                <a:ea typeface="Times New Roman"/>
                <a:cs typeface="Times New Roman"/>
                <a:sym typeface="Times New Roman"/>
              </a:rPr>
              <a:t>1. FXCH</a:t>
            </a:r>
            <a:r>
              <a:rPr lang="en-US" sz="3200">
                <a:latin typeface="Times New Roman"/>
                <a:ea typeface="Times New Roman"/>
                <a:cs typeface="Times New Roman"/>
                <a:sym typeface="Times New Roman"/>
              </a:rPr>
              <a:t> instruction is the </a:t>
            </a:r>
            <a:r>
              <a:rPr lang="en-US" sz="3200" b="1">
                <a:latin typeface="Times New Roman"/>
                <a:ea typeface="Times New Roman"/>
                <a:cs typeface="Times New Roman"/>
                <a:sym typeface="Times New Roman"/>
              </a:rPr>
              <a:t>second instruction </a:t>
            </a:r>
            <a:r>
              <a:rPr lang="en-US" sz="3200">
                <a:latin typeface="Times New Roman"/>
                <a:ea typeface="Times New Roman"/>
                <a:cs typeface="Times New Roman"/>
                <a:sym typeface="Times New Roman"/>
              </a:rPr>
              <a:t>in the pair. </a:t>
            </a:r>
            <a:endParaRPr/>
          </a:p>
          <a:p>
            <a:pPr marL="971550" lvl="1" indent="-400050" algn="just" rtl="0">
              <a:lnSpc>
                <a:spcPct val="90000"/>
              </a:lnSpc>
              <a:spcBef>
                <a:spcPts val="500"/>
              </a:spcBef>
              <a:spcAft>
                <a:spcPts val="0"/>
              </a:spcAft>
              <a:buSzPts val="1800"/>
              <a:buNone/>
            </a:pPr>
            <a:endParaRPr sz="3200">
              <a:latin typeface="Times New Roman"/>
              <a:ea typeface="Times New Roman"/>
              <a:cs typeface="Times New Roman"/>
              <a:sym typeface="Times New Roman"/>
            </a:endParaRPr>
          </a:p>
          <a:p>
            <a:pPr marL="457200" lvl="1" indent="0" algn="just" rtl="0">
              <a:lnSpc>
                <a:spcPct val="90000"/>
              </a:lnSpc>
              <a:spcBef>
                <a:spcPts val="500"/>
              </a:spcBef>
              <a:spcAft>
                <a:spcPts val="0"/>
              </a:spcAft>
              <a:buSzPts val="1800"/>
              <a:buNone/>
            </a:pPr>
            <a:r>
              <a:rPr lang="en-US" sz="3200">
                <a:latin typeface="Times New Roman"/>
                <a:ea typeface="Times New Roman"/>
                <a:cs typeface="Times New Roman"/>
                <a:sym typeface="Times New Roman"/>
              </a:rPr>
              <a:t>2. The </a:t>
            </a:r>
            <a:r>
              <a:rPr lang="en-US" sz="3200" b="1">
                <a:latin typeface="Times New Roman"/>
                <a:ea typeface="Times New Roman"/>
                <a:cs typeface="Times New Roman"/>
                <a:sym typeface="Times New Roman"/>
              </a:rPr>
              <a:t>first inst</a:t>
            </a:r>
            <a:r>
              <a:rPr lang="en-US" sz="3200">
                <a:latin typeface="Times New Roman"/>
                <a:ea typeface="Times New Roman"/>
                <a:cs typeface="Times New Roman"/>
                <a:sym typeface="Times New Roman"/>
              </a:rPr>
              <a:t>ruction of the pair can be – </a:t>
            </a:r>
            <a:r>
              <a:rPr lang="en-US" sz="3200" b="1">
                <a:solidFill>
                  <a:srgbClr val="385623"/>
                </a:solidFill>
                <a:latin typeface="Times New Roman"/>
                <a:ea typeface="Times New Roman"/>
                <a:cs typeface="Times New Roman"/>
                <a:sym typeface="Times New Roman"/>
              </a:rPr>
              <a:t>FLD, FLD st(i), All forms of FADD, FMUL, FDIV, FCOM, FUCOM, FTST, FABS, FCHS</a:t>
            </a:r>
            <a:endParaRPr/>
          </a:p>
          <a:p>
            <a:pPr marL="457200" lvl="1" indent="0" algn="just" rtl="0">
              <a:lnSpc>
                <a:spcPct val="90000"/>
              </a:lnSpc>
              <a:spcBef>
                <a:spcPts val="500"/>
              </a:spcBef>
              <a:spcAft>
                <a:spcPts val="0"/>
              </a:spcAft>
              <a:buSzPts val="1800"/>
              <a:buNone/>
            </a:pPr>
            <a:r>
              <a:rPr lang="en-US" sz="3200">
                <a:latin typeface="Times New Roman"/>
                <a:ea typeface="Times New Roman"/>
                <a:cs typeface="Times New Roman"/>
                <a:sym typeface="Times New Roman"/>
              </a:rPr>
              <a:t>3. The instructions which </a:t>
            </a:r>
            <a:r>
              <a:rPr lang="en-US" sz="3200" b="1">
                <a:latin typeface="Times New Roman"/>
                <a:ea typeface="Times New Roman"/>
                <a:cs typeface="Times New Roman"/>
                <a:sym typeface="Times New Roman"/>
              </a:rPr>
              <a:t>do not</a:t>
            </a:r>
            <a:r>
              <a:rPr lang="en-US" sz="3200">
                <a:latin typeface="Times New Roman"/>
                <a:ea typeface="Times New Roman"/>
                <a:cs typeface="Times New Roman"/>
                <a:sym typeface="Times New Roman"/>
              </a:rPr>
              <a:t> follow </a:t>
            </a:r>
            <a:r>
              <a:rPr lang="en-US" sz="3200" b="1">
                <a:solidFill>
                  <a:srgbClr val="385623"/>
                </a:solidFill>
                <a:latin typeface="Times New Roman"/>
                <a:ea typeface="Times New Roman"/>
                <a:cs typeface="Times New Roman"/>
                <a:sym typeface="Times New Roman"/>
              </a:rPr>
              <a:t>a and b </a:t>
            </a:r>
            <a:r>
              <a:rPr lang="en-US" sz="3200">
                <a:latin typeface="Times New Roman"/>
                <a:ea typeface="Times New Roman"/>
                <a:cs typeface="Times New Roman"/>
                <a:sym typeface="Times New Roman"/>
              </a:rPr>
              <a:t>always are issued to </a:t>
            </a:r>
            <a:r>
              <a:rPr lang="en-US" sz="3200" b="1">
                <a:solidFill>
                  <a:srgbClr val="C00000"/>
                </a:solidFill>
                <a:latin typeface="Times New Roman"/>
                <a:ea typeface="Times New Roman"/>
                <a:cs typeface="Times New Roman"/>
                <a:sym typeface="Times New Roman"/>
              </a:rPr>
              <a:t>“u” pipe </a:t>
            </a:r>
            <a:r>
              <a:rPr lang="en-US" sz="3200">
                <a:latin typeface="Times New Roman"/>
                <a:ea typeface="Times New Roman"/>
                <a:cs typeface="Times New Roman"/>
                <a:sym typeface="Times New Roman"/>
              </a:rPr>
              <a:t>singly.</a:t>
            </a:r>
            <a:endParaRPr/>
          </a:p>
          <a:p>
            <a:pPr marL="914400" lvl="1" indent="-342900" algn="just" rtl="0">
              <a:lnSpc>
                <a:spcPct val="90000"/>
              </a:lnSpc>
              <a:spcBef>
                <a:spcPts val="500"/>
              </a:spcBef>
              <a:spcAft>
                <a:spcPts val="0"/>
              </a:spcAft>
              <a:buSzPts val="1800"/>
              <a:buNone/>
            </a:pPr>
            <a:endParaRPr>
              <a:latin typeface="Times New Roman"/>
              <a:ea typeface="Times New Roman"/>
              <a:cs typeface="Times New Roman"/>
              <a:sym typeface="Times New Roman"/>
            </a:endParaRPr>
          </a:p>
        </p:txBody>
      </p:sp>
      <p:pic>
        <p:nvPicPr>
          <p:cNvPr id="1521" name="Google Shape;1521;p224"/>
          <p:cNvPicPr preferRelativeResize="0"/>
          <p:nvPr/>
        </p:nvPicPr>
        <p:blipFill rotWithShape="1">
          <a:blip r:embed="rId3">
            <a:alphaModFix/>
          </a:blip>
          <a:srcRect/>
          <a:stretch/>
        </p:blipFill>
        <p:spPr>
          <a:xfrm>
            <a:off x="0" y="0"/>
            <a:ext cx="773905" cy="851206"/>
          </a:xfrm>
          <a:prstGeom prst="rect">
            <a:avLst/>
          </a:prstGeom>
          <a:noFill/>
          <a:ln>
            <a:noFill/>
          </a:ln>
        </p:spPr>
      </p:pic>
      <p:sp>
        <p:nvSpPr>
          <p:cNvPr id="1522" name="Google Shape;1522;p2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523" name="Google Shape;1523;p2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
        <p:nvSpPr>
          <p:cNvPr id="1524" name="Google Shape;1524;p2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525" name="Google Shape;1525;p224"/>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526" name="Google Shape;1526;p22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27" name="Google Shape;1527;p22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28" name="Google Shape;1528;p22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225"/>
          <p:cNvSpPr txBox="1">
            <a:spLocks noGrp="1"/>
          </p:cNvSpPr>
          <p:nvPr>
            <p:ph type="title"/>
          </p:nvPr>
        </p:nvSpPr>
        <p:spPr>
          <a:xfrm>
            <a:off x="773267" y="136562"/>
            <a:ext cx="10515600" cy="87439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solidFill>
                  <a:srgbClr val="7030A0"/>
                </a:solidFill>
                <a:latin typeface="Times New Roman"/>
                <a:ea typeface="Times New Roman"/>
                <a:cs typeface="Times New Roman"/>
                <a:sym typeface="Times New Roman"/>
              </a:rPr>
              <a:t>Floating Point Unit (FPU) – Key Points</a:t>
            </a:r>
            <a:endParaRPr b="1">
              <a:solidFill>
                <a:srgbClr val="7030A0"/>
              </a:solidFill>
              <a:latin typeface="Times New Roman"/>
              <a:ea typeface="Times New Roman"/>
              <a:cs typeface="Times New Roman"/>
              <a:sym typeface="Times New Roman"/>
            </a:endParaRPr>
          </a:p>
        </p:txBody>
      </p:sp>
      <p:sp>
        <p:nvSpPr>
          <p:cNvPr id="1534" name="Google Shape;1534;p225"/>
          <p:cNvSpPr txBox="1">
            <a:spLocks noGrp="1"/>
          </p:cNvSpPr>
          <p:nvPr>
            <p:ph type="body" idx="1"/>
          </p:nvPr>
        </p:nvSpPr>
        <p:spPr>
          <a:xfrm>
            <a:off x="838200" y="1134456"/>
            <a:ext cx="11166566" cy="5042507"/>
          </a:xfrm>
          <a:prstGeom prst="rect">
            <a:avLst/>
          </a:prstGeom>
          <a:solidFill>
            <a:srgbClr val="F7CAAC"/>
          </a:solid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solidFill>
                  <a:srgbClr val="1E4E79"/>
                </a:solidFill>
                <a:latin typeface="Times New Roman"/>
                <a:ea typeface="Times New Roman"/>
                <a:cs typeface="Times New Roman"/>
                <a:sym typeface="Times New Roman"/>
              </a:rPr>
              <a:t> </a:t>
            </a:r>
            <a:r>
              <a:rPr lang="en-US" sz="4000">
                <a:solidFill>
                  <a:srgbClr val="1E4E79"/>
                </a:solidFill>
                <a:latin typeface="Times New Roman"/>
                <a:ea typeface="Times New Roman"/>
                <a:cs typeface="Times New Roman"/>
                <a:sym typeface="Times New Roman"/>
              </a:rPr>
              <a:t>FPU of Pentium is </a:t>
            </a:r>
            <a:r>
              <a:rPr lang="en-US" sz="4000">
                <a:solidFill>
                  <a:srgbClr val="C00000"/>
                </a:solidFill>
                <a:latin typeface="Times New Roman"/>
                <a:ea typeface="Times New Roman"/>
                <a:cs typeface="Times New Roman"/>
                <a:sym typeface="Times New Roman"/>
              </a:rPr>
              <a:t>Integrated with </a:t>
            </a:r>
            <a:r>
              <a:rPr lang="en-US" sz="4000">
                <a:solidFill>
                  <a:srgbClr val="1E4E79"/>
                </a:solidFill>
                <a:latin typeface="Times New Roman"/>
                <a:ea typeface="Times New Roman"/>
                <a:cs typeface="Times New Roman"/>
                <a:sym typeface="Times New Roman"/>
              </a:rPr>
              <a:t>Integer Unit </a:t>
            </a:r>
            <a:endParaRPr/>
          </a:p>
          <a:p>
            <a:pPr marL="457200" lvl="0" indent="-342900" algn="l" rtl="0">
              <a:lnSpc>
                <a:spcPct val="90000"/>
              </a:lnSpc>
              <a:spcBef>
                <a:spcPts val="1000"/>
              </a:spcBef>
              <a:spcAft>
                <a:spcPts val="0"/>
              </a:spcAft>
              <a:buClr>
                <a:schemeClr val="dk1"/>
              </a:buClr>
              <a:buSzPts val="1800"/>
              <a:buChar char="•"/>
            </a:pPr>
            <a:r>
              <a:rPr lang="en-US" sz="4000">
                <a:solidFill>
                  <a:srgbClr val="1E4E79"/>
                </a:solidFill>
                <a:latin typeface="Times New Roman"/>
                <a:ea typeface="Times New Roman"/>
                <a:cs typeface="Times New Roman"/>
                <a:sym typeface="Times New Roman"/>
              </a:rPr>
              <a:t> FPU is </a:t>
            </a:r>
            <a:r>
              <a:rPr lang="en-US" sz="4000" b="1">
                <a:solidFill>
                  <a:srgbClr val="C00000"/>
                </a:solidFill>
                <a:latin typeface="Times New Roman"/>
                <a:ea typeface="Times New Roman"/>
                <a:cs typeface="Times New Roman"/>
                <a:sym typeface="Times New Roman"/>
              </a:rPr>
              <a:t>Heavily</a:t>
            </a:r>
            <a:r>
              <a:rPr lang="en-US" sz="4000">
                <a:solidFill>
                  <a:srgbClr val="1E4E79"/>
                </a:solidFill>
                <a:latin typeface="Times New Roman"/>
                <a:ea typeface="Times New Roman"/>
                <a:cs typeface="Times New Roman"/>
                <a:sym typeface="Times New Roman"/>
              </a:rPr>
              <a:t> Pipelined Unit </a:t>
            </a:r>
            <a:endParaRPr/>
          </a:p>
          <a:p>
            <a:pPr marL="457200" lvl="0" indent="-342900" algn="l" rtl="0">
              <a:lnSpc>
                <a:spcPct val="90000"/>
              </a:lnSpc>
              <a:spcBef>
                <a:spcPts val="1000"/>
              </a:spcBef>
              <a:spcAft>
                <a:spcPts val="0"/>
              </a:spcAft>
              <a:buClr>
                <a:schemeClr val="dk1"/>
              </a:buClr>
              <a:buSzPts val="1800"/>
              <a:buChar char="•"/>
            </a:pPr>
            <a:r>
              <a:rPr lang="en-US" sz="4000">
                <a:solidFill>
                  <a:srgbClr val="1E4E79"/>
                </a:solidFill>
                <a:latin typeface="Times New Roman"/>
                <a:ea typeface="Times New Roman"/>
                <a:cs typeface="Times New Roman"/>
                <a:sym typeface="Times New Roman"/>
              </a:rPr>
              <a:t> Able to </a:t>
            </a:r>
            <a:r>
              <a:rPr lang="en-US" sz="4000">
                <a:solidFill>
                  <a:srgbClr val="385623"/>
                </a:solidFill>
                <a:latin typeface="Times New Roman"/>
                <a:ea typeface="Times New Roman"/>
                <a:cs typeface="Times New Roman"/>
                <a:sym typeface="Times New Roman"/>
              </a:rPr>
              <a:t>accept one floating point instruction </a:t>
            </a:r>
            <a:r>
              <a:rPr lang="en-US" sz="4000">
                <a:solidFill>
                  <a:srgbClr val="1E4E79"/>
                </a:solidFill>
                <a:latin typeface="Times New Roman"/>
                <a:ea typeface="Times New Roman"/>
                <a:cs typeface="Times New Roman"/>
                <a:sym typeface="Times New Roman"/>
              </a:rPr>
              <a:t>/ clock </a:t>
            </a:r>
            <a:endParaRPr/>
          </a:p>
          <a:p>
            <a:pPr marL="0" lvl="0" indent="0" algn="l" rtl="0">
              <a:lnSpc>
                <a:spcPct val="90000"/>
              </a:lnSpc>
              <a:spcBef>
                <a:spcPts val="1000"/>
              </a:spcBef>
              <a:spcAft>
                <a:spcPts val="0"/>
              </a:spcAft>
              <a:buSzPts val="1800"/>
              <a:buNone/>
            </a:pPr>
            <a:endParaRPr sz="4000">
              <a:solidFill>
                <a:srgbClr val="1E4E79"/>
              </a:solidFill>
              <a:latin typeface="Times New Roman"/>
              <a:ea typeface="Times New Roman"/>
              <a:cs typeface="Times New Roman"/>
              <a:sym typeface="Times New Roman"/>
            </a:endParaRPr>
          </a:p>
        </p:txBody>
      </p:sp>
      <p:sp>
        <p:nvSpPr>
          <p:cNvPr id="1535" name="Google Shape;1535;p2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536" name="Google Shape;1536;p2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537" name="Google Shape;1537;p2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1538" name="Google Shape;1538;p225"/>
          <p:cNvPicPr preferRelativeResize="0"/>
          <p:nvPr/>
        </p:nvPicPr>
        <p:blipFill rotWithShape="1">
          <a:blip r:embed="rId3">
            <a:alphaModFix/>
          </a:blip>
          <a:srcRect/>
          <a:stretch/>
        </p:blipFill>
        <p:spPr>
          <a:xfrm>
            <a:off x="113459" y="45143"/>
            <a:ext cx="659808" cy="774638"/>
          </a:xfrm>
          <a:prstGeom prst="rect">
            <a:avLst/>
          </a:prstGeom>
          <a:noFill/>
          <a:ln>
            <a:noFill/>
          </a:ln>
        </p:spPr>
      </p:pic>
      <p:sp>
        <p:nvSpPr>
          <p:cNvPr id="1539" name="Google Shape;1539;p225"/>
          <p:cNvSpPr/>
          <p:nvPr/>
        </p:nvSpPr>
        <p:spPr>
          <a:xfrm>
            <a:off x="1043577" y="3657600"/>
            <a:ext cx="9662160" cy="2235200"/>
          </a:xfrm>
          <a:prstGeom prst="ellipse">
            <a:avLst/>
          </a:prstGeom>
          <a:solidFill>
            <a:srgbClr val="A8D08C"/>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0" i="0" u="none" strike="noStrike" cap="none">
                <a:solidFill>
                  <a:srgbClr val="757070"/>
                </a:solidFill>
                <a:latin typeface="Times New Roman"/>
                <a:ea typeface="Times New Roman"/>
                <a:cs typeface="Times New Roman"/>
                <a:sym typeface="Times New Roman"/>
              </a:rPr>
              <a:t>Able to accept two floating point instruction every clock -  </a:t>
            </a:r>
            <a:r>
              <a:rPr lang="en-US" sz="3200" b="1" i="0" u="none" strike="noStrike" cap="none">
                <a:solidFill>
                  <a:srgbClr val="757070"/>
                </a:solidFill>
                <a:latin typeface="Times New Roman"/>
                <a:ea typeface="Times New Roman"/>
                <a:cs typeface="Times New Roman"/>
                <a:sym typeface="Times New Roman"/>
              </a:rPr>
              <a:t>But</a:t>
            </a:r>
            <a:r>
              <a:rPr lang="en-US" sz="3200" b="0" i="0" u="none" strike="noStrike" cap="none">
                <a:solidFill>
                  <a:srgbClr val="757070"/>
                </a:solidFill>
                <a:latin typeface="Times New Roman"/>
                <a:ea typeface="Times New Roman"/>
                <a:cs typeface="Times New Roman"/>
                <a:sym typeface="Times New Roman"/>
              </a:rPr>
              <a:t> – One instruction out of it must be </a:t>
            </a:r>
            <a:r>
              <a:rPr lang="en-US" sz="3200" b="1" i="0" u="none" strike="noStrike" cap="none">
                <a:solidFill>
                  <a:srgbClr val="757070"/>
                </a:solidFill>
                <a:latin typeface="Times New Roman"/>
                <a:ea typeface="Times New Roman"/>
                <a:cs typeface="Times New Roman"/>
                <a:sym typeface="Times New Roman"/>
              </a:rPr>
              <a:t>EXCHANGE</a:t>
            </a:r>
            <a:endParaRPr sz="3200" b="1" i="0" u="none" strike="noStrike" cap="none">
              <a:solidFill>
                <a:srgbClr val="757070"/>
              </a:solidFill>
              <a:latin typeface="Times New Roman"/>
              <a:ea typeface="Times New Roman"/>
              <a:cs typeface="Times New Roman"/>
              <a:sym typeface="Times New Roman"/>
            </a:endParaRPr>
          </a:p>
        </p:txBody>
      </p:sp>
      <p:cxnSp>
        <p:nvCxnSpPr>
          <p:cNvPr id="1540" name="Google Shape;1540;p225"/>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541" name="Google Shape;1541;p22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42" name="Google Shape;1542;p22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43" name="Google Shape;1543;p22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226"/>
          <p:cNvSpPr txBox="1">
            <a:spLocks noGrp="1"/>
          </p:cNvSpPr>
          <p:nvPr>
            <p:ph type="title"/>
          </p:nvPr>
        </p:nvSpPr>
        <p:spPr>
          <a:xfrm>
            <a:off x="758038" y="143665"/>
            <a:ext cx="10515600" cy="762635"/>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5400" b="1">
                <a:solidFill>
                  <a:srgbClr val="7030A0"/>
                </a:solidFill>
                <a:latin typeface="Times New Roman"/>
                <a:ea typeface="Times New Roman"/>
                <a:cs typeface="Times New Roman"/>
                <a:sym typeface="Times New Roman"/>
              </a:rPr>
              <a:t>Floating Point Unit Pipeline </a:t>
            </a:r>
            <a:r>
              <a:rPr lang="en-US" sz="5400" b="1">
                <a:solidFill>
                  <a:srgbClr val="385623"/>
                </a:solidFill>
                <a:latin typeface="Times New Roman"/>
                <a:ea typeface="Times New Roman"/>
                <a:cs typeface="Times New Roman"/>
                <a:sym typeface="Times New Roman"/>
              </a:rPr>
              <a:t>Stages</a:t>
            </a:r>
            <a:endParaRPr sz="5400">
              <a:solidFill>
                <a:srgbClr val="385623"/>
              </a:solidFill>
              <a:latin typeface="Times New Roman"/>
              <a:ea typeface="Times New Roman"/>
              <a:cs typeface="Times New Roman"/>
              <a:sym typeface="Times New Roman"/>
            </a:endParaRPr>
          </a:p>
        </p:txBody>
      </p:sp>
      <p:sp>
        <p:nvSpPr>
          <p:cNvPr id="1549" name="Google Shape;1549;p226"/>
          <p:cNvSpPr txBox="1">
            <a:spLocks noGrp="1"/>
          </p:cNvSpPr>
          <p:nvPr>
            <p:ph type="body" idx="1"/>
          </p:nvPr>
        </p:nvSpPr>
        <p:spPr>
          <a:xfrm>
            <a:off x="773267" y="1171527"/>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solidFill>
                  <a:schemeClr val="accent2"/>
                </a:solidFill>
                <a:latin typeface="Times New Roman"/>
                <a:ea typeface="Times New Roman"/>
                <a:cs typeface="Times New Roman"/>
                <a:sym typeface="Times New Roman"/>
              </a:rPr>
              <a:t>FPU Works with </a:t>
            </a:r>
            <a:r>
              <a:rPr lang="en-US" b="1">
                <a:solidFill>
                  <a:srgbClr val="C00000"/>
                </a:solidFill>
                <a:latin typeface="Times New Roman"/>
                <a:ea typeface="Times New Roman"/>
                <a:cs typeface="Times New Roman"/>
                <a:sym typeface="Times New Roman"/>
              </a:rPr>
              <a:t>8 Pipeline stages </a:t>
            </a:r>
            <a:endParaRPr/>
          </a:p>
          <a:p>
            <a:pPr marL="457200" lvl="0" indent="-342900" algn="l" rtl="0">
              <a:lnSpc>
                <a:spcPct val="90000"/>
              </a:lnSpc>
              <a:spcBef>
                <a:spcPts val="1000"/>
              </a:spcBef>
              <a:spcAft>
                <a:spcPts val="0"/>
              </a:spcAft>
              <a:buClr>
                <a:schemeClr val="dk1"/>
              </a:buClr>
              <a:buSzPts val="1800"/>
              <a:buChar char="•"/>
            </a:pPr>
            <a:r>
              <a:rPr lang="en-US" b="1" i="1">
                <a:solidFill>
                  <a:srgbClr val="548135"/>
                </a:solidFill>
                <a:latin typeface="Times New Roman"/>
                <a:ea typeface="Times New Roman"/>
                <a:cs typeface="Times New Roman"/>
                <a:sym typeface="Times New Roman"/>
              </a:rPr>
              <a:t>It </a:t>
            </a:r>
            <a:r>
              <a:rPr lang="en-US" b="1" i="1">
                <a:solidFill>
                  <a:srgbClr val="C00000"/>
                </a:solidFill>
                <a:latin typeface="Times New Roman"/>
                <a:ea typeface="Times New Roman"/>
                <a:cs typeface="Times New Roman"/>
                <a:sym typeface="Times New Roman"/>
              </a:rPr>
              <a:t>shares</a:t>
            </a:r>
            <a:r>
              <a:rPr lang="en-US" b="1" i="1">
                <a:solidFill>
                  <a:srgbClr val="548135"/>
                </a:solidFill>
                <a:latin typeface="Times New Roman"/>
                <a:ea typeface="Times New Roman"/>
                <a:cs typeface="Times New Roman"/>
                <a:sym typeface="Times New Roman"/>
              </a:rPr>
              <a:t> first </a:t>
            </a:r>
            <a:r>
              <a:rPr lang="en-US" b="1" i="1">
                <a:solidFill>
                  <a:srgbClr val="1F3864"/>
                </a:solidFill>
                <a:latin typeface="Times New Roman"/>
                <a:ea typeface="Times New Roman"/>
                <a:cs typeface="Times New Roman"/>
                <a:sym typeface="Times New Roman"/>
              </a:rPr>
              <a:t>5 stages </a:t>
            </a:r>
            <a:r>
              <a:rPr lang="en-US" b="1" i="1">
                <a:solidFill>
                  <a:srgbClr val="548135"/>
                </a:solidFill>
                <a:latin typeface="Times New Roman"/>
                <a:ea typeface="Times New Roman"/>
                <a:cs typeface="Times New Roman"/>
                <a:sym typeface="Times New Roman"/>
              </a:rPr>
              <a:t>of Integer Unit  </a:t>
            </a:r>
            <a:endParaRPr/>
          </a:p>
          <a:p>
            <a:pPr marL="457200" lvl="0" indent="-228600" algn="l" rtl="0">
              <a:lnSpc>
                <a:spcPct val="90000"/>
              </a:lnSpc>
              <a:spcBef>
                <a:spcPts val="1000"/>
              </a:spcBef>
              <a:spcAft>
                <a:spcPts val="0"/>
              </a:spcAft>
              <a:buClr>
                <a:schemeClr val="dk1"/>
              </a:buClr>
              <a:buSzPts val="1800"/>
              <a:buNone/>
            </a:pPr>
            <a:endParaRPr sz="3600" b="1" i="1">
              <a:solidFill>
                <a:srgbClr val="548135"/>
              </a:solidFill>
              <a:latin typeface="Times New Roman"/>
              <a:ea typeface="Times New Roman"/>
              <a:cs typeface="Times New Roman"/>
              <a:sym typeface="Times New Roman"/>
            </a:endParaRPr>
          </a:p>
        </p:txBody>
      </p:sp>
      <p:sp>
        <p:nvSpPr>
          <p:cNvPr id="1550" name="Google Shape;1550;p2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551" name="Google Shape;1551;p2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552" name="Google Shape;1552;p2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pic>
        <p:nvPicPr>
          <p:cNvPr id="1553" name="Google Shape;1553;p226"/>
          <p:cNvPicPr preferRelativeResize="0"/>
          <p:nvPr/>
        </p:nvPicPr>
        <p:blipFill rotWithShape="1">
          <a:blip r:embed="rId3">
            <a:alphaModFix/>
          </a:blip>
          <a:srcRect/>
          <a:stretch/>
        </p:blipFill>
        <p:spPr>
          <a:xfrm>
            <a:off x="113459" y="45143"/>
            <a:ext cx="659808" cy="596302"/>
          </a:xfrm>
          <a:prstGeom prst="rect">
            <a:avLst/>
          </a:prstGeom>
          <a:noFill/>
          <a:ln>
            <a:noFill/>
          </a:ln>
        </p:spPr>
      </p:pic>
      <p:sp>
        <p:nvSpPr>
          <p:cNvPr id="1554" name="Google Shape;1554;p226"/>
          <p:cNvSpPr/>
          <p:nvPr/>
        </p:nvSpPr>
        <p:spPr>
          <a:xfrm>
            <a:off x="161710" y="2394065"/>
            <a:ext cx="1482845" cy="762635"/>
          </a:xfrm>
          <a:prstGeom prst="round2DiagRect">
            <a:avLst>
              <a:gd name="adj1" fmla="val 16667"/>
              <a:gd name="adj2" fmla="val 0"/>
            </a:avLst>
          </a:prstGeom>
          <a:gradFill>
            <a:gsLst>
              <a:gs pos="0">
                <a:srgbClr val="FFAF82"/>
              </a:gs>
              <a:gs pos="35000">
                <a:srgbClr val="FFC5A7"/>
              </a:gs>
              <a:gs pos="100000">
                <a:srgbClr val="FFE8DA"/>
              </a:gs>
            </a:gsLst>
            <a:lin ang="16200000" scaled="0"/>
          </a:gradFill>
          <a:ln w="9525" cap="flat" cmpd="sng">
            <a:solidFill>
              <a:srgbClr val="EB792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PF- Prefetch </a:t>
            </a:r>
            <a:endParaRPr sz="1400" b="1" i="0" u="none" strike="noStrike" cap="none">
              <a:solidFill>
                <a:schemeClr val="dk1"/>
              </a:solidFill>
              <a:latin typeface="Arial"/>
              <a:ea typeface="Arial"/>
              <a:cs typeface="Arial"/>
              <a:sym typeface="Arial"/>
            </a:endParaRPr>
          </a:p>
        </p:txBody>
      </p:sp>
      <p:sp>
        <p:nvSpPr>
          <p:cNvPr id="1555" name="Google Shape;1555;p226"/>
          <p:cNvSpPr/>
          <p:nvPr/>
        </p:nvSpPr>
        <p:spPr>
          <a:xfrm>
            <a:off x="1644555" y="2869895"/>
            <a:ext cx="1482845" cy="762635"/>
          </a:xfrm>
          <a:prstGeom prst="round2DiagRect">
            <a:avLst>
              <a:gd name="adj1" fmla="val 16667"/>
              <a:gd name="adj2" fmla="val 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D1- Instruction Decode </a:t>
            </a:r>
            <a:endParaRPr sz="1400" b="0" i="0" u="none" strike="noStrike" cap="none">
              <a:solidFill>
                <a:schemeClr val="dk1"/>
              </a:solidFill>
              <a:latin typeface="Arial"/>
              <a:ea typeface="Arial"/>
              <a:cs typeface="Arial"/>
              <a:sym typeface="Arial"/>
            </a:endParaRPr>
          </a:p>
        </p:txBody>
      </p:sp>
      <p:sp>
        <p:nvSpPr>
          <p:cNvPr id="1556" name="Google Shape;1556;p226"/>
          <p:cNvSpPr/>
          <p:nvPr/>
        </p:nvSpPr>
        <p:spPr>
          <a:xfrm>
            <a:off x="3127143" y="3251212"/>
            <a:ext cx="1482845" cy="762635"/>
          </a:xfrm>
          <a:prstGeom prst="round2DiagRect">
            <a:avLst>
              <a:gd name="adj1" fmla="val 16667"/>
              <a:gd name="adj2" fmla="val 0"/>
            </a:avLst>
          </a:prstGeom>
          <a:gradFill>
            <a:gsLst>
              <a:gs pos="0">
                <a:srgbClr val="9BCDFF"/>
              </a:gs>
              <a:gs pos="35000">
                <a:srgbClr val="B8DCFF"/>
              </a:gs>
              <a:gs pos="100000">
                <a:srgbClr val="E2F0FF"/>
              </a:gs>
            </a:gsLst>
            <a:lin ang="16200000" scaled="0"/>
          </a:gradFill>
          <a:ln w="9525" cap="flat" cmpd="sng">
            <a:solidFill>
              <a:srgbClr val="5597D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D2- Address Generation</a:t>
            </a:r>
            <a:endParaRPr sz="1400" b="1" i="0" u="none" strike="noStrike" cap="none">
              <a:solidFill>
                <a:schemeClr val="dk1"/>
              </a:solidFill>
              <a:latin typeface="Arial"/>
              <a:ea typeface="Arial"/>
              <a:cs typeface="Arial"/>
              <a:sym typeface="Arial"/>
            </a:endParaRPr>
          </a:p>
        </p:txBody>
      </p:sp>
      <p:sp>
        <p:nvSpPr>
          <p:cNvPr id="1557" name="Google Shape;1557;p226"/>
          <p:cNvSpPr/>
          <p:nvPr/>
        </p:nvSpPr>
        <p:spPr>
          <a:xfrm>
            <a:off x="4609731" y="3599315"/>
            <a:ext cx="1482845" cy="762635"/>
          </a:xfrm>
          <a:prstGeom prst="round2DiagRect">
            <a:avLst>
              <a:gd name="adj1" fmla="val 16667"/>
              <a:gd name="adj2" fmla="val 0"/>
            </a:avLst>
          </a:prstGeom>
          <a:solidFill>
            <a:srgbClr val="FF99CC"/>
          </a:solidFill>
          <a:ln w="9525" cap="flat" cmpd="sng">
            <a:solidFill>
              <a:srgbClr val="EB792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EX- Memory &amp; Register Read</a:t>
            </a:r>
            <a:endParaRPr sz="1400" b="0" i="0" u="none" strike="noStrike" cap="none">
              <a:solidFill>
                <a:schemeClr val="dk1"/>
              </a:solidFill>
              <a:latin typeface="Arial"/>
              <a:ea typeface="Arial"/>
              <a:cs typeface="Arial"/>
              <a:sym typeface="Arial"/>
            </a:endParaRPr>
          </a:p>
        </p:txBody>
      </p:sp>
      <p:sp>
        <p:nvSpPr>
          <p:cNvPr id="1558" name="Google Shape;1558;p226"/>
          <p:cNvSpPr/>
          <p:nvPr/>
        </p:nvSpPr>
        <p:spPr>
          <a:xfrm>
            <a:off x="6092319" y="4013847"/>
            <a:ext cx="1482845" cy="762635"/>
          </a:xfrm>
          <a:prstGeom prst="round2DiagRect">
            <a:avLst>
              <a:gd name="adj1" fmla="val 16667"/>
              <a:gd name="adj2" fmla="val 0"/>
            </a:avLst>
          </a:prstGeom>
          <a:solidFill>
            <a:schemeClr val="accent6"/>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X1- FP Execute Stage 1 </a:t>
            </a:r>
            <a:endParaRPr sz="1400" b="1" i="0" u="none" strike="noStrike" cap="none">
              <a:solidFill>
                <a:schemeClr val="dk1"/>
              </a:solidFill>
              <a:latin typeface="Arial"/>
              <a:ea typeface="Arial"/>
              <a:cs typeface="Arial"/>
              <a:sym typeface="Arial"/>
            </a:endParaRPr>
          </a:p>
        </p:txBody>
      </p:sp>
      <p:sp>
        <p:nvSpPr>
          <p:cNvPr id="1559" name="Google Shape;1559;p226"/>
          <p:cNvSpPr/>
          <p:nvPr/>
        </p:nvSpPr>
        <p:spPr>
          <a:xfrm>
            <a:off x="7599777" y="4382984"/>
            <a:ext cx="1482845" cy="762635"/>
          </a:xfrm>
          <a:prstGeom prst="round2DiagRect">
            <a:avLst>
              <a:gd name="adj1" fmla="val 16667"/>
              <a:gd name="adj2" fmla="val 0"/>
            </a:avLst>
          </a:prstGeom>
          <a:gradFill>
            <a:gsLst>
              <a:gs pos="0">
                <a:srgbClr val="D8D8D8"/>
              </a:gs>
              <a:gs pos="35000">
                <a:srgbClr val="E3E3E3"/>
              </a:gs>
              <a:gs pos="100000">
                <a:srgbClr val="F4F4F4"/>
              </a:gs>
            </a:gsLst>
            <a:lin ang="16200000" scaled="0"/>
          </a:gradFill>
          <a:ln w="9525" cap="flat" cmpd="sng">
            <a:solidFill>
              <a:srgbClr val="A1A1A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X2- Execute Stage 2</a:t>
            </a:r>
            <a:endParaRPr sz="1400" b="0" i="0" u="none" strike="noStrike" cap="none">
              <a:solidFill>
                <a:schemeClr val="dk1"/>
              </a:solidFill>
              <a:latin typeface="Arial"/>
              <a:ea typeface="Arial"/>
              <a:cs typeface="Arial"/>
              <a:sym typeface="Arial"/>
            </a:endParaRPr>
          </a:p>
        </p:txBody>
      </p:sp>
      <p:sp>
        <p:nvSpPr>
          <p:cNvPr id="1560" name="Google Shape;1560;p226"/>
          <p:cNvSpPr/>
          <p:nvPr/>
        </p:nvSpPr>
        <p:spPr>
          <a:xfrm>
            <a:off x="9057238" y="4723250"/>
            <a:ext cx="1482845" cy="762635"/>
          </a:xfrm>
          <a:prstGeom prst="round2DiagRect">
            <a:avLst>
              <a:gd name="adj1" fmla="val 16667"/>
              <a:gd name="adj2" fmla="val 0"/>
            </a:avLst>
          </a:prstGeom>
          <a:solidFill>
            <a:srgbClr val="9CC2E5"/>
          </a:solidFill>
          <a:ln w="9525" cap="flat" cmpd="sng">
            <a:solidFill>
              <a:srgbClr val="EB792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WF- Write Result</a:t>
            </a:r>
            <a:endParaRPr sz="1400" b="1" i="0" u="none" strike="noStrike" cap="none">
              <a:solidFill>
                <a:schemeClr val="dk1"/>
              </a:solidFill>
              <a:latin typeface="Arial"/>
              <a:ea typeface="Arial"/>
              <a:cs typeface="Arial"/>
              <a:sym typeface="Arial"/>
            </a:endParaRPr>
          </a:p>
        </p:txBody>
      </p:sp>
      <p:sp>
        <p:nvSpPr>
          <p:cNvPr id="1561" name="Google Shape;1561;p226"/>
          <p:cNvSpPr/>
          <p:nvPr/>
        </p:nvSpPr>
        <p:spPr>
          <a:xfrm>
            <a:off x="10532216" y="5051761"/>
            <a:ext cx="1482845" cy="762635"/>
          </a:xfrm>
          <a:prstGeom prst="round2DiagRect">
            <a:avLst>
              <a:gd name="adj1" fmla="val 16667"/>
              <a:gd name="adj2" fmla="val 0"/>
            </a:avLst>
          </a:prstGeom>
          <a:solidFill>
            <a:srgbClr val="FFD966"/>
          </a:solidFill>
          <a:ln w="9525" cap="flat" cmpd="sng">
            <a:solidFill>
              <a:srgbClr val="EB792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ER- Error Reporting</a:t>
            </a:r>
            <a:endParaRPr sz="1400" b="0" i="0" u="none" strike="noStrike" cap="none">
              <a:solidFill>
                <a:schemeClr val="dk1"/>
              </a:solidFill>
              <a:latin typeface="Arial"/>
              <a:ea typeface="Arial"/>
              <a:cs typeface="Arial"/>
              <a:sym typeface="Arial"/>
            </a:endParaRPr>
          </a:p>
        </p:txBody>
      </p:sp>
      <p:pic>
        <p:nvPicPr>
          <p:cNvPr id="1562" name="Google Shape;1562;p226"/>
          <p:cNvPicPr preferRelativeResize="0"/>
          <p:nvPr/>
        </p:nvPicPr>
        <p:blipFill rotWithShape="1">
          <a:blip r:embed="rId4">
            <a:alphaModFix/>
          </a:blip>
          <a:srcRect/>
          <a:stretch/>
        </p:blipFill>
        <p:spPr>
          <a:xfrm>
            <a:off x="7297588" y="1036902"/>
            <a:ext cx="4717473" cy="2624519"/>
          </a:xfrm>
          <a:prstGeom prst="rect">
            <a:avLst/>
          </a:prstGeom>
          <a:noFill/>
          <a:ln>
            <a:noFill/>
          </a:ln>
        </p:spPr>
      </p:pic>
      <p:cxnSp>
        <p:nvCxnSpPr>
          <p:cNvPr id="1563" name="Google Shape;1563;p226"/>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564" name="Google Shape;1564;p22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65" name="Google Shape;1565;p22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66" name="Google Shape;1566;p22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555"/>
                                        </p:tgtEl>
                                        <p:attrNameLst>
                                          <p:attrName>style.visibility</p:attrName>
                                        </p:attrNameLst>
                                      </p:cBhvr>
                                      <p:to>
                                        <p:strVal val="visible"/>
                                      </p:to>
                                    </p:set>
                                    <p:anim calcmode="lin" valueType="num">
                                      <p:cBhvr additive="base">
                                        <p:cTn id="11" dur="500"/>
                                        <p:tgtEl>
                                          <p:spTgt spid="1555"/>
                                        </p:tgtEl>
                                        <p:attrNameLst>
                                          <p:attrName>ppt_w</p:attrName>
                                        </p:attrNameLst>
                                      </p:cBhvr>
                                      <p:tavLst>
                                        <p:tav tm="0">
                                          <p:val>
                                            <p:strVal val="0"/>
                                          </p:val>
                                        </p:tav>
                                        <p:tav tm="100000">
                                          <p:val>
                                            <p:strVal val="#ppt_w"/>
                                          </p:val>
                                        </p:tav>
                                      </p:tavLst>
                                    </p:anim>
                                    <p:anim calcmode="lin" valueType="num">
                                      <p:cBhvr additive="base">
                                        <p:cTn id="12" dur="500"/>
                                        <p:tgtEl>
                                          <p:spTgt spid="155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556"/>
                                        </p:tgtEl>
                                        <p:attrNameLst>
                                          <p:attrName>style.visibility</p:attrName>
                                        </p:attrNameLst>
                                      </p:cBhvr>
                                      <p:to>
                                        <p:strVal val="visible"/>
                                      </p:to>
                                    </p:set>
                                    <p:anim calcmode="lin" valueType="num">
                                      <p:cBhvr additive="base">
                                        <p:cTn id="17" dur="500"/>
                                        <p:tgtEl>
                                          <p:spTgt spid="1556"/>
                                        </p:tgtEl>
                                        <p:attrNameLst>
                                          <p:attrName>ppt_w</p:attrName>
                                        </p:attrNameLst>
                                      </p:cBhvr>
                                      <p:tavLst>
                                        <p:tav tm="0">
                                          <p:val>
                                            <p:strVal val="0"/>
                                          </p:val>
                                        </p:tav>
                                        <p:tav tm="100000">
                                          <p:val>
                                            <p:strVal val="#ppt_w"/>
                                          </p:val>
                                        </p:tav>
                                      </p:tavLst>
                                    </p:anim>
                                    <p:anim calcmode="lin" valueType="num">
                                      <p:cBhvr additive="base">
                                        <p:cTn id="18" dur="500"/>
                                        <p:tgtEl>
                                          <p:spTgt spid="1556"/>
                                        </p:tgtEl>
                                        <p:attrNameLst>
                                          <p:attrName>ppt_h</p:attrName>
                                        </p:attrNameLst>
                                      </p:cBhvr>
                                      <p:tavLst>
                                        <p:tav tm="0">
                                          <p:val>
                                            <p:str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557"/>
                                        </p:tgtEl>
                                        <p:attrNameLst>
                                          <p:attrName>style.visibility</p:attrName>
                                        </p:attrNameLst>
                                      </p:cBhvr>
                                      <p:to>
                                        <p:strVal val="visible"/>
                                      </p:to>
                                    </p:set>
                                    <p:anim calcmode="lin" valueType="num">
                                      <p:cBhvr additive="base">
                                        <p:cTn id="23" dur="500"/>
                                        <p:tgtEl>
                                          <p:spTgt spid="1557"/>
                                        </p:tgtEl>
                                        <p:attrNameLst>
                                          <p:attrName>ppt_w</p:attrName>
                                        </p:attrNameLst>
                                      </p:cBhvr>
                                      <p:tavLst>
                                        <p:tav tm="0">
                                          <p:val>
                                            <p:strVal val="0"/>
                                          </p:val>
                                        </p:tav>
                                        <p:tav tm="100000">
                                          <p:val>
                                            <p:strVal val="#ppt_w"/>
                                          </p:val>
                                        </p:tav>
                                      </p:tavLst>
                                    </p:anim>
                                    <p:anim calcmode="lin" valueType="num">
                                      <p:cBhvr additive="base">
                                        <p:cTn id="24" dur="500"/>
                                        <p:tgtEl>
                                          <p:spTgt spid="1557"/>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558"/>
                                        </p:tgtEl>
                                        <p:attrNameLst>
                                          <p:attrName>style.visibility</p:attrName>
                                        </p:attrNameLst>
                                      </p:cBhvr>
                                      <p:to>
                                        <p:strVal val="visible"/>
                                      </p:to>
                                    </p:set>
                                    <p:anim calcmode="lin" valueType="num">
                                      <p:cBhvr additive="base">
                                        <p:cTn id="29" dur="500"/>
                                        <p:tgtEl>
                                          <p:spTgt spid="1558"/>
                                        </p:tgtEl>
                                        <p:attrNameLst>
                                          <p:attrName>ppt_w</p:attrName>
                                        </p:attrNameLst>
                                      </p:cBhvr>
                                      <p:tavLst>
                                        <p:tav tm="0">
                                          <p:val>
                                            <p:strVal val="0"/>
                                          </p:val>
                                        </p:tav>
                                        <p:tav tm="100000">
                                          <p:val>
                                            <p:strVal val="#ppt_w"/>
                                          </p:val>
                                        </p:tav>
                                      </p:tavLst>
                                    </p:anim>
                                    <p:anim calcmode="lin" valueType="num">
                                      <p:cBhvr additive="base">
                                        <p:cTn id="30" dur="500"/>
                                        <p:tgtEl>
                                          <p:spTgt spid="1558"/>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59"/>
                                        </p:tgtEl>
                                        <p:attrNameLst>
                                          <p:attrName>style.visibility</p:attrName>
                                        </p:attrNameLst>
                                      </p:cBhvr>
                                      <p:to>
                                        <p:strVal val="visible"/>
                                      </p:to>
                                    </p:set>
                                    <p:animEffect transition="in" filter="fade">
                                      <p:cBhvr>
                                        <p:cTn id="35" dur="1000"/>
                                        <p:tgtEl>
                                          <p:spTgt spid="15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60"/>
                                        </p:tgtEl>
                                        <p:attrNameLst>
                                          <p:attrName>style.visibility</p:attrName>
                                        </p:attrNameLst>
                                      </p:cBhvr>
                                      <p:to>
                                        <p:strVal val="visible"/>
                                      </p:to>
                                    </p:set>
                                    <p:animEffect transition="in" filter="fade">
                                      <p:cBhvr>
                                        <p:cTn id="40" dur="1000"/>
                                        <p:tgtEl>
                                          <p:spTgt spid="15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61"/>
                                        </p:tgtEl>
                                        <p:attrNameLst>
                                          <p:attrName>style.visibility</p:attrName>
                                        </p:attrNameLst>
                                      </p:cBhvr>
                                      <p:to>
                                        <p:strVal val="visible"/>
                                      </p:to>
                                    </p:set>
                                    <p:animEffect transition="in" filter="fade">
                                      <p:cBhvr>
                                        <p:cTn id="45" dur="1000"/>
                                        <p:tgtEl>
                                          <p:spTgt spid="1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227"/>
          <p:cNvSpPr txBox="1">
            <a:spLocks noGrp="1"/>
          </p:cNvSpPr>
          <p:nvPr>
            <p:ph type="title"/>
          </p:nvPr>
        </p:nvSpPr>
        <p:spPr>
          <a:xfrm>
            <a:off x="892480" y="263310"/>
            <a:ext cx="5801436" cy="6254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3200" b="1">
                <a:solidFill>
                  <a:srgbClr val="0070C0"/>
                </a:solidFill>
                <a:latin typeface="Times New Roman"/>
                <a:ea typeface="Times New Roman"/>
                <a:cs typeface="Times New Roman"/>
                <a:sym typeface="Times New Roman"/>
              </a:rPr>
              <a:t>8 pipeline stages of FPU with Bypass 1 and Bypass 2</a:t>
            </a:r>
            <a:endParaRPr sz="3200" b="1">
              <a:solidFill>
                <a:srgbClr val="0070C0"/>
              </a:solidFill>
              <a:latin typeface="Times New Roman"/>
              <a:ea typeface="Times New Roman"/>
              <a:cs typeface="Times New Roman"/>
              <a:sym typeface="Times New Roman"/>
            </a:endParaRPr>
          </a:p>
        </p:txBody>
      </p:sp>
      <p:sp>
        <p:nvSpPr>
          <p:cNvPr id="1572" name="Google Shape;1572;p227"/>
          <p:cNvSpPr txBox="1">
            <a:spLocks noGrp="1"/>
          </p:cNvSpPr>
          <p:nvPr>
            <p:ph type="body" idx="1"/>
          </p:nvPr>
        </p:nvSpPr>
        <p:spPr>
          <a:xfrm>
            <a:off x="892480" y="1348037"/>
            <a:ext cx="5377839" cy="3080494"/>
          </a:xfrm>
          <a:prstGeom prst="rect">
            <a:avLst/>
          </a:prstGeom>
          <a:noFill/>
          <a:ln>
            <a:noFill/>
          </a:ln>
        </p:spPr>
        <p:txBody>
          <a:bodyPr spcFirstLastPara="1" wrap="square" lIns="91425" tIns="45700" rIns="91425" bIns="45700" anchor="t" anchorCtr="0">
            <a:normAutofit fontScale="92500" lnSpcReduction="10000"/>
          </a:bodyPr>
          <a:lstStyle/>
          <a:p>
            <a:pPr marL="514350" lvl="0" indent="-514350" algn="l" rtl="0">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PF - </a:t>
            </a:r>
            <a:r>
              <a:rPr lang="en-US" sz="3000">
                <a:latin typeface="Times New Roman"/>
                <a:ea typeface="Times New Roman"/>
                <a:cs typeface="Times New Roman"/>
                <a:sym typeface="Times New Roman"/>
              </a:rPr>
              <a:t>Prefetch</a:t>
            </a:r>
            <a:endParaRPr/>
          </a:p>
          <a:p>
            <a:pPr marL="514350" lvl="0" indent="-514350" algn="l" rtl="0">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D1 -  </a:t>
            </a:r>
            <a:r>
              <a:rPr lang="en-US" sz="3000">
                <a:latin typeface="Times New Roman"/>
                <a:ea typeface="Times New Roman"/>
                <a:cs typeface="Times New Roman"/>
                <a:sym typeface="Times New Roman"/>
              </a:rPr>
              <a:t>Instruction Decode</a:t>
            </a:r>
            <a:endParaRPr/>
          </a:p>
          <a:p>
            <a:pPr marL="514350" lvl="0" indent="-514350" algn="l" rtl="0">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D2</a:t>
            </a:r>
            <a:r>
              <a:rPr lang="en-US" sz="3000">
                <a:latin typeface="Times New Roman"/>
                <a:ea typeface="Times New Roman"/>
                <a:cs typeface="Times New Roman"/>
                <a:sym typeface="Times New Roman"/>
              </a:rPr>
              <a:t>  - Address generation</a:t>
            </a:r>
            <a:endParaRPr/>
          </a:p>
          <a:p>
            <a:pPr marL="514350" lvl="0" indent="-514350" algn="l" rtl="0">
              <a:lnSpc>
                <a:spcPct val="90000"/>
              </a:lnSpc>
              <a:spcBef>
                <a:spcPts val="1000"/>
              </a:spcBef>
              <a:spcAft>
                <a:spcPts val="0"/>
              </a:spcAft>
              <a:buSzPct val="64864"/>
              <a:buFont typeface="Arial"/>
              <a:buAutoNum type="arabicPeriod"/>
            </a:pPr>
            <a:r>
              <a:rPr lang="en-US" sz="3000">
                <a:solidFill>
                  <a:srgbClr val="FF0000"/>
                </a:solidFill>
                <a:latin typeface="Times New Roman"/>
                <a:ea typeface="Times New Roman"/>
                <a:cs typeface="Times New Roman"/>
                <a:sym typeface="Times New Roman"/>
              </a:rPr>
              <a:t> EX -  </a:t>
            </a:r>
            <a:r>
              <a:rPr lang="en-US" sz="3000">
                <a:latin typeface="Times New Roman"/>
                <a:ea typeface="Times New Roman"/>
                <a:cs typeface="Times New Roman"/>
                <a:sym typeface="Times New Roman"/>
              </a:rPr>
              <a:t>Memory and register read </a:t>
            </a:r>
            <a:r>
              <a:rPr lang="en-US" sz="3000" b="1">
                <a:latin typeface="Times New Roman"/>
                <a:ea typeface="Times New Roman"/>
                <a:cs typeface="Times New Roman"/>
                <a:sym typeface="Times New Roman"/>
              </a:rPr>
              <a:t>: conversion of FP data to external memory</a:t>
            </a:r>
            <a:r>
              <a:rPr lang="en-US" sz="3000">
                <a:latin typeface="Times New Roman"/>
                <a:ea typeface="Times New Roman"/>
                <a:cs typeface="Times New Roman"/>
                <a:sym typeface="Times New Roman"/>
              </a:rPr>
              <a:t> format and memory write</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p:txBody>
      </p:sp>
      <p:sp>
        <p:nvSpPr>
          <p:cNvPr id="1573" name="Google Shape;1573;p2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574" name="Google Shape;1574;p2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575" name="Google Shape;1575;p2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1576" name="Google Shape;1576;p227"/>
          <p:cNvSpPr txBox="1"/>
          <p:nvPr/>
        </p:nvSpPr>
        <p:spPr>
          <a:xfrm>
            <a:off x="6401664" y="337219"/>
            <a:ext cx="5586758"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0000"/>
                </a:solidFill>
                <a:latin typeface="Times New Roman"/>
                <a:ea typeface="Times New Roman"/>
                <a:cs typeface="Times New Roman"/>
                <a:sym typeface="Times New Roman"/>
              </a:rPr>
              <a:t>5. X1</a:t>
            </a:r>
            <a:r>
              <a:rPr lang="en-US" sz="2100" b="0" i="0" u="none" strike="noStrike" cap="none">
                <a:solidFill>
                  <a:srgbClr val="000000"/>
                </a:solidFill>
                <a:latin typeface="Times New Roman"/>
                <a:ea typeface="Times New Roman"/>
                <a:cs typeface="Times New Roman"/>
                <a:sym typeface="Times New Roman"/>
              </a:rPr>
              <a:t>  - Floating-Point Execute stage one : conversion of external memory format to internal FP data format and write operand to </a:t>
            </a:r>
            <a:r>
              <a:rPr lang="en-US" sz="2100" b="1" i="0" u="none" strike="noStrike" cap="none">
                <a:solidFill>
                  <a:srgbClr val="000000"/>
                </a:solidFill>
                <a:latin typeface="Times New Roman"/>
                <a:ea typeface="Times New Roman"/>
                <a:cs typeface="Times New Roman"/>
                <a:sym typeface="Times New Roman"/>
              </a:rPr>
              <a:t>FP register file</a:t>
            </a:r>
            <a:r>
              <a:rPr lang="en-US" sz="2100" b="0" i="0" u="none" strike="noStrike" cap="none">
                <a:solidFill>
                  <a:srgbClr val="000000"/>
                </a:solidFill>
                <a:latin typeface="Times New Roman"/>
                <a:ea typeface="Times New Roman"/>
                <a:cs typeface="Times New Roman"/>
                <a:sym typeface="Times New Roman"/>
              </a:rPr>
              <a:t>; </a:t>
            </a:r>
            <a:r>
              <a:rPr lang="en-US" sz="2100" b="1" i="0" u="none" strike="noStrike" cap="none">
                <a:solidFill>
                  <a:srgbClr val="C00000"/>
                </a:solidFill>
                <a:latin typeface="Times New Roman"/>
                <a:ea typeface="Times New Roman"/>
                <a:cs typeface="Times New Roman"/>
                <a:sym typeface="Times New Roman"/>
              </a:rPr>
              <a:t>bypass 1</a:t>
            </a:r>
            <a:r>
              <a:rPr lang="en-US" sz="2100" b="0" i="0" u="none" strike="noStrike" cap="none">
                <a:solidFill>
                  <a:srgbClr val="0070C0"/>
                </a:solidFill>
                <a:latin typeface="Times New Roman"/>
                <a:ea typeface="Times New Roman"/>
                <a:cs typeface="Times New Roman"/>
                <a:sym typeface="Times New Roman"/>
              </a:rPr>
              <a:t> (send data back to EX stage</a:t>
            </a:r>
            <a:r>
              <a:rPr lang="en-US" sz="2100" b="0"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1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100" b="0" i="0" u="none" strike="noStrike" cap="none">
                <a:solidFill>
                  <a:srgbClr val="FF0000"/>
                </a:solidFill>
                <a:latin typeface="Times New Roman"/>
                <a:ea typeface="Times New Roman"/>
                <a:cs typeface="Times New Roman"/>
                <a:sym typeface="Times New Roman"/>
              </a:rPr>
              <a:t>6. X2 - </a:t>
            </a:r>
            <a:r>
              <a:rPr lang="en-US" sz="2100" b="0" i="0" u="none" strike="noStrike" cap="none">
                <a:solidFill>
                  <a:srgbClr val="000000"/>
                </a:solidFill>
                <a:latin typeface="Times New Roman"/>
                <a:ea typeface="Times New Roman"/>
                <a:cs typeface="Times New Roman"/>
                <a:sym typeface="Times New Roman"/>
              </a:rPr>
              <a:t> Floating-Point Execute stage two</a:t>
            </a:r>
            <a:endParaRPr/>
          </a:p>
          <a:p>
            <a:pPr marL="0" marR="0" lvl="0" indent="0" algn="l" rtl="0">
              <a:lnSpc>
                <a:spcPct val="100000"/>
              </a:lnSpc>
              <a:spcBef>
                <a:spcPts val="0"/>
              </a:spcBef>
              <a:spcAft>
                <a:spcPts val="0"/>
              </a:spcAft>
              <a:buNone/>
            </a:pPr>
            <a:endParaRPr sz="21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100" b="0" i="0" u="none" strike="noStrike" cap="none">
                <a:solidFill>
                  <a:srgbClr val="FF0000"/>
                </a:solidFill>
                <a:latin typeface="Times New Roman"/>
                <a:ea typeface="Times New Roman"/>
                <a:cs typeface="Times New Roman"/>
                <a:sym typeface="Times New Roman"/>
              </a:rPr>
              <a:t>7. WF</a:t>
            </a:r>
            <a:r>
              <a:rPr lang="en-US" sz="2100" b="0" i="0" u="none" strike="noStrike" cap="none">
                <a:solidFill>
                  <a:srgbClr val="000000"/>
                </a:solidFill>
                <a:latin typeface="Times New Roman"/>
                <a:ea typeface="Times New Roman"/>
                <a:cs typeface="Times New Roman"/>
                <a:sym typeface="Times New Roman"/>
              </a:rPr>
              <a:t> - Perform </a:t>
            </a:r>
            <a:r>
              <a:rPr lang="en-US" sz="2100" b="1" i="0" u="none" strike="noStrike" cap="none">
                <a:solidFill>
                  <a:srgbClr val="000000"/>
                </a:solidFill>
                <a:latin typeface="Times New Roman"/>
                <a:ea typeface="Times New Roman"/>
                <a:cs typeface="Times New Roman"/>
                <a:sym typeface="Times New Roman"/>
              </a:rPr>
              <a:t>rounding and write floating-point result to register file</a:t>
            </a:r>
            <a:r>
              <a:rPr lang="en-US" sz="2100" b="0" i="0" u="none" strike="noStrike" cap="none">
                <a:solidFill>
                  <a:srgbClr val="000000"/>
                </a:solidFill>
                <a:latin typeface="Times New Roman"/>
                <a:ea typeface="Times New Roman"/>
                <a:cs typeface="Times New Roman"/>
                <a:sym typeface="Times New Roman"/>
              </a:rPr>
              <a:t>; </a:t>
            </a:r>
            <a:r>
              <a:rPr lang="en-US" sz="2100" b="1" i="0" u="none" strike="noStrike" cap="none">
                <a:solidFill>
                  <a:srgbClr val="C00000"/>
                </a:solidFill>
                <a:latin typeface="Times New Roman"/>
                <a:ea typeface="Times New Roman"/>
                <a:cs typeface="Times New Roman"/>
                <a:sym typeface="Times New Roman"/>
              </a:rPr>
              <a:t>bypass 2</a:t>
            </a:r>
            <a:r>
              <a:rPr lang="en-US" sz="2100" b="0" i="0" u="none" strike="noStrike" cap="none">
                <a:solidFill>
                  <a:srgbClr val="000000"/>
                </a:solidFill>
                <a:latin typeface="Times New Roman"/>
                <a:ea typeface="Times New Roman"/>
                <a:cs typeface="Times New Roman"/>
                <a:sym typeface="Times New Roman"/>
              </a:rPr>
              <a:t>  (</a:t>
            </a:r>
            <a:r>
              <a:rPr lang="en-US" sz="2100" b="0" i="0" u="none" strike="noStrike" cap="none">
                <a:solidFill>
                  <a:srgbClr val="0070C0"/>
                </a:solidFill>
                <a:latin typeface="Times New Roman"/>
                <a:ea typeface="Times New Roman"/>
                <a:cs typeface="Times New Roman"/>
                <a:sym typeface="Times New Roman"/>
              </a:rPr>
              <a:t>send data back to EX stage</a:t>
            </a:r>
            <a:r>
              <a:rPr lang="en-US" sz="2100" b="0"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1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100" b="0" i="0" u="none" strike="noStrike" cap="none">
                <a:solidFill>
                  <a:srgbClr val="FF0000"/>
                </a:solidFill>
                <a:latin typeface="Times New Roman"/>
                <a:ea typeface="Times New Roman"/>
                <a:cs typeface="Times New Roman"/>
                <a:sym typeface="Times New Roman"/>
              </a:rPr>
              <a:t>8. ER- </a:t>
            </a:r>
            <a:r>
              <a:rPr lang="en-US" sz="2100" b="0" i="0" u="none" strike="noStrike" cap="none">
                <a:solidFill>
                  <a:srgbClr val="000000"/>
                </a:solidFill>
                <a:latin typeface="Times New Roman"/>
                <a:ea typeface="Times New Roman"/>
                <a:cs typeface="Times New Roman"/>
                <a:sym typeface="Times New Roman"/>
              </a:rPr>
              <a:t>Error Reporting/Update Status Word</a:t>
            </a:r>
            <a:endParaRPr/>
          </a:p>
        </p:txBody>
      </p:sp>
      <p:sp>
        <p:nvSpPr>
          <p:cNvPr id="1577" name="Google Shape;1577;p227"/>
          <p:cNvSpPr/>
          <p:nvPr/>
        </p:nvSpPr>
        <p:spPr>
          <a:xfrm>
            <a:off x="832513" y="1268558"/>
            <a:ext cx="5437806" cy="3080494"/>
          </a:xfrm>
          <a:prstGeom prst="rect">
            <a:avLst/>
          </a:prstGeom>
          <a:noFill/>
          <a:ln w="762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8" name="Google Shape;1578;p227"/>
          <p:cNvSpPr/>
          <p:nvPr/>
        </p:nvSpPr>
        <p:spPr>
          <a:xfrm>
            <a:off x="6330286" y="338568"/>
            <a:ext cx="5714864" cy="4092079"/>
          </a:xfrm>
          <a:prstGeom prst="rect">
            <a:avLst/>
          </a:prstGeom>
          <a:noFill/>
          <a:ln w="762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79" name="Google Shape;1579;p227"/>
          <p:cNvPicPr preferRelativeResize="0"/>
          <p:nvPr/>
        </p:nvPicPr>
        <p:blipFill rotWithShape="1">
          <a:blip r:embed="rId3">
            <a:alphaModFix/>
          </a:blip>
          <a:srcRect/>
          <a:stretch/>
        </p:blipFill>
        <p:spPr>
          <a:xfrm>
            <a:off x="807720" y="4620036"/>
            <a:ext cx="10576559" cy="1644240"/>
          </a:xfrm>
          <a:prstGeom prst="rect">
            <a:avLst/>
          </a:prstGeom>
          <a:noFill/>
          <a:ln>
            <a:noFill/>
          </a:ln>
        </p:spPr>
      </p:pic>
      <p:sp>
        <p:nvSpPr>
          <p:cNvPr id="1580" name="Google Shape;1580;p22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81" name="Google Shape;1581;p22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82" name="Google Shape;1582;p227"/>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583" name="Google Shape;1583;p227"/>
          <p:cNvPicPr preferRelativeResize="0"/>
          <p:nvPr/>
        </p:nvPicPr>
        <p:blipFill rotWithShape="1">
          <a:blip r:embed="rId4">
            <a:alphaModFix/>
          </a:blip>
          <a:srcRect/>
          <a:stretch/>
        </p:blipFill>
        <p:spPr>
          <a:xfrm>
            <a:off x="51890" y="150812"/>
            <a:ext cx="659808" cy="7746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7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7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7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76">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7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28"/>
          <p:cNvSpPr txBox="1">
            <a:spLocks noGrp="1"/>
          </p:cNvSpPr>
          <p:nvPr>
            <p:ph type="title"/>
          </p:nvPr>
        </p:nvSpPr>
        <p:spPr>
          <a:xfrm>
            <a:off x="2090056" y="365125"/>
            <a:ext cx="9263743" cy="3968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0816"/>
              <a:buNone/>
            </a:pPr>
            <a:r>
              <a:rPr lang="en-US" sz="4900" b="1">
                <a:latin typeface="Times New Roman"/>
                <a:ea typeface="Times New Roman"/>
                <a:cs typeface="Times New Roman"/>
                <a:sym typeface="Times New Roman"/>
              </a:rPr>
              <a:t>Floating Point Pipeline with Bypass</a:t>
            </a:r>
            <a:endParaRPr b="1">
              <a:latin typeface="Times New Roman"/>
              <a:ea typeface="Times New Roman"/>
              <a:cs typeface="Times New Roman"/>
              <a:sym typeface="Times New Roman"/>
            </a:endParaRPr>
          </a:p>
        </p:txBody>
      </p:sp>
      <p:pic>
        <p:nvPicPr>
          <p:cNvPr id="1589" name="Google Shape;1589;p228"/>
          <p:cNvPicPr preferRelativeResize="0"/>
          <p:nvPr/>
        </p:nvPicPr>
        <p:blipFill rotWithShape="1">
          <a:blip r:embed="rId3">
            <a:alphaModFix/>
          </a:blip>
          <a:srcRect/>
          <a:stretch/>
        </p:blipFill>
        <p:spPr>
          <a:xfrm>
            <a:off x="0" y="13063"/>
            <a:ext cx="843154" cy="762000"/>
          </a:xfrm>
          <a:prstGeom prst="rect">
            <a:avLst/>
          </a:prstGeom>
          <a:noFill/>
          <a:ln>
            <a:noFill/>
          </a:ln>
        </p:spPr>
      </p:pic>
      <p:sp>
        <p:nvSpPr>
          <p:cNvPr id="1590" name="Google Shape;1590;p2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591" name="Google Shape;1591;p2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
        <p:nvSpPr>
          <p:cNvPr id="1592" name="Google Shape;1592;p2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593" name="Google Shape;1593;p228"/>
          <p:cNvPicPr preferRelativeResize="0">
            <a:picLocks noGrp="1"/>
          </p:cNvPicPr>
          <p:nvPr>
            <p:ph type="body" idx="1"/>
          </p:nvPr>
        </p:nvPicPr>
        <p:blipFill rotWithShape="1">
          <a:blip r:embed="rId4">
            <a:alphaModFix/>
          </a:blip>
          <a:srcRect/>
          <a:stretch/>
        </p:blipFill>
        <p:spPr>
          <a:xfrm>
            <a:off x="990600" y="1147763"/>
            <a:ext cx="10576559" cy="4939138"/>
          </a:xfrm>
          <a:prstGeom prst="rect">
            <a:avLst/>
          </a:prstGeom>
          <a:noFill/>
          <a:ln>
            <a:noFill/>
          </a:ln>
        </p:spPr>
      </p:pic>
      <p:cxnSp>
        <p:nvCxnSpPr>
          <p:cNvPr id="1594" name="Google Shape;1594;p228"/>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595" name="Google Shape;1595;p22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596" name="Google Shape;1596;p22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597" name="Google Shape;1597;p22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29"/>
          <p:cNvSpPr txBox="1">
            <a:spLocks noGrp="1"/>
          </p:cNvSpPr>
          <p:nvPr>
            <p:ph type="title"/>
          </p:nvPr>
        </p:nvSpPr>
        <p:spPr>
          <a:xfrm>
            <a:off x="1948543" y="66840"/>
            <a:ext cx="8294914" cy="83883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7200" b="1">
                <a:latin typeface="Times New Roman"/>
                <a:ea typeface="Times New Roman"/>
                <a:cs typeface="Times New Roman"/>
                <a:sym typeface="Times New Roman"/>
              </a:rPr>
              <a:t>FPU </a:t>
            </a:r>
            <a:r>
              <a:rPr lang="en-US" sz="7200" b="1">
                <a:solidFill>
                  <a:srgbClr val="C00000"/>
                </a:solidFill>
                <a:latin typeface="Times New Roman"/>
                <a:ea typeface="Times New Roman"/>
                <a:cs typeface="Times New Roman"/>
                <a:sym typeface="Times New Roman"/>
              </a:rPr>
              <a:t>Register File</a:t>
            </a:r>
            <a:endParaRPr sz="7200" b="1">
              <a:solidFill>
                <a:srgbClr val="C00000"/>
              </a:solidFill>
              <a:latin typeface="Times New Roman"/>
              <a:ea typeface="Times New Roman"/>
              <a:cs typeface="Times New Roman"/>
              <a:sym typeface="Times New Roman"/>
            </a:endParaRPr>
          </a:p>
        </p:txBody>
      </p:sp>
      <p:sp>
        <p:nvSpPr>
          <p:cNvPr id="1603" name="Google Shape;1603;p2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04" name="Google Shape;1604;p2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605" name="Google Shape;1605;p2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pic>
        <p:nvPicPr>
          <p:cNvPr id="1606" name="Google Shape;1606;p229"/>
          <p:cNvPicPr preferRelativeResize="0">
            <a:picLocks noGrp="1"/>
          </p:cNvPicPr>
          <p:nvPr>
            <p:ph type="body" idx="1"/>
          </p:nvPr>
        </p:nvPicPr>
        <p:blipFill rotWithShape="1">
          <a:blip r:embed="rId3">
            <a:alphaModFix/>
          </a:blip>
          <a:srcRect/>
          <a:stretch/>
        </p:blipFill>
        <p:spPr>
          <a:xfrm>
            <a:off x="0" y="160812"/>
            <a:ext cx="838200" cy="668656"/>
          </a:xfrm>
          <a:prstGeom prst="rect">
            <a:avLst/>
          </a:prstGeom>
          <a:noFill/>
          <a:ln>
            <a:noFill/>
          </a:ln>
        </p:spPr>
      </p:pic>
      <p:pic>
        <p:nvPicPr>
          <p:cNvPr id="1607" name="Google Shape;1607;p229"/>
          <p:cNvPicPr preferRelativeResize="0"/>
          <p:nvPr/>
        </p:nvPicPr>
        <p:blipFill rotWithShape="1">
          <a:blip r:embed="rId4">
            <a:alphaModFix/>
          </a:blip>
          <a:srcRect/>
          <a:stretch/>
        </p:blipFill>
        <p:spPr>
          <a:xfrm>
            <a:off x="873989" y="1067514"/>
            <a:ext cx="5872021" cy="3726556"/>
          </a:xfrm>
          <a:prstGeom prst="rect">
            <a:avLst/>
          </a:prstGeom>
          <a:noFill/>
          <a:ln>
            <a:noFill/>
          </a:ln>
        </p:spPr>
      </p:pic>
      <p:pic>
        <p:nvPicPr>
          <p:cNvPr id="1608" name="Google Shape;1608;p229"/>
          <p:cNvPicPr preferRelativeResize="0"/>
          <p:nvPr/>
        </p:nvPicPr>
        <p:blipFill rotWithShape="1">
          <a:blip r:embed="rId5">
            <a:alphaModFix/>
          </a:blip>
          <a:srcRect/>
          <a:stretch/>
        </p:blipFill>
        <p:spPr>
          <a:xfrm>
            <a:off x="6938821" y="1067515"/>
            <a:ext cx="5130349" cy="3726556"/>
          </a:xfrm>
          <a:prstGeom prst="rect">
            <a:avLst/>
          </a:prstGeom>
          <a:noFill/>
          <a:ln>
            <a:noFill/>
          </a:ln>
        </p:spPr>
      </p:pic>
      <p:cxnSp>
        <p:nvCxnSpPr>
          <p:cNvPr id="1609" name="Google Shape;1609;p229"/>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610" name="Google Shape;1610;p22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11" name="Google Shape;1611;p229"/>
          <p:cNvCxnSpPr/>
          <p:nvPr/>
        </p:nvCxnSpPr>
        <p:spPr>
          <a:xfrm flipH="1">
            <a:off x="734651" y="0"/>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12" name="Google Shape;1612;p22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13" name="Google Shape;1613;p229"/>
          <p:cNvPicPr preferRelativeResize="0"/>
          <p:nvPr/>
        </p:nvPicPr>
        <p:blipFill rotWithShape="1">
          <a:blip r:embed="rId6">
            <a:alphaModFix/>
          </a:blip>
          <a:srcRect/>
          <a:stretch/>
        </p:blipFill>
        <p:spPr>
          <a:xfrm>
            <a:off x="807720" y="4886144"/>
            <a:ext cx="10576559" cy="12366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7"/>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rgbClr val="000000"/>
                </a:solidFill>
                <a:latin typeface="Times New Roman"/>
                <a:ea typeface="Times New Roman"/>
                <a:cs typeface="Times New Roman"/>
                <a:sym typeface="Times New Roman"/>
              </a:rPr>
              <a:t>11/15/2021</a:t>
            </a:r>
            <a:endParaRPr sz="1050" b="1">
              <a:solidFill>
                <a:srgbClr val="000000"/>
              </a:solidFill>
              <a:latin typeface="Times New Roman"/>
              <a:ea typeface="Times New Roman"/>
              <a:cs typeface="Times New Roman"/>
              <a:sym typeface="Times New Roman"/>
            </a:endParaRPr>
          </a:p>
        </p:txBody>
      </p:sp>
      <p:sp>
        <p:nvSpPr>
          <p:cNvPr id="220" name="Google Shape;22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221" name="Google Shape;221;p7"/>
          <p:cNvSpPr/>
          <p:nvPr/>
        </p:nvSpPr>
        <p:spPr>
          <a:xfrm>
            <a:off x="10795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400"/>
              <a:buFont typeface="Arial"/>
              <a:buNone/>
            </a:pPr>
            <a:endParaRPr sz="4400" b="0" i="0" u="none" strike="noStrike" cap="none">
              <a:solidFill>
                <a:schemeClr val="dk1"/>
              </a:solidFill>
              <a:latin typeface="Calibri"/>
              <a:ea typeface="Calibri"/>
              <a:cs typeface="Calibri"/>
              <a:sym typeface="Calibri"/>
            </a:endParaRPr>
          </a:p>
        </p:txBody>
      </p:sp>
      <p:cxnSp>
        <p:nvCxnSpPr>
          <p:cNvPr id="222" name="Google Shape;222;p7"/>
          <p:cNvCxnSpPr/>
          <p:nvPr/>
        </p:nvCxnSpPr>
        <p:spPr>
          <a:xfrm rot="10800000" flipH="1">
            <a:off x="0" y="1001778"/>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23" name="Google Shape;223;p7"/>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24" name="Google Shape;224;p7"/>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25" name="Google Shape;225;p7"/>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26" name="Google Shape;22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27" name="Google Shape;227;p7"/>
          <p:cNvSpPr/>
          <p:nvPr/>
        </p:nvSpPr>
        <p:spPr>
          <a:xfrm>
            <a:off x="1507499" y="318773"/>
            <a:ext cx="4519186" cy="590931"/>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3600" b="1" i="0" u="none" strike="noStrike" cap="none">
                <a:solidFill>
                  <a:srgbClr val="FF0000"/>
                </a:solidFill>
                <a:latin typeface="Arial"/>
                <a:ea typeface="Arial"/>
                <a:cs typeface="Arial"/>
                <a:sym typeface="Arial"/>
              </a:rPr>
              <a:t>Course Objectives: </a:t>
            </a:r>
            <a:endParaRPr sz="3600" b="0" i="0" u="none" strike="noStrike" cap="none">
              <a:solidFill>
                <a:srgbClr val="FF0000"/>
              </a:solidFill>
              <a:latin typeface="Arial"/>
              <a:ea typeface="Arial"/>
              <a:cs typeface="Arial"/>
              <a:sym typeface="Arial"/>
            </a:endParaRPr>
          </a:p>
        </p:txBody>
      </p:sp>
      <p:sp>
        <p:nvSpPr>
          <p:cNvPr id="228" name="Google Shape;228;p7"/>
          <p:cNvSpPr/>
          <p:nvPr/>
        </p:nvSpPr>
        <p:spPr>
          <a:xfrm>
            <a:off x="944560" y="1104966"/>
            <a:ext cx="11007436"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By participating in and understanding all facets of this Course a student will be able: </a:t>
            </a:r>
            <a:endParaRPr/>
          </a:p>
          <a:p>
            <a:pPr marL="0" marR="0" lvl="0" indent="0" algn="l"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1. Knowledge: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i. To understand the components and techniques used in IoT development environment </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ii. To apply the knowledge of fundamentals in IoT for various applications. </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iii. To acquire the knowledge of the Pentium processor architectural features, programmer’s model, system registers. </a:t>
            </a:r>
            <a:endParaRPr/>
          </a:p>
          <a:p>
            <a:pPr marL="0" marR="0" lvl="0" indent="0" algn="l"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2. Skill: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i. To learn Pentium addressing modes and instruction set for the development of x86/64-bit assembly language programs. </a:t>
            </a:r>
            <a:endParaRPr/>
          </a:p>
          <a:p>
            <a:pPr marL="0" marR="0" lvl="0" indent="0" algn="l"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3. Attitude: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i. To describe the role of Memory Management Unit and Privilege levels in protected mode of Pentium processor. </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ii. To learn the role of CPU in handling multitasking and processing of interrupts and exceptions in Pentium environment.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230"/>
          <p:cNvSpPr txBox="1">
            <a:spLocks noGrp="1"/>
          </p:cNvSpPr>
          <p:nvPr>
            <p:ph type="title"/>
          </p:nvPr>
        </p:nvSpPr>
        <p:spPr>
          <a:xfrm>
            <a:off x="1192698" y="315392"/>
            <a:ext cx="10462261" cy="3968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600" b="1">
                <a:latin typeface="Times New Roman"/>
                <a:ea typeface="Times New Roman"/>
                <a:cs typeface="Times New Roman"/>
                <a:sym typeface="Times New Roman"/>
              </a:rPr>
              <a:t>Impact of </a:t>
            </a:r>
            <a:r>
              <a:rPr lang="en-US" sz="6600" b="1">
                <a:solidFill>
                  <a:srgbClr val="C00000"/>
                </a:solidFill>
                <a:latin typeface="Times New Roman"/>
                <a:ea typeface="Times New Roman"/>
                <a:cs typeface="Times New Roman"/>
                <a:sym typeface="Times New Roman"/>
              </a:rPr>
              <a:t>Bypass</a:t>
            </a:r>
            <a:r>
              <a:rPr lang="en-US" sz="6600" b="1">
                <a:latin typeface="Times New Roman"/>
                <a:ea typeface="Times New Roman"/>
                <a:cs typeface="Times New Roman"/>
                <a:sym typeface="Times New Roman"/>
              </a:rPr>
              <a:t> Technique</a:t>
            </a:r>
            <a:endParaRPr sz="6000" b="1">
              <a:latin typeface="Times New Roman"/>
              <a:ea typeface="Times New Roman"/>
              <a:cs typeface="Times New Roman"/>
              <a:sym typeface="Times New Roman"/>
            </a:endParaRPr>
          </a:p>
        </p:txBody>
      </p:sp>
      <p:sp>
        <p:nvSpPr>
          <p:cNvPr id="1619" name="Google Shape;1619;p230"/>
          <p:cNvSpPr txBox="1">
            <a:spLocks noGrp="1"/>
          </p:cNvSpPr>
          <p:nvPr>
            <p:ph type="body" idx="1"/>
          </p:nvPr>
        </p:nvSpPr>
        <p:spPr>
          <a:xfrm>
            <a:off x="941859" y="1063063"/>
            <a:ext cx="10984529" cy="5156762"/>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SzPts val="1800"/>
              <a:buNone/>
            </a:pPr>
            <a:r>
              <a:rPr lang="en-US" sz="4800">
                <a:latin typeface="Times New Roman"/>
                <a:ea typeface="Times New Roman"/>
                <a:cs typeface="Times New Roman"/>
                <a:sym typeface="Times New Roman"/>
              </a:rPr>
              <a:t>With bypass technique, the </a:t>
            </a:r>
            <a:r>
              <a:rPr lang="en-US" sz="4800">
                <a:solidFill>
                  <a:srgbClr val="FF0000"/>
                </a:solidFill>
                <a:latin typeface="Times New Roman"/>
                <a:ea typeface="Times New Roman"/>
                <a:cs typeface="Times New Roman"/>
                <a:sym typeface="Times New Roman"/>
              </a:rPr>
              <a:t>result from the previous instruction </a:t>
            </a:r>
            <a:r>
              <a:rPr lang="en-US" sz="4800">
                <a:latin typeface="Times New Roman"/>
                <a:ea typeface="Times New Roman"/>
                <a:cs typeface="Times New Roman"/>
                <a:sym typeface="Times New Roman"/>
              </a:rPr>
              <a:t>is about to be </a:t>
            </a:r>
            <a:r>
              <a:rPr lang="en-US" sz="4800" b="1">
                <a:latin typeface="Times New Roman"/>
                <a:ea typeface="Times New Roman"/>
                <a:cs typeface="Times New Roman"/>
                <a:sym typeface="Times New Roman"/>
              </a:rPr>
              <a:t>written</a:t>
            </a:r>
            <a:r>
              <a:rPr lang="en-US" sz="4800">
                <a:latin typeface="Times New Roman"/>
                <a:ea typeface="Times New Roman"/>
                <a:cs typeface="Times New Roman"/>
                <a:sym typeface="Times New Roman"/>
              </a:rPr>
              <a:t> to the register file, is made </a:t>
            </a:r>
            <a:r>
              <a:rPr lang="en-US" sz="4800">
                <a:solidFill>
                  <a:srgbClr val="FF0000"/>
                </a:solidFill>
                <a:latin typeface="Times New Roman"/>
                <a:ea typeface="Times New Roman"/>
                <a:cs typeface="Times New Roman"/>
                <a:sym typeface="Times New Roman"/>
              </a:rPr>
              <a:t>directly available as </a:t>
            </a:r>
            <a:r>
              <a:rPr lang="en-US" sz="4800">
                <a:solidFill>
                  <a:srgbClr val="002060"/>
                </a:solidFill>
                <a:latin typeface="Times New Roman"/>
                <a:ea typeface="Times New Roman"/>
                <a:cs typeface="Times New Roman"/>
                <a:sym typeface="Times New Roman"/>
              </a:rPr>
              <a:t>an operand </a:t>
            </a:r>
            <a:r>
              <a:rPr lang="en-US" sz="4800">
                <a:solidFill>
                  <a:srgbClr val="FF0000"/>
                </a:solidFill>
                <a:latin typeface="Times New Roman"/>
                <a:ea typeface="Times New Roman"/>
                <a:cs typeface="Times New Roman"/>
                <a:sym typeface="Times New Roman"/>
              </a:rPr>
              <a:t>to </a:t>
            </a:r>
            <a:r>
              <a:rPr lang="en-US" sz="4800">
                <a:solidFill>
                  <a:srgbClr val="002060"/>
                </a:solidFill>
                <a:latin typeface="Times New Roman"/>
                <a:ea typeface="Times New Roman"/>
                <a:cs typeface="Times New Roman"/>
                <a:sym typeface="Times New Roman"/>
              </a:rPr>
              <a:t>any succeeding instruction </a:t>
            </a:r>
            <a:r>
              <a:rPr lang="en-US" sz="4800">
                <a:solidFill>
                  <a:srgbClr val="FF0000"/>
                </a:solidFill>
                <a:latin typeface="Times New Roman"/>
                <a:ea typeface="Times New Roman"/>
                <a:cs typeface="Times New Roman"/>
                <a:sym typeface="Times New Roman"/>
              </a:rPr>
              <a:t>that needs it. </a:t>
            </a:r>
            <a:endParaRPr/>
          </a:p>
          <a:p>
            <a:pPr marL="457200" lvl="0" indent="-228600" algn="just" rtl="0">
              <a:lnSpc>
                <a:spcPct val="90000"/>
              </a:lnSpc>
              <a:spcBef>
                <a:spcPts val="1000"/>
              </a:spcBef>
              <a:spcAft>
                <a:spcPts val="0"/>
              </a:spcAft>
              <a:buSzPts val="1800"/>
              <a:buNone/>
            </a:pPr>
            <a:endParaRPr sz="4800" b="1">
              <a:solidFill>
                <a:srgbClr val="FF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SzPts val="1800"/>
              <a:buNone/>
            </a:pPr>
            <a:r>
              <a:rPr lang="en-US" sz="4800" b="1">
                <a:solidFill>
                  <a:srgbClr val="FF0000"/>
                </a:solidFill>
                <a:latin typeface="Times New Roman"/>
                <a:ea typeface="Times New Roman"/>
                <a:cs typeface="Times New Roman"/>
                <a:sym typeface="Times New Roman"/>
              </a:rPr>
              <a:t>Two Types: </a:t>
            </a:r>
            <a:r>
              <a:rPr lang="en-US" sz="4800" b="1">
                <a:solidFill>
                  <a:srgbClr val="2501BF"/>
                </a:solidFill>
                <a:latin typeface="Times New Roman"/>
                <a:ea typeface="Times New Roman"/>
                <a:cs typeface="Times New Roman"/>
                <a:sym typeface="Times New Roman"/>
              </a:rPr>
              <a:t>Bypass 1 </a:t>
            </a:r>
            <a:r>
              <a:rPr lang="en-US" sz="4800">
                <a:latin typeface="Times New Roman"/>
                <a:ea typeface="Times New Roman"/>
                <a:cs typeface="Times New Roman"/>
                <a:sym typeface="Times New Roman"/>
              </a:rPr>
              <a:t>and</a:t>
            </a:r>
            <a:r>
              <a:rPr lang="en-US" sz="4800">
                <a:solidFill>
                  <a:srgbClr val="FF0000"/>
                </a:solidFill>
                <a:latin typeface="Times New Roman"/>
                <a:ea typeface="Times New Roman"/>
                <a:cs typeface="Times New Roman"/>
                <a:sym typeface="Times New Roman"/>
              </a:rPr>
              <a:t> </a:t>
            </a:r>
            <a:r>
              <a:rPr lang="en-US" sz="4800" b="1">
                <a:solidFill>
                  <a:srgbClr val="2501BF"/>
                </a:solidFill>
                <a:latin typeface="Times New Roman"/>
                <a:ea typeface="Times New Roman"/>
                <a:cs typeface="Times New Roman"/>
                <a:sym typeface="Times New Roman"/>
              </a:rPr>
              <a:t>Bypass 2</a:t>
            </a:r>
            <a:endParaRPr sz="3600" b="1">
              <a:solidFill>
                <a:srgbClr val="2501BF"/>
              </a:solidFill>
              <a:latin typeface="Times New Roman"/>
              <a:ea typeface="Times New Roman"/>
              <a:cs typeface="Times New Roman"/>
              <a:sym typeface="Times New Roman"/>
            </a:endParaRPr>
          </a:p>
        </p:txBody>
      </p:sp>
      <p:pic>
        <p:nvPicPr>
          <p:cNvPr id="1620" name="Google Shape;1620;p230"/>
          <p:cNvPicPr preferRelativeResize="0"/>
          <p:nvPr/>
        </p:nvPicPr>
        <p:blipFill rotWithShape="1">
          <a:blip r:embed="rId3">
            <a:alphaModFix/>
          </a:blip>
          <a:srcRect/>
          <a:stretch/>
        </p:blipFill>
        <p:spPr>
          <a:xfrm>
            <a:off x="0" y="0"/>
            <a:ext cx="941860" cy="851206"/>
          </a:xfrm>
          <a:prstGeom prst="rect">
            <a:avLst/>
          </a:prstGeom>
          <a:noFill/>
          <a:ln>
            <a:noFill/>
          </a:ln>
        </p:spPr>
      </p:pic>
      <p:sp>
        <p:nvSpPr>
          <p:cNvPr id="1621" name="Google Shape;1621;p2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22" name="Google Shape;1622;p2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1623" name="Google Shape;1623;p230"/>
          <p:cNvSpPr txBox="1">
            <a:spLocks noGrp="1"/>
          </p:cNvSpPr>
          <p:nvPr>
            <p:ph type="ftr" idx="11"/>
          </p:nvPr>
        </p:nvSpPr>
        <p:spPr>
          <a:xfrm>
            <a:off x="2756263" y="6356350"/>
            <a:ext cx="539713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624" name="Google Shape;1624;p230"/>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625" name="Google Shape;1625;p230"/>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26" name="Google Shape;1626;p230"/>
          <p:cNvCxnSpPr/>
          <p:nvPr/>
        </p:nvCxnSpPr>
        <p:spPr>
          <a:xfrm flipH="1">
            <a:off x="868376" y="3651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27" name="Google Shape;1627;p230"/>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231"/>
          <p:cNvSpPr txBox="1">
            <a:spLocks noGrp="1"/>
          </p:cNvSpPr>
          <p:nvPr>
            <p:ph type="title"/>
          </p:nvPr>
        </p:nvSpPr>
        <p:spPr>
          <a:xfrm>
            <a:off x="3010641" y="301931"/>
            <a:ext cx="4341125" cy="3968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0816"/>
              <a:buNone/>
            </a:pPr>
            <a:r>
              <a:rPr lang="en-US" sz="4900" b="1">
                <a:latin typeface="Times New Roman"/>
                <a:ea typeface="Times New Roman"/>
                <a:cs typeface="Times New Roman"/>
                <a:sym typeface="Times New Roman"/>
              </a:rPr>
              <a:t>Bypass 1 Details</a:t>
            </a:r>
            <a:endParaRPr b="1">
              <a:latin typeface="Times New Roman"/>
              <a:ea typeface="Times New Roman"/>
              <a:cs typeface="Times New Roman"/>
              <a:sym typeface="Times New Roman"/>
            </a:endParaRPr>
          </a:p>
        </p:txBody>
      </p:sp>
      <p:sp>
        <p:nvSpPr>
          <p:cNvPr id="1633" name="Google Shape;1633;p231"/>
          <p:cNvSpPr txBox="1">
            <a:spLocks noGrp="1"/>
          </p:cNvSpPr>
          <p:nvPr>
            <p:ph type="body" idx="1"/>
          </p:nvPr>
        </p:nvSpPr>
        <p:spPr>
          <a:xfrm>
            <a:off x="746760" y="1028127"/>
            <a:ext cx="11258006" cy="2784143"/>
          </a:xfrm>
          <a:prstGeom prst="rect">
            <a:avLst/>
          </a:prstGeom>
          <a:noFill/>
          <a:ln>
            <a:noFill/>
          </a:ln>
        </p:spPr>
        <p:txBody>
          <a:bodyPr spcFirstLastPara="1" wrap="square" lIns="91425" tIns="45700" rIns="91425" bIns="45700" anchor="t" anchorCtr="0">
            <a:normAutofit lnSpcReduction="10000"/>
          </a:bodyPr>
          <a:lstStyle/>
          <a:p>
            <a:pPr marL="457200" lvl="0" indent="-342900" algn="just" rtl="0">
              <a:lnSpc>
                <a:spcPct val="120000"/>
              </a:lnSpc>
              <a:spcBef>
                <a:spcPts val="1000"/>
              </a:spcBef>
              <a:spcAft>
                <a:spcPts val="0"/>
              </a:spcAft>
              <a:buSzPts val="1800"/>
              <a:buChar char="•"/>
            </a:pPr>
            <a:r>
              <a:rPr lang="en-US" b="1">
                <a:latin typeface="Times New Roman"/>
                <a:ea typeface="Times New Roman"/>
                <a:cs typeface="Times New Roman"/>
                <a:sym typeface="Times New Roman"/>
              </a:rPr>
              <a:t>Bypass 1</a:t>
            </a:r>
            <a:r>
              <a:rPr lang="en-US">
                <a:latin typeface="Times New Roman"/>
                <a:ea typeface="Times New Roman"/>
                <a:cs typeface="Times New Roman"/>
                <a:sym typeface="Times New Roman"/>
              </a:rPr>
              <a:t>,  the </a:t>
            </a:r>
            <a:r>
              <a:rPr lang="en-US">
                <a:solidFill>
                  <a:srgbClr val="385623"/>
                </a:solidFill>
                <a:latin typeface="Times New Roman"/>
                <a:ea typeface="Times New Roman"/>
                <a:cs typeface="Times New Roman"/>
                <a:sym typeface="Times New Roman"/>
              </a:rPr>
              <a:t>X1 stage register file </a:t>
            </a:r>
            <a:r>
              <a:rPr lang="en-US" b="1">
                <a:solidFill>
                  <a:srgbClr val="C00000"/>
                </a:solidFill>
                <a:latin typeface="Times New Roman"/>
                <a:ea typeface="Times New Roman"/>
                <a:cs typeface="Times New Roman"/>
                <a:sym typeface="Times New Roman"/>
              </a:rPr>
              <a:t>write port</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and the </a:t>
            </a:r>
            <a:r>
              <a:rPr lang="en-US" b="1">
                <a:latin typeface="Times New Roman"/>
                <a:ea typeface="Times New Roman"/>
                <a:cs typeface="Times New Roman"/>
                <a:sym typeface="Times New Roman"/>
              </a:rPr>
              <a:t>EX stage</a:t>
            </a:r>
            <a:r>
              <a:rPr lang="en-US">
                <a:latin typeface="Times New Roman"/>
                <a:ea typeface="Times New Roman"/>
                <a:cs typeface="Times New Roman"/>
                <a:sym typeface="Times New Roman"/>
              </a:rPr>
              <a:t> register file </a:t>
            </a:r>
            <a:r>
              <a:rPr lang="en-US" b="1">
                <a:solidFill>
                  <a:srgbClr val="C00000"/>
                </a:solidFill>
                <a:latin typeface="Times New Roman"/>
                <a:ea typeface="Times New Roman"/>
                <a:cs typeface="Times New Roman"/>
                <a:sym typeface="Times New Roman"/>
              </a:rPr>
              <a:t>read port.</a:t>
            </a:r>
            <a:endParaRPr/>
          </a:p>
          <a:p>
            <a:pPr marL="457200" lvl="0" indent="-342900" algn="just" rtl="0">
              <a:lnSpc>
                <a:spcPct val="120000"/>
              </a:lnSpc>
              <a:spcBef>
                <a:spcPts val="1000"/>
              </a:spcBef>
              <a:spcAft>
                <a:spcPts val="0"/>
              </a:spcAft>
              <a:buSzPts val="1800"/>
              <a:buChar char="•"/>
            </a:pPr>
            <a:r>
              <a:rPr lang="en-US" b="1">
                <a:solidFill>
                  <a:srgbClr val="FF0000"/>
                </a:solidFill>
                <a:latin typeface="Times New Roman"/>
                <a:ea typeface="Times New Roman"/>
                <a:cs typeface="Times New Roman"/>
                <a:sym typeface="Times New Roman"/>
              </a:rPr>
              <a:t>With bypass 1, </a:t>
            </a:r>
            <a:r>
              <a:rPr lang="en-US">
                <a:latin typeface="Times New Roman"/>
                <a:ea typeface="Times New Roman"/>
                <a:cs typeface="Times New Roman"/>
                <a:sym typeface="Times New Roman"/>
              </a:rPr>
              <a:t>the result of a </a:t>
            </a:r>
            <a:r>
              <a:rPr lang="en-US" b="1">
                <a:latin typeface="Times New Roman"/>
                <a:ea typeface="Times New Roman"/>
                <a:cs typeface="Times New Roman"/>
                <a:sym typeface="Times New Roman"/>
              </a:rPr>
              <a:t>floating-point load </a:t>
            </a:r>
            <a:r>
              <a:rPr lang="en-US">
                <a:latin typeface="Times New Roman"/>
                <a:ea typeface="Times New Roman"/>
                <a:cs typeface="Times New Roman"/>
                <a:sym typeface="Times New Roman"/>
              </a:rPr>
              <a:t>(that writes to the register file in the X1 stage) can </a:t>
            </a:r>
            <a:r>
              <a:rPr lang="en-US" b="1">
                <a:solidFill>
                  <a:srgbClr val="C00000"/>
                </a:solidFill>
                <a:latin typeface="Times New Roman"/>
                <a:ea typeface="Times New Roman"/>
                <a:cs typeface="Times New Roman"/>
                <a:sym typeface="Times New Roman"/>
              </a:rPr>
              <a:t>bypass the X1 stage write </a:t>
            </a:r>
            <a:r>
              <a:rPr lang="en-US">
                <a:latin typeface="Times New Roman"/>
                <a:ea typeface="Times New Roman"/>
                <a:cs typeface="Times New Roman"/>
                <a:sym typeface="Times New Roman"/>
              </a:rPr>
              <a:t>and be sent </a:t>
            </a:r>
            <a:r>
              <a:rPr lang="en-US" b="1">
                <a:latin typeface="Times New Roman"/>
                <a:ea typeface="Times New Roman"/>
                <a:cs typeface="Times New Roman"/>
                <a:sym typeface="Times New Roman"/>
              </a:rPr>
              <a:t>directly to the operand fetch stage</a:t>
            </a:r>
            <a:r>
              <a:rPr lang="en-US">
                <a:latin typeface="Times New Roman"/>
                <a:ea typeface="Times New Roman"/>
                <a:cs typeface="Times New Roman"/>
                <a:sym typeface="Times New Roman"/>
              </a:rPr>
              <a:t> </a:t>
            </a:r>
            <a:r>
              <a:rPr lang="en-US" b="1">
                <a:solidFill>
                  <a:srgbClr val="002060"/>
                </a:solidFill>
                <a:latin typeface="Times New Roman"/>
                <a:ea typeface="Times New Roman"/>
                <a:cs typeface="Times New Roman"/>
                <a:sym typeface="Times New Roman"/>
              </a:rPr>
              <a:t>or</a:t>
            </a:r>
            <a:r>
              <a:rPr lang="en-US">
                <a:latin typeface="Times New Roman"/>
                <a:ea typeface="Times New Roman"/>
                <a:cs typeface="Times New Roman"/>
                <a:sym typeface="Times New Roman"/>
              </a:rPr>
              <a:t> </a:t>
            </a:r>
            <a:r>
              <a:rPr lang="en-US">
                <a:solidFill>
                  <a:srgbClr val="FF0000"/>
                </a:solidFill>
                <a:latin typeface="Times New Roman"/>
                <a:ea typeface="Times New Roman"/>
                <a:cs typeface="Times New Roman"/>
                <a:sym typeface="Times New Roman"/>
              </a:rPr>
              <a:t>EX stage </a:t>
            </a:r>
            <a:r>
              <a:rPr lang="en-US">
                <a:latin typeface="Times New Roman"/>
                <a:ea typeface="Times New Roman"/>
                <a:cs typeface="Times New Roman"/>
                <a:sym typeface="Times New Roman"/>
              </a:rPr>
              <a:t>of the </a:t>
            </a:r>
            <a:r>
              <a:rPr lang="en-US" b="1">
                <a:latin typeface="Times New Roman"/>
                <a:ea typeface="Times New Roman"/>
                <a:cs typeface="Times New Roman"/>
                <a:sym typeface="Times New Roman"/>
              </a:rPr>
              <a:t>next instruction</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1634" name="Google Shape;1634;p231"/>
          <p:cNvPicPr preferRelativeResize="0"/>
          <p:nvPr/>
        </p:nvPicPr>
        <p:blipFill rotWithShape="1">
          <a:blip r:embed="rId3">
            <a:alphaModFix/>
          </a:blip>
          <a:srcRect/>
          <a:stretch/>
        </p:blipFill>
        <p:spPr>
          <a:xfrm>
            <a:off x="0" y="0"/>
            <a:ext cx="838200" cy="851206"/>
          </a:xfrm>
          <a:prstGeom prst="rect">
            <a:avLst/>
          </a:prstGeom>
          <a:noFill/>
          <a:ln>
            <a:noFill/>
          </a:ln>
        </p:spPr>
      </p:pic>
      <p:sp>
        <p:nvSpPr>
          <p:cNvPr id="1635" name="Google Shape;1635;p2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36" name="Google Shape;1636;p2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
        <p:nvSpPr>
          <p:cNvPr id="1637" name="Google Shape;1637;p2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638" name="Google Shape;1638;p231"/>
          <p:cNvPicPr preferRelativeResize="0"/>
          <p:nvPr/>
        </p:nvPicPr>
        <p:blipFill rotWithShape="1">
          <a:blip r:embed="rId4">
            <a:alphaModFix/>
          </a:blip>
          <a:srcRect/>
          <a:stretch/>
        </p:blipFill>
        <p:spPr>
          <a:xfrm>
            <a:off x="1064300" y="3828465"/>
            <a:ext cx="10576559" cy="2272085"/>
          </a:xfrm>
          <a:prstGeom prst="rect">
            <a:avLst/>
          </a:prstGeom>
          <a:noFill/>
          <a:ln>
            <a:noFill/>
          </a:ln>
        </p:spPr>
      </p:pic>
      <p:sp>
        <p:nvSpPr>
          <p:cNvPr id="1639" name="Google Shape;1639;p231"/>
          <p:cNvSpPr/>
          <p:nvPr/>
        </p:nvSpPr>
        <p:spPr>
          <a:xfrm>
            <a:off x="1064300" y="3869408"/>
            <a:ext cx="10576559" cy="2272085"/>
          </a:xfrm>
          <a:prstGeom prst="rect">
            <a:avLst/>
          </a:prstGeom>
          <a:noFill/>
          <a:ln w="762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40" name="Google Shape;1640;p231"/>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641" name="Google Shape;1641;p231"/>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42" name="Google Shape;1642;p231"/>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43" name="Google Shape;1643;p231"/>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232"/>
          <p:cNvSpPr txBox="1">
            <a:spLocks noGrp="1"/>
          </p:cNvSpPr>
          <p:nvPr>
            <p:ph type="title"/>
          </p:nvPr>
        </p:nvSpPr>
        <p:spPr>
          <a:xfrm>
            <a:off x="2209800" y="277519"/>
            <a:ext cx="8477795" cy="53403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600" b="1">
                <a:solidFill>
                  <a:srgbClr val="C00000"/>
                </a:solidFill>
                <a:latin typeface="Times New Roman"/>
                <a:ea typeface="Times New Roman"/>
                <a:cs typeface="Times New Roman"/>
                <a:sym typeface="Times New Roman"/>
              </a:rPr>
              <a:t>BYPASS 1</a:t>
            </a:r>
            <a:r>
              <a:rPr lang="en-US" sz="6600" b="1">
                <a:solidFill>
                  <a:srgbClr val="2501BF"/>
                </a:solidFill>
                <a:latin typeface="Times New Roman"/>
                <a:ea typeface="Times New Roman"/>
                <a:cs typeface="Times New Roman"/>
                <a:sym typeface="Times New Roman"/>
              </a:rPr>
              <a:t>    Example </a:t>
            </a:r>
            <a:endParaRPr sz="6600" b="1">
              <a:solidFill>
                <a:srgbClr val="2501BF"/>
              </a:solidFill>
              <a:latin typeface="Times New Roman"/>
              <a:ea typeface="Times New Roman"/>
              <a:cs typeface="Times New Roman"/>
              <a:sym typeface="Times New Roman"/>
            </a:endParaRPr>
          </a:p>
        </p:txBody>
      </p:sp>
      <p:sp>
        <p:nvSpPr>
          <p:cNvPr id="1649" name="Google Shape;1649;p232"/>
          <p:cNvSpPr txBox="1">
            <a:spLocks noGrp="1"/>
          </p:cNvSpPr>
          <p:nvPr>
            <p:ph type="body" idx="1"/>
          </p:nvPr>
        </p:nvSpPr>
        <p:spPr>
          <a:xfrm>
            <a:off x="738119" y="903628"/>
            <a:ext cx="11343484" cy="5095108"/>
          </a:xfrm>
          <a:prstGeom prst="rect">
            <a:avLst/>
          </a:prstGeom>
          <a:noFill/>
          <a:ln>
            <a:noFill/>
          </a:ln>
        </p:spPr>
        <p:txBody>
          <a:bodyPr spcFirstLastPara="1" wrap="square" lIns="91425" tIns="45700" rIns="91425" bIns="45700" anchor="t" anchorCtr="0">
            <a:noAutofit/>
          </a:bodyPr>
          <a:lstStyle/>
          <a:p>
            <a:pPr marL="457200" lvl="0" indent="-342900" algn="just" rtl="0">
              <a:lnSpc>
                <a:spcPct val="100000"/>
              </a:lnSpc>
              <a:spcBef>
                <a:spcPts val="1000"/>
              </a:spcBef>
              <a:spcAft>
                <a:spcPts val="0"/>
              </a:spcAft>
              <a:buSzPts val="1800"/>
              <a:buChar char="•"/>
            </a:pPr>
            <a:r>
              <a:rPr lang="en-US" sz="3000" b="1">
                <a:latin typeface="Times New Roman"/>
                <a:ea typeface="Times New Roman"/>
                <a:cs typeface="Times New Roman"/>
                <a:sym typeface="Times New Roman"/>
              </a:rPr>
              <a:t>Bypass connects the </a:t>
            </a:r>
            <a:r>
              <a:rPr lang="en-US" sz="3000" b="1">
                <a:solidFill>
                  <a:srgbClr val="C00000"/>
                </a:solidFill>
                <a:latin typeface="Times New Roman"/>
                <a:ea typeface="Times New Roman"/>
                <a:cs typeface="Times New Roman"/>
                <a:sym typeface="Times New Roman"/>
              </a:rPr>
              <a:t>output of X1 stage to the input of EX stage</a:t>
            </a:r>
            <a:endParaRPr sz="3000">
              <a:solidFill>
                <a:srgbClr val="C00000"/>
              </a:solidFill>
              <a:latin typeface="Times New Roman"/>
              <a:ea typeface="Times New Roman"/>
              <a:cs typeface="Times New Roman"/>
              <a:sym typeface="Times New Roman"/>
            </a:endParaRPr>
          </a:p>
          <a:p>
            <a:pPr marL="0" lvl="0" indent="0" algn="just" rtl="0">
              <a:lnSpc>
                <a:spcPct val="100000"/>
              </a:lnSpc>
              <a:spcBef>
                <a:spcPts val="1000"/>
              </a:spcBef>
              <a:spcAft>
                <a:spcPts val="0"/>
              </a:spcAft>
              <a:buSzPts val="1800"/>
              <a:buNone/>
            </a:pPr>
            <a:r>
              <a:rPr lang="en-US" sz="3000">
                <a:latin typeface="Times New Roman"/>
                <a:ea typeface="Times New Roman"/>
                <a:cs typeface="Times New Roman"/>
                <a:sym typeface="Times New Roman"/>
              </a:rPr>
              <a:t>   e.g -  </a:t>
            </a:r>
            <a:r>
              <a:rPr lang="en-US" sz="3000">
                <a:solidFill>
                  <a:srgbClr val="385623"/>
                </a:solidFill>
                <a:latin typeface="Times New Roman"/>
                <a:ea typeface="Times New Roman"/>
                <a:cs typeface="Times New Roman"/>
                <a:sym typeface="Times New Roman"/>
              </a:rPr>
              <a:t>FLD</a:t>
            </a:r>
            <a:r>
              <a:rPr lang="en-US" sz="3000">
                <a:latin typeface="Times New Roman"/>
                <a:ea typeface="Times New Roman"/>
                <a:cs typeface="Times New Roman"/>
                <a:sym typeface="Times New Roman"/>
              </a:rPr>
              <a:t> ST</a:t>
            </a:r>
            <a:endParaRPr/>
          </a:p>
          <a:p>
            <a:pPr marL="457200" lvl="3" indent="0" algn="just" rtl="0">
              <a:lnSpc>
                <a:spcPct val="100000"/>
              </a:lnSpc>
              <a:spcBef>
                <a:spcPts val="1000"/>
              </a:spcBef>
              <a:spcAft>
                <a:spcPts val="0"/>
              </a:spcAft>
              <a:buSzPts val="1800"/>
              <a:buNone/>
            </a:pPr>
            <a:r>
              <a:rPr lang="en-US" sz="3000">
                <a:latin typeface="Times New Roman"/>
                <a:ea typeface="Times New Roman"/>
                <a:cs typeface="Times New Roman"/>
                <a:sym typeface="Times New Roman"/>
              </a:rPr>
              <a:t>	  </a:t>
            </a:r>
            <a:r>
              <a:rPr lang="en-US" sz="3000">
                <a:solidFill>
                  <a:srgbClr val="385623"/>
                </a:solidFill>
                <a:latin typeface="Times New Roman"/>
                <a:ea typeface="Times New Roman"/>
                <a:cs typeface="Times New Roman"/>
                <a:sym typeface="Times New Roman"/>
              </a:rPr>
              <a:t>FMUL</a:t>
            </a:r>
            <a:r>
              <a:rPr lang="en-US" sz="3000">
                <a:latin typeface="Times New Roman"/>
                <a:ea typeface="Times New Roman"/>
                <a:cs typeface="Times New Roman"/>
                <a:sym typeface="Times New Roman"/>
              </a:rPr>
              <a:t> ST</a:t>
            </a:r>
            <a:endParaRPr/>
          </a:p>
          <a:p>
            <a:pPr marL="457200" lvl="0" indent="-342900" algn="just" rtl="0">
              <a:lnSpc>
                <a:spcPct val="100000"/>
              </a:lnSpc>
              <a:spcBef>
                <a:spcPts val="1000"/>
              </a:spcBef>
              <a:spcAft>
                <a:spcPts val="0"/>
              </a:spcAft>
              <a:buSzPts val="1800"/>
              <a:buChar char="•"/>
            </a:pPr>
            <a:r>
              <a:rPr lang="en-US">
                <a:latin typeface="Times New Roman"/>
                <a:ea typeface="Times New Roman"/>
                <a:cs typeface="Times New Roman"/>
                <a:sym typeface="Times New Roman"/>
              </a:rPr>
              <a:t>The above instructions use </a:t>
            </a:r>
            <a:r>
              <a:rPr lang="en-US" b="1">
                <a:latin typeface="Times New Roman"/>
                <a:ea typeface="Times New Roman"/>
                <a:cs typeface="Times New Roman"/>
                <a:sym typeface="Times New Roman"/>
              </a:rPr>
              <a:t>S</a:t>
            </a:r>
            <a:r>
              <a:rPr lang="en-US">
                <a:latin typeface="Times New Roman"/>
                <a:ea typeface="Times New Roman"/>
                <a:cs typeface="Times New Roman"/>
                <a:sym typeface="Times New Roman"/>
              </a:rPr>
              <a:t>T as </a:t>
            </a:r>
            <a:r>
              <a:rPr lang="en-US" b="1">
                <a:solidFill>
                  <a:srgbClr val="C00000"/>
                </a:solidFill>
                <a:latin typeface="Times New Roman"/>
                <a:ea typeface="Times New Roman"/>
                <a:cs typeface="Times New Roman"/>
                <a:sym typeface="Times New Roman"/>
              </a:rPr>
              <a:t>an operand</a:t>
            </a:r>
            <a:r>
              <a:rPr lang="en-US">
                <a:latin typeface="Times New Roman"/>
                <a:ea typeface="Times New Roman"/>
                <a:cs typeface="Times New Roman"/>
                <a:sym typeface="Times New Roman"/>
              </a:rPr>
              <a:t>.</a:t>
            </a:r>
            <a:endParaRPr/>
          </a:p>
          <a:p>
            <a:pPr marL="457200" lvl="0" indent="-342900" algn="just" rtl="0">
              <a:lnSpc>
                <a:spcPct val="100000"/>
              </a:lnSpc>
              <a:spcBef>
                <a:spcPts val="1000"/>
              </a:spcBef>
              <a:spcAft>
                <a:spcPts val="0"/>
              </a:spcAft>
              <a:buSzPts val="1800"/>
              <a:buChar char="•"/>
            </a:pPr>
            <a:r>
              <a:rPr lang="en-US" b="1">
                <a:solidFill>
                  <a:srgbClr val="C00000"/>
                </a:solidFill>
                <a:latin typeface="Times New Roman"/>
                <a:ea typeface="Times New Roman"/>
                <a:cs typeface="Times New Roman"/>
                <a:sym typeface="Times New Roman"/>
              </a:rPr>
              <a:t>With byapss1, </a:t>
            </a:r>
            <a:r>
              <a:rPr lang="en-US">
                <a:latin typeface="Times New Roman"/>
                <a:ea typeface="Times New Roman"/>
                <a:cs typeface="Times New Roman"/>
                <a:sym typeface="Times New Roman"/>
              </a:rPr>
              <a:t>the data from </a:t>
            </a:r>
            <a:r>
              <a:rPr lang="en-US" b="1">
                <a:solidFill>
                  <a:srgbClr val="C00000"/>
                </a:solidFill>
                <a:latin typeface="Times New Roman"/>
                <a:ea typeface="Times New Roman"/>
                <a:cs typeface="Times New Roman"/>
                <a:sym typeface="Times New Roman"/>
              </a:rPr>
              <a:t>FLD</a:t>
            </a:r>
            <a:r>
              <a:rPr lang="en-US">
                <a:latin typeface="Times New Roman"/>
                <a:ea typeface="Times New Roman"/>
                <a:cs typeface="Times New Roman"/>
                <a:sym typeface="Times New Roman"/>
              </a:rPr>
              <a:t> is made available as </a:t>
            </a:r>
            <a:r>
              <a:rPr lang="en-US" b="1">
                <a:latin typeface="Times New Roman"/>
                <a:ea typeface="Times New Roman"/>
                <a:cs typeface="Times New Roman"/>
                <a:sym typeface="Times New Roman"/>
              </a:rPr>
              <a:t>an input operand</a:t>
            </a:r>
            <a:r>
              <a:rPr lang="en-US">
                <a:latin typeface="Times New Roman"/>
                <a:ea typeface="Times New Roman"/>
                <a:cs typeface="Times New Roman"/>
                <a:sym typeface="Times New Roman"/>
              </a:rPr>
              <a:t> to </a:t>
            </a:r>
            <a:r>
              <a:rPr lang="en-US" b="1">
                <a:solidFill>
                  <a:srgbClr val="7F6000"/>
                </a:solidFill>
                <a:latin typeface="Times New Roman"/>
                <a:ea typeface="Times New Roman"/>
                <a:cs typeface="Times New Roman"/>
                <a:sym typeface="Times New Roman"/>
              </a:rPr>
              <a:t>FMUL</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before</a:t>
            </a:r>
            <a:r>
              <a:rPr lang="en-US">
                <a:latin typeface="Times New Roman"/>
                <a:ea typeface="Times New Roman"/>
                <a:cs typeface="Times New Roman"/>
                <a:sym typeface="Times New Roman"/>
              </a:rPr>
              <a:t> it is written into the </a:t>
            </a:r>
            <a:r>
              <a:rPr lang="en-US" b="1">
                <a:latin typeface="Times New Roman"/>
                <a:ea typeface="Times New Roman"/>
                <a:cs typeface="Times New Roman"/>
                <a:sym typeface="Times New Roman"/>
              </a:rPr>
              <a:t>floating point register file</a:t>
            </a:r>
            <a:r>
              <a:rPr lang="en-US">
                <a:latin typeface="Times New Roman"/>
                <a:ea typeface="Times New Roman"/>
                <a:cs typeface="Times New Roman"/>
                <a:sym typeface="Times New Roman"/>
              </a:rPr>
              <a:t>.</a:t>
            </a:r>
            <a:endParaRPr/>
          </a:p>
          <a:p>
            <a:pPr marL="457200" lvl="0" indent="-342900" algn="just" rtl="0">
              <a:lnSpc>
                <a:spcPct val="100000"/>
              </a:lnSpc>
              <a:spcBef>
                <a:spcPts val="1000"/>
              </a:spcBef>
              <a:spcAft>
                <a:spcPts val="0"/>
              </a:spcAft>
              <a:buSzPts val="1800"/>
              <a:buChar char="•"/>
            </a:pPr>
            <a:r>
              <a:rPr lang="en-US">
                <a:latin typeface="Times New Roman"/>
                <a:ea typeface="Times New Roman"/>
                <a:cs typeface="Times New Roman"/>
                <a:sym typeface="Times New Roman"/>
              </a:rPr>
              <a:t>This </a:t>
            </a:r>
            <a:r>
              <a:rPr lang="en-US" b="1">
                <a:latin typeface="Times New Roman"/>
                <a:ea typeface="Times New Roman"/>
                <a:cs typeface="Times New Roman"/>
                <a:sym typeface="Times New Roman"/>
              </a:rPr>
              <a:t>prevents </a:t>
            </a:r>
            <a:r>
              <a:rPr lang="en-US">
                <a:latin typeface="Times New Roman"/>
                <a:ea typeface="Times New Roman"/>
                <a:cs typeface="Times New Roman"/>
                <a:sym typeface="Times New Roman"/>
              </a:rPr>
              <a:t>the pipeline from </a:t>
            </a:r>
            <a:r>
              <a:rPr lang="en-US" sz="3200" b="1">
                <a:solidFill>
                  <a:srgbClr val="C00000"/>
                </a:solidFill>
                <a:latin typeface="Times New Roman"/>
                <a:ea typeface="Times New Roman"/>
                <a:cs typeface="Times New Roman"/>
                <a:sym typeface="Times New Roman"/>
              </a:rPr>
              <a:t>stalling</a:t>
            </a:r>
            <a:r>
              <a:rPr lang="en-US">
                <a:latin typeface="Times New Roman"/>
                <a:ea typeface="Times New Roman"/>
                <a:cs typeface="Times New Roman"/>
                <a:sym typeface="Times New Roman"/>
              </a:rPr>
              <a:t> and </a:t>
            </a:r>
            <a:r>
              <a:rPr lang="en-US" b="1">
                <a:latin typeface="Times New Roman"/>
                <a:ea typeface="Times New Roman"/>
                <a:cs typeface="Times New Roman"/>
                <a:sym typeface="Times New Roman"/>
              </a:rPr>
              <a:t>decreases number of clk cycles.</a:t>
            </a:r>
            <a:endParaRPr/>
          </a:p>
          <a:p>
            <a:pPr marL="457200" lvl="0" indent="-342900" algn="just" rtl="0">
              <a:lnSpc>
                <a:spcPct val="100000"/>
              </a:lnSpc>
              <a:spcBef>
                <a:spcPts val="1000"/>
              </a:spcBef>
              <a:spcAft>
                <a:spcPts val="0"/>
              </a:spcAft>
              <a:buSzPts val="1800"/>
              <a:buChar char="•"/>
            </a:pPr>
            <a:r>
              <a:rPr lang="en-US">
                <a:solidFill>
                  <a:srgbClr val="0070C0"/>
                </a:solidFill>
                <a:latin typeface="Times New Roman"/>
                <a:ea typeface="Times New Roman"/>
                <a:cs typeface="Times New Roman"/>
                <a:sym typeface="Times New Roman"/>
              </a:rPr>
              <a:t>No of clk cycles taken by </a:t>
            </a:r>
            <a:r>
              <a:rPr lang="en-US" b="1">
                <a:latin typeface="Times New Roman"/>
                <a:ea typeface="Times New Roman"/>
                <a:cs typeface="Times New Roman"/>
                <a:sym typeface="Times New Roman"/>
              </a:rPr>
              <a:t>8087 </a:t>
            </a:r>
            <a:r>
              <a:rPr lang="en-US">
                <a:solidFill>
                  <a:srgbClr val="0070C0"/>
                </a:solidFill>
                <a:latin typeface="Times New Roman"/>
                <a:ea typeface="Times New Roman"/>
                <a:cs typeface="Times New Roman"/>
                <a:sym typeface="Times New Roman"/>
              </a:rPr>
              <a:t>to execute </a:t>
            </a:r>
            <a:r>
              <a:rPr lang="en-US" b="1">
                <a:solidFill>
                  <a:srgbClr val="C00000"/>
                </a:solidFill>
                <a:latin typeface="Times New Roman"/>
                <a:ea typeface="Times New Roman"/>
                <a:cs typeface="Times New Roman"/>
                <a:sym typeface="Times New Roman"/>
              </a:rPr>
              <a:t>FMUL</a:t>
            </a:r>
            <a:r>
              <a:rPr lang="en-US">
                <a:solidFill>
                  <a:srgbClr val="0070C0"/>
                </a:solidFill>
                <a:latin typeface="Times New Roman"/>
                <a:ea typeface="Times New Roman"/>
                <a:cs typeface="Times New Roman"/>
                <a:sym typeface="Times New Roman"/>
              </a:rPr>
              <a:t> instruction are </a:t>
            </a:r>
            <a:r>
              <a:rPr lang="en-US">
                <a:solidFill>
                  <a:srgbClr val="FF0000"/>
                </a:solidFill>
                <a:latin typeface="Times New Roman"/>
                <a:ea typeface="Times New Roman"/>
                <a:cs typeface="Times New Roman"/>
                <a:sym typeface="Times New Roman"/>
              </a:rPr>
              <a:t>130 </a:t>
            </a:r>
            <a:r>
              <a:rPr lang="en-US">
                <a:solidFill>
                  <a:srgbClr val="0070C0"/>
                </a:solidFill>
                <a:latin typeface="Times New Roman"/>
                <a:ea typeface="Times New Roman"/>
                <a:cs typeface="Times New Roman"/>
                <a:sym typeface="Times New Roman"/>
              </a:rPr>
              <a:t>whereas, </a:t>
            </a:r>
            <a:r>
              <a:rPr lang="en-US" b="1">
                <a:solidFill>
                  <a:srgbClr val="C00000"/>
                </a:solidFill>
                <a:latin typeface="Times New Roman"/>
                <a:ea typeface="Times New Roman"/>
                <a:cs typeface="Times New Roman"/>
                <a:sym typeface="Times New Roman"/>
              </a:rPr>
              <a:t>Pentium</a:t>
            </a:r>
            <a:r>
              <a:rPr lang="en-US">
                <a:solidFill>
                  <a:srgbClr val="0070C0"/>
                </a:solidFill>
                <a:latin typeface="Times New Roman"/>
                <a:ea typeface="Times New Roman"/>
                <a:cs typeface="Times New Roman"/>
                <a:sym typeface="Times New Roman"/>
              </a:rPr>
              <a:t> takes only </a:t>
            </a:r>
            <a:r>
              <a:rPr lang="en-US">
                <a:solidFill>
                  <a:srgbClr val="FF0000"/>
                </a:solidFill>
                <a:latin typeface="Times New Roman"/>
                <a:ea typeface="Times New Roman"/>
                <a:cs typeface="Times New Roman"/>
                <a:sym typeface="Times New Roman"/>
              </a:rPr>
              <a:t>1 clk </a:t>
            </a:r>
            <a:r>
              <a:rPr lang="en-US">
                <a:solidFill>
                  <a:srgbClr val="0070C0"/>
                </a:solidFill>
                <a:latin typeface="Times New Roman"/>
                <a:ea typeface="Times New Roman"/>
                <a:cs typeface="Times New Roman"/>
                <a:sym typeface="Times New Roman"/>
              </a:rPr>
              <a:t>cycle to perform the same operation</a:t>
            </a:r>
            <a:r>
              <a:rPr lang="en-US">
                <a:latin typeface="Times New Roman"/>
                <a:ea typeface="Times New Roman"/>
                <a:cs typeface="Times New Roman"/>
                <a:sym typeface="Times New Roman"/>
              </a:rPr>
              <a:t>!</a:t>
            </a:r>
            <a:endParaRPr/>
          </a:p>
          <a:p>
            <a:pPr marL="457200" lvl="0" indent="-228600" algn="just" rtl="0">
              <a:lnSpc>
                <a:spcPct val="100000"/>
              </a:lnSpc>
              <a:spcBef>
                <a:spcPts val="1000"/>
              </a:spcBef>
              <a:spcAft>
                <a:spcPts val="0"/>
              </a:spcAft>
              <a:buSzPts val="1800"/>
              <a:buNone/>
            </a:pPr>
            <a:endParaRPr sz="3000">
              <a:latin typeface="Times New Roman"/>
              <a:ea typeface="Times New Roman"/>
              <a:cs typeface="Times New Roman"/>
              <a:sym typeface="Times New Roman"/>
            </a:endParaRPr>
          </a:p>
          <a:p>
            <a:pPr marL="457200" lvl="0" indent="-228600" algn="just" rtl="0">
              <a:lnSpc>
                <a:spcPct val="100000"/>
              </a:lnSpc>
              <a:spcBef>
                <a:spcPts val="1000"/>
              </a:spcBef>
              <a:spcAft>
                <a:spcPts val="0"/>
              </a:spcAft>
              <a:buSzPts val="1800"/>
              <a:buNone/>
            </a:pPr>
            <a:endParaRPr sz="3000">
              <a:latin typeface="Times New Roman"/>
              <a:ea typeface="Times New Roman"/>
              <a:cs typeface="Times New Roman"/>
              <a:sym typeface="Times New Roman"/>
            </a:endParaRPr>
          </a:p>
        </p:txBody>
      </p:sp>
      <p:pic>
        <p:nvPicPr>
          <p:cNvPr id="1650" name="Google Shape;1650;p232"/>
          <p:cNvPicPr preferRelativeResize="0"/>
          <p:nvPr/>
        </p:nvPicPr>
        <p:blipFill rotWithShape="1">
          <a:blip r:embed="rId3">
            <a:alphaModFix/>
          </a:blip>
          <a:srcRect/>
          <a:stretch/>
        </p:blipFill>
        <p:spPr>
          <a:xfrm>
            <a:off x="0" y="0"/>
            <a:ext cx="773905" cy="851206"/>
          </a:xfrm>
          <a:prstGeom prst="rect">
            <a:avLst/>
          </a:prstGeom>
          <a:noFill/>
          <a:ln>
            <a:noFill/>
          </a:ln>
        </p:spPr>
      </p:pic>
      <p:sp>
        <p:nvSpPr>
          <p:cNvPr id="1651" name="Google Shape;1651;p2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52" name="Google Shape;1652;p2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
        <p:nvSpPr>
          <p:cNvPr id="1653" name="Google Shape;1653;p2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654" name="Google Shape;1654;p232"/>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655" name="Google Shape;1655;p232"/>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56" name="Google Shape;1656;p232"/>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57" name="Google Shape;1657;p232"/>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58" name="Google Shape;1658;p232"/>
          <p:cNvPicPr preferRelativeResize="0"/>
          <p:nvPr/>
        </p:nvPicPr>
        <p:blipFill rotWithShape="1">
          <a:blip r:embed="rId4">
            <a:alphaModFix/>
          </a:blip>
          <a:srcRect/>
          <a:stretch/>
        </p:blipFill>
        <p:spPr>
          <a:xfrm>
            <a:off x="6054143" y="1612903"/>
            <a:ext cx="5780806" cy="115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4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33"/>
          <p:cNvSpPr txBox="1">
            <a:spLocks noGrp="1"/>
          </p:cNvSpPr>
          <p:nvPr>
            <p:ph type="title"/>
          </p:nvPr>
        </p:nvSpPr>
        <p:spPr>
          <a:xfrm>
            <a:off x="1623237" y="284246"/>
            <a:ext cx="9205872" cy="3968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7200" b="1">
                <a:solidFill>
                  <a:srgbClr val="C00000"/>
                </a:solidFill>
                <a:latin typeface="Times New Roman"/>
                <a:ea typeface="Times New Roman"/>
                <a:cs typeface="Times New Roman"/>
                <a:sym typeface="Times New Roman"/>
              </a:rPr>
              <a:t>Bypass 2   </a:t>
            </a:r>
            <a:r>
              <a:rPr lang="en-US" sz="7200" b="1">
                <a:latin typeface="Times New Roman"/>
                <a:ea typeface="Times New Roman"/>
                <a:cs typeface="Times New Roman"/>
                <a:sym typeface="Times New Roman"/>
              </a:rPr>
              <a:t>Details</a:t>
            </a:r>
            <a:endParaRPr sz="6600" b="1">
              <a:latin typeface="Times New Roman"/>
              <a:ea typeface="Times New Roman"/>
              <a:cs typeface="Times New Roman"/>
              <a:sym typeface="Times New Roman"/>
            </a:endParaRPr>
          </a:p>
        </p:txBody>
      </p:sp>
      <p:sp>
        <p:nvSpPr>
          <p:cNvPr id="1664" name="Google Shape;1664;p233"/>
          <p:cNvSpPr txBox="1">
            <a:spLocks noGrp="1"/>
          </p:cNvSpPr>
          <p:nvPr>
            <p:ph type="body" idx="1"/>
          </p:nvPr>
        </p:nvSpPr>
        <p:spPr>
          <a:xfrm>
            <a:off x="922652" y="1002897"/>
            <a:ext cx="11160491" cy="2597998"/>
          </a:xfrm>
          <a:prstGeom prst="rect">
            <a:avLst/>
          </a:prstGeom>
          <a:noFill/>
          <a:ln>
            <a:noFill/>
          </a:ln>
        </p:spPr>
        <p:txBody>
          <a:bodyPr spcFirstLastPara="1" wrap="square" lIns="91425" tIns="45700" rIns="91425" bIns="45700" anchor="t" anchorCtr="0">
            <a:noAutofit/>
          </a:bodyPr>
          <a:lstStyle/>
          <a:p>
            <a:pPr marL="457200" lvl="0" indent="-342900" algn="just" rtl="0">
              <a:lnSpc>
                <a:spcPct val="100000"/>
              </a:lnSpc>
              <a:spcBef>
                <a:spcPts val="0"/>
              </a:spcBef>
              <a:spcAft>
                <a:spcPts val="0"/>
              </a:spcAft>
              <a:buSzPts val="1800"/>
              <a:buChar char="•"/>
            </a:pPr>
            <a:r>
              <a:rPr lang="en-US" sz="3200">
                <a:latin typeface="Times New Roman"/>
                <a:ea typeface="Times New Roman"/>
                <a:cs typeface="Times New Roman"/>
                <a:sym typeface="Times New Roman"/>
              </a:rPr>
              <a:t>Bypass the </a:t>
            </a:r>
            <a:r>
              <a:rPr lang="en-US" sz="3200" b="1">
                <a:latin typeface="Times New Roman"/>
                <a:ea typeface="Times New Roman"/>
                <a:cs typeface="Times New Roman"/>
                <a:sym typeface="Times New Roman"/>
              </a:rPr>
              <a:t>WF stage </a:t>
            </a:r>
            <a:r>
              <a:rPr lang="en-US" sz="3200">
                <a:latin typeface="Times New Roman"/>
                <a:ea typeface="Times New Roman"/>
                <a:cs typeface="Times New Roman"/>
                <a:sym typeface="Times New Roman"/>
              </a:rPr>
              <a:t>register file </a:t>
            </a:r>
            <a:r>
              <a:rPr lang="en-US" sz="3200" b="1">
                <a:latin typeface="Times New Roman"/>
                <a:ea typeface="Times New Roman"/>
                <a:cs typeface="Times New Roman"/>
                <a:sym typeface="Times New Roman"/>
              </a:rPr>
              <a:t>write port </a:t>
            </a:r>
            <a:r>
              <a:rPr lang="en-US" sz="3200">
                <a:latin typeface="Times New Roman"/>
                <a:ea typeface="Times New Roman"/>
                <a:cs typeface="Times New Roman"/>
                <a:sym typeface="Times New Roman"/>
              </a:rPr>
              <a:t>and the </a:t>
            </a:r>
            <a:r>
              <a:rPr lang="en-US" sz="3200" b="1">
                <a:solidFill>
                  <a:srgbClr val="385623"/>
                </a:solidFill>
                <a:latin typeface="Times New Roman"/>
                <a:ea typeface="Times New Roman"/>
                <a:cs typeface="Times New Roman"/>
                <a:sym typeface="Times New Roman"/>
              </a:rPr>
              <a:t>EX stage register file read port.</a:t>
            </a:r>
            <a:endParaRPr/>
          </a:p>
          <a:p>
            <a:pPr marL="0" lvl="0" indent="-114300" algn="just" rtl="0">
              <a:lnSpc>
                <a:spcPct val="100000"/>
              </a:lnSpc>
              <a:spcBef>
                <a:spcPts val="0"/>
              </a:spcBef>
              <a:spcAft>
                <a:spcPts val="0"/>
              </a:spcAft>
              <a:buSzPts val="1800"/>
              <a:buChar char="•"/>
            </a:pPr>
            <a:r>
              <a:rPr lang="en-US" sz="3200">
                <a:solidFill>
                  <a:srgbClr val="FF0000"/>
                </a:solidFill>
                <a:latin typeface="Times New Roman"/>
                <a:ea typeface="Times New Roman"/>
                <a:cs typeface="Times New Roman"/>
                <a:sym typeface="Times New Roman"/>
              </a:rPr>
              <a:t> With bypass 2</a:t>
            </a:r>
            <a:r>
              <a:rPr lang="en-US" sz="3200">
                <a:latin typeface="Times New Roman"/>
                <a:ea typeface="Times New Roman"/>
                <a:cs typeface="Times New Roman"/>
                <a:sym typeface="Times New Roman"/>
              </a:rPr>
              <a:t>, the result of </a:t>
            </a:r>
            <a:r>
              <a:rPr lang="en-US" sz="3200" b="1">
                <a:latin typeface="Times New Roman"/>
                <a:ea typeface="Times New Roman"/>
                <a:cs typeface="Times New Roman"/>
                <a:sym typeface="Times New Roman"/>
              </a:rPr>
              <a:t>any arithmetic operation </a:t>
            </a:r>
            <a:r>
              <a:rPr lang="en-US" sz="3200">
                <a:latin typeface="Times New Roman"/>
                <a:ea typeface="Times New Roman"/>
                <a:cs typeface="Times New Roman"/>
                <a:sym typeface="Times New Roman"/>
              </a:rPr>
              <a:t>can </a:t>
            </a:r>
            <a:r>
              <a:rPr lang="en-US" sz="3200" b="1">
                <a:solidFill>
                  <a:srgbClr val="385623"/>
                </a:solidFill>
                <a:latin typeface="Times New Roman"/>
                <a:ea typeface="Times New Roman"/>
                <a:cs typeface="Times New Roman"/>
                <a:sym typeface="Times New Roman"/>
              </a:rPr>
              <a:t>bypass</a:t>
            </a:r>
            <a:r>
              <a:rPr lang="en-US" sz="3200">
                <a:latin typeface="Times New Roman"/>
                <a:ea typeface="Times New Roman"/>
                <a:cs typeface="Times New Roman"/>
                <a:sym typeface="Times New Roman"/>
              </a:rPr>
              <a:t> the </a:t>
            </a:r>
            <a:r>
              <a:rPr lang="en-US" sz="3200" b="1">
                <a:latin typeface="Times New Roman"/>
                <a:ea typeface="Times New Roman"/>
                <a:cs typeface="Times New Roman"/>
                <a:sym typeface="Times New Roman"/>
              </a:rPr>
              <a:t>WF stage </a:t>
            </a:r>
            <a:r>
              <a:rPr lang="en-US" sz="3200">
                <a:solidFill>
                  <a:srgbClr val="385623"/>
                </a:solidFill>
                <a:latin typeface="Times New Roman"/>
                <a:ea typeface="Times New Roman"/>
                <a:cs typeface="Times New Roman"/>
                <a:sym typeface="Times New Roman"/>
              </a:rPr>
              <a:t>write to the register file</a:t>
            </a:r>
            <a:r>
              <a:rPr lang="en-US" sz="3200">
                <a:latin typeface="Times New Roman"/>
                <a:ea typeface="Times New Roman"/>
                <a:cs typeface="Times New Roman"/>
                <a:sym typeface="Times New Roman"/>
              </a:rPr>
              <a:t>, and be sent directly to the desired execution unit as an operand for the next instruction.</a:t>
            </a:r>
            <a:endParaRPr sz="3200">
              <a:latin typeface="Times New Roman"/>
              <a:ea typeface="Times New Roman"/>
              <a:cs typeface="Times New Roman"/>
              <a:sym typeface="Times New Roman"/>
            </a:endParaRPr>
          </a:p>
          <a:p>
            <a:pPr marL="457200" lvl="0" indent="0" algn="just" rtl="0">
              <a:lnSpc>
                <a:spcPct val="100000"/>
              </a:lnSpc>
              <a:spcBef>
                <a:spcPts val="1000"/>
              </a:spcBef>
              <a:spcAft>
                <a:spcPts val="0"/>
              </a:spcAft>
              <a:buSzPts val="1800"/>
              <a:buNone/>
            </a:pPr>
            <a:endParaRPr sz="3200"/>
          </a:p>
        </p:txBody>
      </p:sp>
      <p:pic>
        <p:nvPicPr>
          <p:cNvPr id="1665" name="Google Shape;1665;p233"/>
          <p:cNvPicPr preferRelativeResize="0"/>
          <p:nvPr/>
        </p:nvPicPr>
        <p:blipFill rotWithShape="1">
          <a:blip r:embed="rId3">
            <a:alphaModFix/>
          </a:blip>
          <a:srcRect/>
          <a:stretch/>
        </p:blipFill>
        <p:spPr>
          <a:xfrm>
            <a:off x="6490" y="105260"/>
            <a:ext cx="835240" cy="754848"/>
          </a:xfrm>
          <a:prstGeom prst="rect">
            <a:avLst/>
          </a:prstGeom>
          <a:noFill/>
          <a:ln>
            <a:noFill/>
          </a:ln>
        </p:spPr>
      </p:pic>
      <p:sp>
        <p:nvSpPr>
          <p:cNvPr id="1666" name="Google Shape;1666;p2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67" name="Google Shape;1667;p2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
        <p:nvSpPr>
          <p:cNvPr id="1668" name="Google Shape;1668;p2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669" name="Google Shape;1669;p233"/>
          <p:cNvPicPr preferRelativeResize="0"/>
          <p:nvPr/>
        </p:nvPicPr>
        <p:blipFill rotWithShape="1">
          <a:blip r:embed="rId4">
            <a:alphaModFix/>
          </a:blip>
          <a:srcRect/>
          <a:stretch/>
        </p:blipFill>
        <p:spPr>
          <a:xfrm>
            <a:off x="1182390" y="3890763"/>
            <a:ext cx="10576559" cy="2272085"/>
          </a:xfrm>
          <a:prstGeom prst="rect">
            <a:avLst/>
          </a:prstGeom>
          <a:noFill/>
          <a:ln>
            <a:noFill/>
          </a:ln>
        </p:spPr>
      </p:pic>
      <p:sp>
        <p:nvSpPr>
          <p:cNvPr id="1670" name="Google Shape;1670;p233"/>
          <p:cNvSpPr/>
          <p:nvPr/>
        </p:nvSpPr>
        <p:spPr>
          <a:xfrm>
            <a:off x="1212871" y="3890763"/>
            <a:ext cx="10576559" cy="2272085"/>
          </a:xfrm>
          <a:prstGeom prst="rect">
            <a:avLst/>
          </a:prstGeom>
          <a:noFill/>
          <a:ln w="762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71" name="Google Shape;1671;p233"/>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672" name="Google Shape;1672;p233"/>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73" name="Google Shape;1673;p233"/>
          <p:cNvCxnSpPr/>
          <p:nvPr/>
        </p:nvCxnSpPr>
        <p:spPr>
          <a:xfrm flipH="1">
            <a:off x="807719" y="63108"/>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74" name="Google Shape;1674;p233"/>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234"/>
          <p:cNvSpPr txBox="1">
            <a:spLocks noGrp="1"/>
          </p:cNvSpPr>
          <p:nvPr>
            <p:ph type="body" idx="1"/>
          </p:nvPr>
        </p:nvSpPr>
        <p:spPr>
          <a:xfrm>
            <a:off x="491264" y="943280"/>
            <a:ext cx="11700736" cy="5304943"/>
          </a:xfrm>
          <a:prstGeom prst="rect">
            <a:avLst/>
          </a:prstGeom>
          <a:noFill/>
          <a:ln>
            <a:noFill/>
          </a:ln>
        </p:spPr>
        <p:txBody>
          <a:bodyPr spcFirstLastPara="1" wrap="square" lIns="91425" tIns="45700" rIns="91425" bIns="45700" anchor="t" anchorCtr="0">
            <a:noAutofit/>
          </a:bodyPr>
          <a:lstStyle/>
          <a:p>
            <a:pPr marL="457200" lvl="0" indent="-114300" algn="l" rtl="0">
              <a:lnSpc>
                <a:spcPct val="110000"/>
              </a:lnSpc>
              <a:spcBef>
                <a:spcPts val="0"/>
              </a:spcBef>
              <a:spcAft>
                <a:spcPts val="0"/>
              </a:spcAft>
              <a:buSzPts val="1800"/>
              <a:buChar char="•"/>
            </a:pPr>
            <a:r>
              <a:rPr lang="en-US" sz="2400" b="1">
                <a:latin typeface="Times New Roman"/>
                <a:ea typeface="Times New Roman"/>
                <a:cs typeface="Times New Roman"/>
                <a:sym typeface="Times New Roman"/>
              </a:rPr>
              <a:t>Bypass between WF stage and EX stage </a:t>
            </a:r>
            <a:r>
              <a:rPr lang="en-US" sz="2500">
                <a:latin typeface="Times New Roman"/>
                <a:ea typeface="Times New Roman"/>
                <a:cs typeface="Times New Roman"/>
                <a:sym typeface="Times New Roman"/>
              </a:rPr>
              <a:t>where </a:t>
            </a:r>
            <a:r>
              <a:rPr lang="en-US" sz="2500" b="1">
                <a:solidFill>
                  <a:srgbClr val="C00000"/>
                </a:solidFill>
                <a:latin typeface="Times New Roman"/>
                <a:ea typeface="Times New Roman"/>
                <a:cs typeface="Times New Roman"/>
                <a:sym typeface="Times New Roman"/>
              </a:rPr>
              <a:t>the result of an arithmetic instruction </a:t>
            </a:r>
            <a:r>
              <a:rPr lang="en-US" sz="2500">
                <a:latin typeface="Times New Roman"/>
                <a:ea typeface="Times New Roman"/>
                <a:cs typeface="Times New Roman"/>
                <a:sym typeface="Times New Roman"/>
              </a:rPr>
              <a:t>is </a:t>
            </a:r>
            <a:r>
              <a:rPr lang="en-US" sz="2500" b="1">
                <a:latin typeface="Times New Roman"/>
                <a:ea typeface="Times New Roman"/>
                <a:cs typeface="Times New Roman"/>
                <a:sym typeface="Times New Roman"/>
              </a:rPr>
              <a:t>made available to</a:t>
            </a:r>
            <a:r>
              <a:rPr lang="en-US" sz="2500">
                <a:latin typeface="Times New Roman"/>
                <a:ea typeface="Times New Roman"/>
                <a:cs typeface="Times New Roman"/>
                <a:sym typeface="Times New Roman"/>
              </a:rPr>
              <a:t> </a:t>
            </a:r>
            <a:r>
              <a:rPr lang="en-US" sz="3200">
                <a:solidFill>
                  <a:srgbClr val="C00000"/>
                </a:solidFill>
                <a:latin typeface="Times New Roman"/>
                <a:ea typeface="Times New Roman"/>
                <a:cs typeface="Times New Roman"/>
                <a:sym typeface="Times New Roman"/>
              </a:rPr>
              <a:t>the next instruction.</a:t>
            </a:r>
            <a:endParaRPr/>
          </a:p>
          <a:p>
            <a:pPr marL="457200" lvl="0" indent="0" algn="l" rtl="0">
              <a:lnSpc>
                <a:spcPct val="110000"/>
              </a:lnSpc>
              <a:spcBef>
                <a:spcPts val="0"/>
              </a:spcBef>
              <a:spcAft>
                <a:spcPts val="0"/>
              </a:spcAft>
              <a:buSzPts val="1800"/>
              <a:buNone/>
            </a:pPr>
            <a:r>
              <a:rPr lang="en-US" sz="2500">
                <a:latin typeface="Times New Roman"/>
                <a:ea typeface="Times New Roman"/>
                <a:cs typeface="Times New Roman"/>
                <a:sym typeface="Times New Roman"/>
              </a:rPr>
              <a:t>		e.g. –  </a:t>
            </a:r>
            <a:r>
              <a:rPr lang="en-US" sz="2500" b="1">
                <a:solidFill>
                  <a:srgbClr val="C00000"/>
                </a:solidFill>
                <a:latin typeface="Times New Roman"/>
                <a:ea typeface="Times New Roman"/>
                <a:cs typeface="Times New Roman"/>
                <a:sym typeface="Times New Roman"/>
              </a:rPr>
              <a:t>FADD</a:t>
            </a:r>
            <a:r>
              <a:rPr lang="en-US" sz="2500">
                <a:latin typeface="Times New Roman"/>
                <a:ea typeface="Times New Roman"/>
                <a:cs typeface="Times New Roman"/>
                <a:sym typeface="Times New Roman"/>
              </a:rPr>
              <a:t> NUM</a:t>
            </a:r>
            <a:endParaRPr/>
          </a:p>
          <a:p>
            <a:pPr marL="457200" lvl="0" indent="0" algn="l" rtl="0">
              <a:lnSpc>
                <a:spcPct val="110000"/>
              </a:lnSpc>
              <a:spcBef>
                <a:spcPts val="0"/>
              </a:spcBef>
              <a:spcAft>
                <a:spcPts val="0"/>
              </a:spcAft>
              <a:buSzPts val="1800"/>
              <a:buNone/>
            </a:pPr>
            <a:r>
              <a:rPr lang="en-US" sz="2500">
                <a:latin typeface="Times New Roman"/>
                <a:ea typeface="Times New Roman"/>
                <a:cs typeface="Times New Roman"/>
                <a:sym typeface="Times New Roman"/>
              </a:rPr>
              <a:t>			</a:t>
            </a:r>
            <a:r>
              <a:rPr lang="en-US" sz="2500" b="1">
                <a:solidFill>
                  <a:srgbClr val="1F3864"/>
                </a:solidFill>
                <a:latin typeface="Times New Roman"/>
                <a:ea typeface="Times New Roman"/>
                <a:cs typeface="Times New Roman"/>
                <a:sym typeface="Times New Roman"/>
              </a:rPr>
              <a:t>FMUL</a:t>
            </a:r>
            <a:r>
              <a:rPr lang="en-US" sz="2500">
                <a:latin typeface="Times New Roman"/>
                <a:ea typeface="Times New Roman"/>
                <a:cs typeface="Times New Roman"/>
                <a:sym typeface="Times New Roman"/>
              </a:rPr>
              <a:t>  NUM1</a:t>
            </a:r>
            <a:endParaRPr/>
          </a:p>
          <a:p>
            <a:pPr marL="457200" lvl="0" indent="-114300" algn="l" rtl="0">
              <a:lnSpc>
                <a:spcPct val="110000"/>
              </a:lnSpc>
              <a:spcBef>
                <a:spcPts val="0"/>
              </a:spcBef>
              <a:spcAft>
                <a:spcPts val="0"/>
              </a:spcAft>
              <a:buSzPts val="1800"/>
              <a:buChar char="•"/>
            </a:pPr>
            <a:r>
              <a:rPr lang="en-US" sz="2500">
                <a:latin typeface="Times New Roman"/>
                <a:ea typeface="Times New Roman"/>
                <a:cs typeface="Times New Roman"/>
                <a:sym typeface="Times New Roman"/>
              </a:rPr>
              <a:t>The </a:t>
            </a:r>
            <a:r>
              <a:rPr lang="en-US" sz="2500" b="1">
                <a:latin typeface="Times New Roman"/>
                <a:ea typeface="Times New Roman"/>
                <a:cs typeface="Times New Roman"/>
                <a:sym typeface="Times New Roman"/>
              </a:rPr>
              <a:t>first  instruction </a:t>
            </a:r>
            <a:r>
              <a:rPr lang="en-US" sz="2500">
                <a:latin typeface="Times New Roman"/>
                <a:ea typeface="Times New Roman"/>
                <a:cs typeface="Times New Roman"/>
                <a:sym typeface="Times New Roman"/>
              </a:rPr>
              <a:t>does </a:t>
            </a:r>
            <a:endParaRPr/>
          </a:p>
          <a:p>
            <a:pPr marL="914400" lvl="1" indent="-114300" algn="l" rtl="0">
              <a:lnSpc>
                <a:spcPct val="110000"/>
              </a:lnSpc>
              <a:spcBef>
                <a:spcPts val="0"/>
              </a:spcBef>
              <a:spcAft>
                <a:spcPts val="0"/>
              </a:spcAft>
              <a:buSzPts val="1800"/>
              <a:buChar char="•"/>
            </a:pPr>
            <a:r>
              <a:rPr lang="en-US" sz="2500" b="1">
                <a:latin typeface="Times New Roman"/>
                <a:ea typeface="Times New Roman"/>
                <a:cs typeface="Times New Roman"/>
                <a:sym typeface="Times New Roman"/>
              </a:rPr>
              <a:t>Top of stack 🡸 Top of stack + NUM </a:t>
            </a:r>
            <a:endParaRPr sz="2500" b="1">
              <a:latin typeface="Times New Roman"/>
              <a:ea typeface="Times New Roman"/>
              <a:cs typeface="Times New Roman"/>
              <a:sym typeface="Times New Roman"/>
            </a:endParaRPr>
          </a:p>
          <a:p>
            <a:pPr marL="914400" lvl="1" indent="-114300" algn="l" rtl="0">
              <a:lnSpc>
                <a:spcPct val="110000"/>
              </a:lnSpc>
              <a:spcBef>
                <a:spcPts val="0"/>
              </a:spcBef>
              <a:spcAft>
                <a:spcPts val="0"/>
              </a:spcAft>
              <a:buSzPts val="1800"/>
              <a:buChar char="•"/>
            </a:pPr>
            <a:r>
              <a:rPr lang="en-US" sz="2500">
                <a:latin typeface="Times New Roman"/>
                <a:ea typeface="Times New Roman"/>
                <a:cs typeface="Times New Roman"/>
                <a:sym typeface="Times New Roman"/>
              </a:rPr>
              <a:t> It does this in </a:t>
            </a:r>
            <a:r>
              <a:rPr lang="en-US" sz="2500" b="1">
                <a:solidFill>
                  <a:srgbClr val="C00000"/>
                </a:solidFill>
                <a:latin typeface="Times New Roman"/>
                <a:ea typeface="Times New Roman"/>
                <a:cs typeface="Times New Roman"/>
                <a:sym typeface="Times New Roman"/>
              </a:rPr>
              <a:t>WF stage </a:t>
            </a:r>
            <a:r>
              <a:rPr lang="en-US" sz="2500">
                <a:latin typeface="Times New Roman"/>
                <a:ea typeface="Times New Roman"/>
                <a:cs typeface="Times New Roman"/>
                <a:sym typeface="Times New Roman"/>
              </a:rPr>
              <a:t>of the pipeline. </a:t>
            </a:r>
            <a:endParaRPr/>
          </a:p>
          <a:p>
            <a:pPr marL="457200" lvl="0" indent="-114300" algn="l" rtl="0">
              <a:lnSpc>
                <a:spcPct val="110000"/>
              </a:lnSpc>
              <a:spcBef>
                <a:spcPts val="0"/>
              </a:spcBef>
              <a:spcAft>
                <a:spcPts val="0"/>
              </a:spcAft>
              <a:buSzPts val="1800"/>
              <a:buChar char="•"/>
            </a:pPr>
            <a:r>
              <a:rPr lang="en-US" sz="2500">
                <a:latin typeface="Times New Roman"/>
                <a:ea typeface="Times New Roman"/>
                <a:cs typeface="Times New Roman"/>
                <a:sym typeface="Times New Roman"/>
              </a:rPr>
              <a:t>The </a:t>
            </a:r>
            <a:r>
              <a:rPr lang="en-US" sz="2500" b="1">
                <a:latin typeface="Times New Roman"/>
                <a:ea typeface="Times New Roman"/>
                <a:cs typeface="Times New Roman"/>
                <a:sym typeface="Times New Roman"/>
              </a:rPr>
              <a:t>next instruction </a:t>
            </a:r>
            <a:r>
              <a:rPr lang="en-US" sz="2500">
                <a:latin typeface="Times New Roman"/>
                <a:ea typeface="Times New Roman"/>
                <a:cs typeface="Times New Roman"/>
                <a:sym typeface="Times New Roman"/>
              </a:rPr>
              <a:t>“</a:t>
            </a:r>
            <a:r>
              <a:rPr lang="en-US" sz="2500" b="1">
                <a:solidFill>
                  <a:srgbClr val="002060"/>
                </a:solidFill>
                <a:latin typeface="Times New Roman"/>
                <a:ea typeface="Times New Roman"/>
                <a:cs typeface="Times New Roman"/>
                <a:sym typeface="Times New Roman"/>
              </a:rPr>
              <a:t>FMUL NUM1</a:t>
            </a:r>
            <a:r>
              <a:rPr lang="en-US" sz="2500">
                <a:latin typeface="Times New Roman"/>
                <a:ea typeface="Times New Roman"/>
                <a:cs typeface="Times New Roman"/>
                <a:sym typeface="Times New Roman"/>
              </a:rPr>
              <a:t>” does</a:t>
            </a:r>
            <a:endParaRPr/>
          </a:p>
          <a:p>
            <a:pPr marL="914400" lvl="1" indent="-114300" algn="l" rtl="0">
              <a:lnSpc>
                <a:spcPct val="110000"/>
              </a:lnSpc>
              <a:spcBef>
                <a:spcPts val="0"/>
              </a:spcBef>
              <a:spcAft>
                <a:spcPts val="0"/>
              </a:spcAft>
              <a:buSzPts val="1800"/>
              <a:buChar char="•"/>
            </a:pPr>
            <a:r>
              <a:rPr lang="en-US" sz="2500" b="1">
                <a:latin typeface="Times New Roman"/>
                <a:ea typeface="Times New Roman"/>
                <a:cs typeface="Times New Roman"/>
                <a:sym typeface="Times New Roman"/>
              </a:rPr>
              <a:t>Top of stack 🡸 Top of stack X NUM1</a:t>
            </a:r>
            <a:endParaRPr/>
          </a:p>
          <a:p>
            <a:pPr marL="914400" lvl="1" indent="0" algn="l" rtl="0">
              <a:lnSpc>
                <a:spcPct val="110000"/>
              </a:lnSpc>
              <a:spcBef>
                <a:spcPts val="0"/>
              </a:spcBef>
              <a:spcAft>
                <a:spcPts val="0"/>
              </a:spcAft>
              <a:buSzPts val="1800"/>
              <a:buNone/>
            </a:pPr>
            <a:endParaRPr sz="2500">
              <a:latin typeface="Times New Roman"/>
              <a:ea typeface="Times New Roman"/>
              <a:cs typeface="Times New Roman"/>
              <a:sym typeface="Times New Roman"/>
            </a:endParaRPr>
          </a:p>
          <a:p>
            <a:pPr marL="457200" lvl="0" indent="-114300" algn="l" rtl="0">
              <a:lnSpc>
                <a:spcPct val="110000"/>
              </a:lnSpc>
              <a:spcBef>
                <a:spcPts val="0"/>
              </a:spcBef>
              <a:spcAft>
                <a:spcPts val="0"/>
              </a:spcAft>
              <a:buSzPts val="1800"/>
              <a:buChar char="•"/>
            </a:pPr>
            <a:r>
              <a:rPr lang="en-US" sz="2500" b="1" i="1">
                <a:latin typeface="Times New Roman"/>
                <a:ea typeface="Times New Roman"/>
                <a:cs typeface="Times New Roman"/>
                <a:sym typeface="Times New Roman"/>
              </a:rPr>
              <a:t>With bypass2</a:t>
            </a:r>
            <a:r>
              <a:rPr lang="en-US" sz="2500" i="1">
                <a:latin typeface="Times New Roman"/>
                <a:ea typeface="Times New Roman"/>
                <a:cs typeface="Times New Roman"/>
                <a:sym typeface="Times New Roman"/>
              </a:rPr>
              <a:t>, even before the result is written to </a:t>
            </a:r>
            <a:r>
              <a:rPr lang="en-US" sz="2500" b="1" i="1">
                <a:solidFill>
                  <a:srgbClr val="C00000"/>
                </a:solidFill>
                <a:latin typeface="Times New Roman"/>
                <a:ea typeface="Times New Roman"/>
                <a:cs typeface="Times New Roman"/>
                <a:sym typeface="Times New Roman"/>
              </a:rPr>
              <a:t>top of the stack in register file</a:t>
            </a:r>
            <a:r>
              <a:rPr lang="en-US" sz="2500" i="1">
                <a:latin typeface="Times New Roman"/>
                <a:ea typeface="Times New Roman"/>
                <a:cs typeface="Times New Roman"/>
                <a:sym typeface="Times New Roman"/>
              </a:rPr>
              <a:t>, the result is </a:t>
            </a:r>
            <a:r>
              <a:rPr lang="en-US" sz="2500" b="1" i="1">
                <a:latin typeface="Times New Roman"/>
                <a:ea typeface="Times New Roman"/>
                <a:cs typeface="Times New Roman"/>
                <a:sym typeface="Times New Roman"/>
              </a:rPr>
              <a:t>directly forwarded </a:t>
            </a:r>
            <a:r>
              <a:rPr lang="en-US" sz="2500" i="1">
                <a:latin typeface="Times New Roman"/>
                <a:ea typeface="Times New Roman"/>
                <a:cs typeface="Times New Roman"/>
                <a:sym typeface="Times New Roman"/>
              </a:rPr>
              <a:t>to the next instruction </a:t>
            </a:r>
            <a:r>
              <a:rPr lang="en-US" sz="2500" b="1" i="1">
                <a:latin typeface="Times New Roman"/>
                <a:ea typeface="Times New Roman"/>
                <a:cs typeface="Times New Roman"/>
                <a:sym typeface="Times New Roman"/>
              </a:rPr>
              <a:t>“FMUL NUM1” </a:t>
            </a:r>
            <a:r>
              <a:rPr lang="en-US" sz="2500" i="1">
                <a:latin typeface="Times New Roman"/>
                <a:ea typeface="Times New Roman"/>
                <a:cs typeface="Times New Roman"/>
                <a:sym typeface="Times New Roman"/>
              </a:rPr>
              <a:t>in   its </a:t>
            </a:r>
            <a:r>
              <a:rPr lang="en-US" sz="2500" b="1" i="1">
                <a:solidFill>
                  <a:srgbClr val="C00000"/>
                </a:solidFill>
                <a:latin typeface="Times New Roman"/>
                <a:ea typeface="Times New Roman"/>
                <a:cs typeface="Times New Roman"/>
                <a:sym typeface="Times New Roman"/>
              </a:rPr>
              <a:t>EX stage.</a:t>
            </a:r>
            <a:endParaRPr/>
          </a:p>
          <a:p>
            <a:pPr marL="457200" lvl="0" indent="0" algn="l" rtl="0">
              <a:lnSpc>
                <a:spcPct val="110000"/>
              </a:lnSpc>
              <a:spcBef>
                <a:spcPts val="0"/>
              </a:spcBef>
              <a:spcAft>
                <a:spcPts val="0"/>
              </a:spcAft>
              <a:buSzPts val="1800"/>
              <a:buNone/>
            </a:pPr>
            <a:endParaRPr sz="2500">
              <a:latin typeface="Times New Roman"/>
              <a:ea typeface="Times New Roman"/>
              <a:cs typeface="Times New Roman"/>
              <a:sym typeface="Times New Roman"/>
            </a:endParaRPr>
          </a:p>
        </p:txBody>
      </p:sp>
      <p:sp>
        <p:nvSpPr>
          <p:cNvPr id="1680" name="Google Shape;1680;p234"/>
          <p:cNvSpPr txBox="1">
            <a:spLocks noGrp="1"/>
          </p:cNvSpPr>
          <p:nvPr>
            <p:ph type="title"/>
          </p:nvPr>
        </p:nvSpPr>
        <p:spPr>
          <a:xfrm>
            <a:off x="1572415" y="186875"/>
            <a:ext cx="7610774"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5400" b="1">
                <a:solidFill>
                  <a:srgbClr val="2501BF"/>
                </a:solidFill>
                <a:latin typeface="Times New Roman"/>
                <a:ea typeface="Times New Roman"/>
                <a:cs typeface="Times New Roman"/>
                <a:sym typeface="Times New Roman"/>
              </a:rPr>
              <a:t>BYPASS 2 Example</a:t>
            </a:r>
            <a:endParaRPr sz="5400" b="1">
              <a:solidFill>
                <a:srgbClr val="2501BF"/>
              </a:solidFill>
              <a:latin typeface="Times New Roman"/>
              <a:ea typeface="Times New Roman"/>
              <a:cs typeface="Times New Roman"/>
              <a:sym typeface="Times New Roman"/>
            </a:endParaRPr>
          </a:p>
        </p:txBody>
      </p:sp>
      <p:pic>
        <p:nvPicPr>
          <p:cNvPr id="1681" name="Google Shape;1681;p234"/>
          <p:cNvPicPr preferRelativeResize="0"/>
          <p:nvPr/>
        </p:nvPicPr>
        <p:blipFill rotWithShape="1">
          <a:blip r:embed="rId3">
            <a:alphaModFix/>
          </a:blip>
          <a:srcRect/>
          <a:stretch/>
        </p:blipFill>
        <p:spPr>
          <a:xfrm>
            <a:off x="0" y="0"/>
            <a:ext cx="788193" cy="851206"/>
          </a:xfrm>
          <a:prstGeom prst="rect">
            <a:avLst/>
          </a:prstGeom>
          <a:noFill/>
          <a:ln>
            <a:noFill/>
          </a:ln>
        </p:spPr>
      </p:pic>
      <p:sp>
        <p:nvSpPr>
          <p:cNvPr id="1682" name="Google Shape;1682;p2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83" name="Google Shape;1683;p2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
        <p:nvSpPr>
          <p:cNvPr id="1684" name="Google Shape;1684;p234"/>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cxnSp>
        <p:nvCxnSpPr>
          <p:cNvPr id="1685" name="Google Shape;1685;p234"/>
          <p:cNvCxnSpPr/>
          <p:nvPr/>
        </p:nvCxnSpPr>
        <p:spPr>
          <a:xfrm rot="10800000" flipH="1">
            <a:off x="-10316" y="943280"/>
            <a:ext cx="12192000" cy="27709"/>
          </a:xfrm>
          <a:prstGeom prst="straightConnector1">
            <a:avLst/>
          </a:prstGeom>
          <a:noFill/>
          <a:ln w="9525" cap="flat" cmpd="sng">
            <a:solidFill>
              <a:srgbClr val="00B050"/>
            </a:solidFill>
            <a:prstDash val="solid"/>
            <a:round/>
            <a:headEnd type="none" w="sm" len="sm"/>
            <a:tailEnd type="none" w="sm" len="sm"/>
          </a:ln>
        </p:spPr>
      </p:cxnSp>
      <p:sp>
        <p:nvSpPr>
          <p:cNvPr id="1686" name="Google Shape;1686;p234"/>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87" name="Google Shape;1687;p234"/>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688" name="Google Shape;1688;p234"/>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pic>
        <p:nvPicPr>
          <p:cNvPr id="1689" name="Google Shape;1689;p234"/>
          <p:cNvPicPr preferRelativeResize="0"/>
          <p:nvPr/>
        </p:nvPicPr>
        <p:blipFill rotWithShape="1">
          <a:blip r:embed="rId4">
            <a:alphaModFix/>
          </a:blip>
          <a:srcRect/>
          <a:stretch/>
        </p:blipFill>
        <p:spPr>
          <a:xfrm>
            <a:off x="6871387" y="1699687"/>
            <a:ext cx="5146442" cy="284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7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7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7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7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695" name="Google Shape;1695;p235"/>
          <p:cNvSpPr txBox="1">
            <a:spLocks noGrp="1"/>
          </p:cNvSpPr>
          <p:nvPr>
            <p:ph type="ftr" idx="11"/>
          </p:nvPr>
        </p:nvSpPr>
        <p:spPr>
          <a:xfrm>
            <a:off x="1925781" y="6356350"/>
            <a:ext cx="811876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696" name="Google Shape;1696;p2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pic>
        <p:nvPicPr>
          <p:cNvPr id="1697" name="Google Shape;1697;p235"/>
          <p:cNvPicPr preferRelativeResize="0"/>
          <p:nvPr/>
        </p:nvPicPr>
        <p:blipFill rotWithShape="1">
          <a:blip r:embed="rId3">
            <a:alphaModFix/>
          </a:blip>
          <a:srcRect/>
          <a:stretch/>
        </p:blipFill>
        <p:spPr>
          <a:xfrm>
            <a:off x="98571" y="133883"/>
            <a:ext cx="709175" cy="640917"/>
          </a:xfrm>
          <a:prstGeom prst="rect">
            <a:avLst/>
          </a:prstGeom>
          <a:noFill/>
          <a:ln>
            <a:noFill/>
          </a:ln>
        </p:spPr>
      </p:pic>
      <p:cxnSp>
        <p:nvCxnSpPr>
          <p:cNvPr id="1698" name="Google Shape;1698;p235"/>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699" name="Google Shape;1699;p235"/>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00" name="Google Shape;1700;p235"/>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01" name="Google Shape;1701;p235"/>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
        <p:nvSpPr>
          <p:cNvPr id="1702" name="Google Shape;1702;p235"/>
          <p:cNvSpPr/>
          <p:nvPr/>
        </p:nvSpPr>
        <p:spPr>
          <a:xfrm>
            <a:off x="1206653" y="1019861"/>
            <a:ext cx="9361197" cy="48845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0" i="0" u="none" strike="noStrike" cap="none">
                <a:solidFill>
                  <a:schemeClr val="dk1"/>
                </a:solidFill>
                <a:latin typeface="Times New Roman"/>
                <a:ea typeface="Times New Roman"/>
                <a:cs typeface="Times New Roman"/>
                <a:sym typeface="Times New Roman"/>
              </a:rPr>
              <a:t>System Level Architecture Overview</a:t>
            </a:r>
            <a:br>
              <a:rPr lang="en-US" sz="5400" b="0" i="0" u="none" strike="noStrike" cap="none">
                <a:solidFill>
                  <a:schemeClr val="dk1"/>
                </a:solidFill>
                <a:latin typeface="Times New Roman"/>
                <a:ea typeface="Times New Roman"/>
                <a:cs typeface="Times New Roman"/>
                <a:sym typeface="Times New Roman"/>
              </a:rPr>
            </a:br>
            <a:r>
              <a:rPr lang="en-US" sz="6000" b="0" i="0" u="none" strike="noStrike" cap="none">
                <a:solidFill>
                  <a:srgbClr val="C00000"/>
                </a:solidFill>
                <a:latin typeface="Times New Roman"/>
                <a:ea typeface="Times New Roman"/>
                <a:cs typeface="Times New Roman"/>
                <a:sym typeface="Times New Roman"/>
              </a:rPr>
              <a:t>Programmers Model </a:t>
            </a:r>
            <a:endParaRPr sz="6000" b="0"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236"/>
          <p:cNvSpPr txBox="1">
            <a:spLocks noGrp="1"/>
          </p:cNvSpPr>
          <p:nvPr>
            <p:ph type="body" idx="1"/>
          </p:nvPr>
        </p:nvSpPr>
        <p:spPr>
          <a:xfrm>
            <a:off x="470262" y="935258"/>
            <a:ext cx="10236361" cy="5304943"/>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b="1">
              <a:solidFill>
                <a:schemeClr val="accent6"/>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b="1">
              <a:solidFill>
                <a:schemeClr val="accent6"/>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b="1">
              <a:solidFill>
                <a:schemeClr val="accent6"/>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1800"/>
              <a:buChar char="•"/>
            </a:pPr>
            <a:r>
              <a:rPr lang="en-US" b="1">
                <a:solidFill>
                  <a:srgbClr val="C00000"/>
                </a:solidFill>
                <a:latin typeface="Times New Roman"/>
                <a:ea typeface="Times New Roman"/>
                <a:cs typeface="Times New Roman"/>
                <a:sym typeface="Times New Roman"/>
              </a:rPr>
              <a:t>Programmers Model </a:t>
            </a:r>
            <a:endParaRPr/>
          </a:p>
          <a:p>
            <a:pPr marL="914400" lvl="1" indent="-342900" algn="l" rtl="0">
              <a:lnSpc>
                <a:spcPct val="90000"/>
              </a:lnSpc>
              <a:spcBef>
                <a:spcPts val="500"/>
              </a:spcBef>
              <a:spcAft>
                <a:spcPts val="0"/>
              </a:spcAft>
              <a:buSzPts val="1800"/>
              <a:buChar char="•"/>
            </a:pPr>
            <a:r>
              <a:rPr lang="en-US" sz="2800" b="1">
                <a:solidFill>
                  <a:srgbClr val="002060"/>
                </a:solidFill>
                <a:latin typeface="Times New Roman"/>
                <a:ea typeface="Times New Roman"/>
                <a:cs typeface="Times New Roman"/>
                <a:sym typeface="Times New Roman"/>
              </a:rPr>
              <a:t>Set of Register</a:t>
            </a:r>
            <a:endParaRPr/>
          </a:p>
          <a:p>
            <a:pPr marL="914400" lvl="1" indent="-342900" algn="l" rtl="0">
              <a:lnSpc>
                <a:spcPct val="90000"/>
              </a:lnSpc>
              <a:spcBef>
                <a:spcPts val="500"/>
              </a:spcBef>
              <a:spcAft>
                <a:spcPts val="0"/>
              </a:spcAft>
              <a:buSzPts val="1800"/>
              <a:buChar char="•"/>
            </a:pPr>
            <a:r>
              <a:rPr lang="en-US" sz="2800" b="1">
                <a:solidFill>
                  <a:srgbClr val="002060"/>
                </a:solidFill>
                <a:latin typeface="Times New Roman"/>
                <a:ea typeface="Times New Roman"/>
                <a:cs typeface="Times New Roman"/>
                <a:sym typeface="Times New Roman"/>
              </a:rPr>
              <a:t>Data structures </a:t>
            </a:r>
            <a:endParaRPr/>
          </a:p>
          <a:p>
            <a:pPr marL="914400" lvl="1" indent="-342900" algn="l" rtl="0">
              <a:lnSpc>
                <a:spcPct val="90000"/>
              </a:lnSpc>
              <a:spcBef>
                <a:spcPts val="500"/>
              </a:spcBef>
              <a:spcAft>
                <a:spcPts val="0"/>
              </a:spcAft>
              <a:buSzPts val="1800"/>
              <a:buChar char="•"/>
            </a:pPr>
            <a:r>
              <a:rPr lang="en-US" sz="2800" b="1">
                <a:solidFill>
                  <a:srgbClr val="002060"/>
                </a:solidFill>
                <a:latin typeface="Times New Roman"/>
                <a:ea typeface="Times New Roman"/>
                <a:cs typeface="Times New Roman"/>
                <a:sym typeface="Times New Roman"/>
              </a:rPr>
              <a:t>Instructions</a:t>
            </a:r>
            <a:r>
              <a:rPr lang="en-US" sz="2800" b="1">
                <a:solidFill>
                  <a:schemeClr val="accent6"/>
                </a:solidFill>
                <a:latin typeface="Times New Roman"/>
                <a:ea typeface="Times New Roman"/>
                <a:cs typeface="Times New Roman"/>
                <a:sym typeface="Times New Roman"/>
              </a:rPr>
              <a:t> </a:t>
            </a:r>
            <a:endParaRPr b="1">
              <a:solidFill>
                <a:schemeClr val="accent6"/>
              </a:solidFill>
              <a:latin typeface="Times New Roman"/>
              <a:ea typeface="Times New Roman"/>
              <a:cs typeface="Times New Roman"/>
              <a:sym typeface="Times New Roman"/>
            </a:endParaRPr>
          </a:p>
        </p:txBody>
      </p:sp>
      <p:sp>
        <p:nvSpPr>
          <p:cNvPr id="1708" name="Google Shape;1708;p236"/>
          <p:cNvSpPr txBox="1">
            <a:spLocks noGrp="1"/>
          </p:cNvSpPr>
          <p:nvPr>
            <p:ph type="title"/>
          </p:nvPr>
        </p:nvSpPr>
        <p:spPr>
          <a:xfrm>
            <a:off x="1854927" y="186583"/>
            <a:ext cx="751694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800" b="1">
                <a:solidFill>
                  <a:srgbClr val="2501BF"/>
                </a:solidFill>
                <a:latin typeface="Times New Roman"/>
                <a:ea typeface="Times New Roman"/>
                <a:cs typeface="Times New Roman"/>
                <a:sym typeface="Times New Roman"/>
              </a:rPr>
              <a:t>System Level Architecture </a:t>
            </a:r>
            <a:endParaRPr sz="4800" b="1">
              <a:solidFill>
                <a:srgbClr val="2501BF"/>
              </a:solidFill>
              <a:latin typeface="Times New Roman"/>
              <a:ea typeface="Times New Roman"/>
              <a:cs typeface="Times New Roman"/>
              <a:sym typeface="Times New Roman"/>
            </a:endParaRPr>
          </a:p>
        </p:txBody>
      </p:sp>
      <p:pic>
        <p:nvPicPr>
          <p:cNvPr id="1709" name="Google Shape;1709;p236"/>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710" name="Google Shape;1710;p2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711" name="Google Shape;1711;p2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
        <p:nvSpPr>
          <p:cNvPr id="1712" name="Google Shape;1712;p236"/>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pic>
        <p:nvPicPr>
          <p:cNvPr id="1713" name="Google Shape;1713;p236"/>
          <p:cNvPicPr preferRelativeResize="0"/>
          <p:nvPr/>
        </p:nvPicPr>
        <p:blipFill rotWithShape="1">
          <a:blip r:embed="rId4">
            <a:alphaModFix/>
          </a:blip>
          <a:srcRect/>
          <a:stretch/>
        </p:blipFill>
        <p:spPr>
          <a:xfrm>
            <a:off x="4084320" y="1016199"/>
            <a:ext cx="7894320" cy="5705276"/>
          </a:xfrm>
          <a:prstGeom prst="rect">
            <a:avLst/>
          </a:prstGeom>
          <a:noFill/>
          <a:ln w="38100" cap="flat" cmpd="sng">
            <a:solidFill>
              <a:srgbClr val="2501BF"/>
            </a:solidFill>
            <a:prstDash val="solid"/>
            <a:round/>
            <a:headEnd type="none" w="sm" len="sm"/>
            <a:tailEnd type="none" w="sm" len="sm"/>
          </a:ln>
        </p:spPr>
      </p:pic>
      <p:cxnSp>
        <p:nvCxnSpPr>
          <p:cNvPr id="1714" name="Google Shape;1714;p236"/>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715" name="Google Shape;1715;p236"/>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16" name="Google Shape;1716;p236"/>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17" name="Google Shape;1717;p236"/>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37"/>
          <p:cNvSpPr txBox="1">
            <a:spLocks noGrp="1"/>
          </p:cNvSpPr>
          <p:nvPr>
            <p:ph type="title"/>
          </p:nvPr>
        </p:nvSpPr>
        <p:spPr>
          <a:xfrm>
            <a:off x="3675611" y="282584"/>
            <a:ext cx="4932218"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400" b="1">
                <a:solidFill>
                  <a:srgbClr val="C55A11"/>
                </a:solidFill>
              </a:rPr>
              <a:t>Register categories </a:t>
            </a:r>
            <a:br>
              <a:rPr lang="en-US" sz="4400" b="1">
                <a:solidFill>
                  <a:srgbClr val="C55A11"/>
                </a:solidFill>
              </a:rPr>
            </a:br>
            <a:endParaRPr b="1">
              <a:solidFill>
                <a:srgbClr val="2501BF"/>
              </a:solidFill>
              <a:latin typeface="Times New Roman"/>
              <a:ea typeface="Times New Roman"/>
              <a:cs typeface="Times New Roman"/>
              <a:sym typeface="Times New Roman"/>
            </a:endParaRPr>
          </a:p>
        </p:txBody>
      </p:sp>
      <p:pic>
        <p:nvPicPr>
          <p:cNvPr id="1723" name="Google Shape;1723;p237"/>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724" name="Google Shape;1724;p2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725" name="Google Shape;1725;p2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sp>
        <p:nvSpPr>
          <p:cNvPr id="1726" name="Google Shape;1726;p237"/>
          <p:cNvSpPr txBox="1">
            <a:spLocks noGrp="1"/>
          </p:cNvSpPr>
          <p:nvPr>
            <p:ph type="ftr" idx="11"/>
          </p:nvPr>
        </p:nvSpPr>
        <p:spPr>
          <a:xfrm>
            <a:off x="3043645" y="6492875"/>
            <a:ext cx="642692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727" name="Google Shape;1727;p237"/>
          <p:cNvSpPr/>
          <p:nvPr/>
        </p:nvSpPr>
        <p:spPr>
          <a:xfrm>
            <a:off x="-650240" y="-915661"/>
            <a:ext cx="12402969" cy="726662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General Purpose Registers</a:t>
            </a:r>
            <a:endParaRPr sz="1400" b="1" i="0" u="none" strike="noStrike" cap="none">
              <a:solidFill>
                <a:srgbClr val="000000"/>
              </a:solidFill>
              <a:latin typeface="Arial"/>
              <a:ea typeface="Arial"/>
              <a:cs typeface="Arial"/>
              <a:sym typeface="Arial"/>
            </a:endParaRPr>
          </a:p>
          <a:p>
            <a:pPr marL="114300" marR="0" lvl="1" indent="-114300" algn="l" rtl="0">
              <a:lnSpc>
                <a:spcPct val="75000"/>
              </a:lnSpc>
              <a:spcBef>
                <a:spcPts val="14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Flag Registers</a:t>
            </a:r>
            <a:endParaRPr sz="1400" b="1" i="0" u="none" strike="noStrike" cap="none">
              <a:solidFill>
                <a:srgbClr val="000000"/>
              </a:solidFill>
              <a:latin typeface="Arial"/>
              <a:ea typeface="Arial"/>
              <a:cs typeface="Arial"/>
              <a:sym typeface="Arial"/>
            </a:endParaRPr>
          </a:p>
          <a:p>
            <a:pPr marL="114300" marR="0" lvl="1" indent="-152400" algn="l" rtl="0">
              <a:lnSpc>
                <a:spcPct val="75000"/>
              </a:lnSpc>
              <a:spcBef>
                <a:spcPts val="14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Index Registers</a:t>
            </a:r>
            <a:endParaRPr sz="2400" b="1" i="0" u="none" strike="noStrike" cap="none">
              <a:solidFill>
                <a:srgbClr val="000000"/>
              </a:solidFill>
              <a:latin typeface="Arial"/>
              <a:ea typeface="Arial"/>
              <a:cs typeface="Arial"/>
              <a:sym typeface="Arial"/>
            </a:endParaRPr>
          </a:p>
          <a:p>
            <a:pPr marL="114300" marR="0" lvl="1" indent="-114300" algn="l" rtl="0">
              <a:lnSpc>
                <a:spcPct val="75000"/>
              </a:lnSpc>
              <a:spcBef>
                <a:spcPts val="24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Debug Registers</a:t>
            </a:r>
            <a:endParaRPr sz="1400" b="1" i="0" u="none" strike="noStrike" cap="none">
              <a:solidFill>
                <a:srgbClr val="000000"/>
              </a:solidFill>
              <a:latin typeface="Arial"/>
              <a:ea typeface="Arial"/>
              <a:cs typeface="Arial"/>
              <a:sym typeface="Arial"/>
            </a:endParaRPr>
          </a:p>
          <a:p>
            <a:pPr marL="114300" marR="0" lvl="1" indent="-114300" algn="l" rtl="0">
              <a:lnSpc>
                <a:spcPct val="75000"/>
              </a:lnSpc>
              <a:spcBef>
                <a:spcPts val="14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Pointer Registers</a:t>
            </a:r>
            <a:endParaRPr sz="1400" b="1" i="0" u="none" strike="noStrike" cap="none">
              <a:solidFill>
                <a:srgbClr val="000000"/>
              </a:solidFill>
              <a:latin typeface="Arial"/>
              <a:ea typeface="Arial"/>
              <a:cs typeface="Arial"/>
              <a:sym typeface="Arial"/>
            </a:endParaRPr>
          </a:p>
          <a:p>
            <a:pPr marL="228600" marR="0" lvl="2" indent="-25400" algn="l" rtl="0">
              <a:lnSpc>
                <a:spcPct val="75000"/>
              </a:lnSpc>
              <a:spcBef>
                <a:spcPts val="14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14300" marR="0" lvl="1" indent="-114300" algn="l" rtl="0">
              <a:lnSpc>
                <a:spcPct val="75000"/>
              </a:lnSpc>
              <a:spcBef>
                <a:spcPts val="14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Segment Registers</a:t>
            </a:r>
            <a:endParaRPr sz="1400" b="1" i="0" u="none" strike="noStrike" cap="none">
              <a:solidFill>
                <a:srgbClr val="000000"/>
              </a:solidFill>
              <a:latin typeface="Arial"/>
              <a:ea typeface="Arial"/>
              <a:cs typeface="Arial"/>
              <a:sym typeface="Arial"/>
            </a:endParaRPr>
          </a:p>
          <a:p>
            <a:pPr marL="114300" marR="0" lvl="1" indent="-152400" algn="l" rtl="0">
              <a:lnSpc>
                <a:spcPct val="75000"/>
              </a:lnSpc>
              <a:spcBef>
                <a:spcPts val="14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Memory Management Registers </a:t>
            </a:r>
            <a:endParaRPr sz="2400" b="1" i="0" u="none" strike="noStrike" cap="none">
              <a:solidFill>
                <a:srgbClr val="000000"/>
              </a:solidFill>
              <a:latin typeface="Arial"/>
              <a:ea typeface="Arial"/>
              <a:cs typeface="Arial"/>
              <a:sym typeface="Arial"/>
            </a:endParaRPr>
          </a:p>
          <a:p>
            <a:pPr marL="114300" marR="0" lvl="1" indent="-114300" algn="l" rtl="0">
              <a:lnSpc>
                <a:spcPct val="75000"/>
              </a:lnSpc>
              <a:spcBef>
                <a:spcPts val="24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Control Registers</a:t>
            </a:r>
            <a:endParaRPr sz="1400" b="1" i="0" u="none" strike="noStrike" cap="none">
              <a:solidFill>
                <a:srgbClr val="000000"/>
              </a:solidFill>
              <a:latin typeface="Arial"/>
              <a:ea typeface="Arial"/>
              <a:cs typeface="Arial"/>
              <a:sym typeface="Arial"/>
            </a:endParaRPr>
          </a:p>
        </p:txBody>
      </p:sp>
      <p:cxnSp>
        <p:nvCxnSpPr>
          <p:cNvPr id="1728" name="Google Shape;1728;p237"/>
          <p:cNvCxnSpPr/>
          <p:nvPr/>
        </p:nvCxnSpPr>
        <p:spPr>
          <a:xfrm rot="10800000" flipH="1">
            <a:off x="5106" y="725016"/>
            <a:ext cx="12192000" cy="27709"/>
          </a:xfrm>
          <a:prstGeom prst="straightConnector1">
            <a:avLst/>
          </a:prstGeom>
          <a:noFill/>
          <a:ln w="9525" cap="flat" cmpd="sng">
            <a:solidFill>
              <a:srgbClr val="00B050"/>
            </a:solidFill>
            <a:prstDash val="solid"/>
            <a:round/>
            <a:headEnd type="none" w="sm" len="sm"/>
            <a:tailEnd type="none" w="sm" len="sm"/>
          </a:ln>
        </p:spPr>
      </p:cxnSp>
      <p:sp>
        <p:nvSpPr>
          <p:cNvPr id="1729" name="Google Shape;1729;p237"/>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30" name="Google Shape;1730;p237"/>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31" name="Google Shape;1731;p237"/>
          <p:cNvCxnSpPr/>
          <p:nvPr/>
        </p:nvCxnSpPr>
        <p:spPr>
          <a:xfrm>
            <a:off x="3835" y="6350960"/>
            <a:ext cx="12192000" cy="0"/>
          </a:xfrm>
          <a:prstGeom prst="straightConnector1">
            <a:avLst/>
          </a:prstGeom>
          <a:noFill/>
          <a:ln w="15875" cap="flat" cmpd="sng">
            <a:solidFill>
              <a:srgbClr val="00B050"/>
            </a:solidFill>
            <a:prstDash val="solid"/>
            <a:round/>
            <a:headEnd type="none" w="sm" len="sm"/>
            <a:tailEnd type="none" w="sm" len="sm"/>
          </a:ln>
        </p:spPr>
      </p:cxnSp>
      <p:sp>
        <p:nvSpPr>
          <p:cNvPr id="1732" name="Google Shape;1732;p237"/>
          <p:cNvSpPr txBox="1">
            <a:spLocks noGrp="1"/>
          </p:cNvSpPr>
          <p:nvPr>
            <p:ph type="body" idx="1"/>
          </p:nvPr>
        </p:nvSpPr>
        <p:spPr>
          <a:xfrm>
            <a:off x="248193" y="1081228"/>
            <a:ext cx="6348549" cy="571438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2800"/>
              <a:buChar char="•"/>
            </a:pPr>
            <a:r>
              <a:rPr lang="en-US" sz="2400" b="1">
                <a:solidFill>
                  <a:srgbClr val="C00000"/>
                </a:solidFill>
                <a:latin typeface="Times New Roman"/>
                <a:ea typeface="Times New Roman"/>
                <a:cs typeface="Times New Roman"/>
                <a:sym typeface="Times New Roman"/>
              </a:rPr>
              <a:t>General purpose registers </a:t>
            </a:r>
            <a:endParaRPr/>
          </a:p>
          <a:p>
            <a:pPr marL="914400" lvl="1" indent="-342900" algn="l" rtl="0">
              <a:lnSpc>
                <a:spcPct val="90000"/>
              </a:lnSpc>
              <a:spcBef>
                <a:spcPts val="1000"/>
              </a:spcBef>
              <a:spcAft>
                <a:spcPts val="0"/>
              </a:spcAft>
              <a:buClr>
                <a:schemeClr val="dk1"/>
              </a:buClr>
              <a:buSzPts val="2800"/>
              <a:buChar char="•"/>
            </a:pPr>
            <a:r>
              <a:rPr lang="en-US" sz="1800" b="1">
                <a:latin typeface="Times New Roman"/>
                <a:ea typeface="Times New Roman"/>
                <a:cs typeface="Times New Roman"/>
                <a:sym typeface="Times New Roman"/>
              </a:rPr>
              <a:t>EAX,EBX,ECX,EDX</a:t>
            </a:r>
            <a:endParaRPr sz="18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2800"/>
              <a:buChar char="•"/>
            </a:pPr>
            <a:r>
              <a:rPr lang="en-US" sz="2400" b="1">
                <a:solidFill>
                  <a:schemeClr val="accent6"/>
                </a:solidFill>
                <a:latin typeface="Times New Roman"/>
                <a:ea typeface="Times New Roman"/>
                <a:cs typeface="Times New Roman"/>
                <a:sym typeface="Times New Roman"/>
              </a:rPr>
              <a:t>Index Registers</a:t>
            </a:r>
            <a:endParaRPr sz="2400" b="1">
              <a:latin typeface="Times New Roman"/>
              <a:ea typeface="Times New Roman"/>
              <a:cs typeface="Times New Roman"/>
              <a:sym typeface="Times New Roman"/>
            </a:endParaRPr>
          </a:p>
          <a:p>
            <a:pPr marL="914400" lvl="1" indent="-342900" algn="l" rtl="0">
              <a:lnSpc>
                <a:spcPct val="90000"/>
              </a:lnSpc>
              <a:spcBef>
                <a:spcPts val="1000"/>
              </a:spcBef>
              <a:spcAft>
                <a:spcPts val="0"/>
              </a:spcAft>
              <a:buClr>
                <a:schemeClr val="dk1"/>
              </a:buClr>
              <a:buSzPts val="2800"/>
              <a:buChar char="•"/>
            </a:pPr>
            <a:r>
              <a:rPr lang="en-US" sz="1800" b="1">
                <a:latin typeface="Times New Roman"/>
                <a:ea typeface="Times New Roman"/>
                <a:cs typeface="Times New Roman"/>
                <a:sym typeface="Times New Roman"/>
              </a:rPr>
              <a:t>ESI,EDI</a:t>
            </a:r>
            <a:endParaRPr sz="18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2800"/>
              <a:buChar char="•"/>
            </a:pPr>
            <a:r>
              <a:rPr lang="en-US" sz="2400" b="1">
                <a:solidFill>
                  <a:srgbClr val="C00000"/>
                </a:solidFill>
                <a:latin typeface="Times New Roman"/>
                <a:ea typeface="Times New Roman"/>
                <a:cs typeface="Times New Roman"/>
                <a:sym typeface="Times New Roman"/>
              </a:rPr>
              <a:t>Pointer Registers</a:t>
            </a:r>
            <a:endParaRPr sz="2000" b="1">
              <a:solidFill>
                <a:srgbClr val="C00000"/>
              </a:solidFill>
              <a:latin typeface="Times New Roman"/>
              <a:ea typeface="Times New Roman"/>
              <a:cs typeface="Times New Roman"/>
              <a:sym typeface="Times New Roman"/>
            </a:endParaRPr>
          </a:p>
          <a:p>
            <a:pPr marL="914400" lvl="1" indent="-342900" algn="l" rtl="0">
              <a:lnSpc>
                <a:spcPct val="90000"/>
              </a:lnSpc>
              <a:spcBef>
                <a:spcPts val="1000"/>
              </a:spcBef>
              <a:spcAft>
                <a:spcPts val="0"/>
              </a:spcAft>
              <a:buClr>
                <a:schemeClr val="dk1"/>
              </a:buClr>
              <a:buSzPts val="2800"/>
              <a:buChar char="•"/>
            </a:pPr>
            <a:r>
              <a:rPr lang="en-US" sz="1800" b="1">
                <a:latin typeface="Times New Roman"/>
                <a:ea typeface="Times New Roman"/>
                <a:cs typeface="Times New Roman"/>
                <a:sym typeface="Times New Roman"/>
              </a:rPr>
              <a:t>ESP,EBP</a:t>
            </a:r>
            <a:endParaRPr sz="18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2800"/>
              <a:buChar char="•"/>
            </a:pPr>
            <a:r>
              <a:rPr lang="en-US" sz="2400" b="1">
                <a:solidFill>
                  <a:schemeClr val="accent6"/>
                </a:solidFill>
                <a:latin typeface="Times New Roman"/>
                <a:ea typeface="Times New Roman"/>
                <a:cs typeface="Times New Roman"/>
                <a:sym typeface="Times New Roman"/>
              </a:rPr>
              <a:t>Segment Registers </a:t>
            </a:r>
            <a:endParaRPr/>
          </a:p>
          <a:p>
            <a:pPr marL="914400" lvl="1" indent="-342900" algn="l" rtl="0">
              <a:lnSpc>
                <a:spcPct val="90000"/>
              </a:lnSpc>
              <a:spcBef>
                <a:spcPts val="1000"/>
              </a:spcBef>
              <a:spcAft>
                <a:spcPts val="0"/>
              </a:spcAft>
              <a:buClr>
                <a:schemeClr val="dk1"/>
              </a:buClr>
              <a:buSzPts val="2800"/>
              <a:buChar char="•"/>
            </a:pPr>
            <a:r>
              <a:rPr lang="en-US" sz="1800" b="1">
                <a:latin typeface="Times New Roman"/>
                <a:ea typeface="Times New Roman"/>
                <a:cs typeface="Times New Roman"/>
                <a:sym typeface="Times New Roman"/>
              </a:rPr>
              <a:t>DS,CS,SS,ES,FS,GS</a:t>
            </a:r>
            <a:endParaRPr sz="1800">
              <a:latin typeface="Times New Roman"/>
              <a:ea typeface="Times New Roman"/>
              <a:cs typeface="Times New Roman"/>
              <a:sym typeface="Times New Roman"/>
            </a:endParaRPr>
          </a:p>
          <a:p>
            <a:pPr marL="457200" lvl="0" indent="-165100" algn="l" rtl="0">
              <a:lnSpc>
                <a:spcPct val="90000"/>
              </a:lnSpc>
              <a:spcBef>
                <a:spcPts val="1000"/>
              </a:spcBef>
              <a:spcAft>
                <a:spcPts val="0"/>
              </a:spcAft>
              <a:buClr>
                <a:schemeClr val="dk1"/>
              </a:buClr>
              <a:buSzPts val="2800"/>
              <a:buNone/>
            </a:pPr>
            <a:endParaRPr sz="20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2000">
              <a:latin typeface="Times New Roman"/>
              <a:ea typeface="Times New Roman"/>
              <a:cs typeface="Times New Roman"/>
              <a:sym typeface="Times New Roman"/>
            </a:endParaRPr>
          </a:p>
        </p:txBody>
      </p:sp>
      <p:sp>
        <p:nvSpPr>
          <p:cNvPr id="1733" name="Google Shape;1733;p237"/>
          <p:cNvSpPr txBox="1"/>
          <p:nvPr/>
        </p:nvSpPr>
        <p:spPr>
          <a:xfrm>
            <a:off x="9610151" y="38748"/>
            <a:ext cx="2547256" cy="6267357"/>
          </a:xfrm>
          <a:prstGeom prst="rect">
            <a:avLst/>
          </a:prstGeom>
          <a:noFill/>
          <a:ln>
            <a:noFill/>
          </a:ln>
        </p:spPr>
        <p:txBody>
          <a:bodyPr spcFirstLastPara="1" wrap="square" lIns="91425" tIns="45700" rIns="91425" bIns="45700" anchor="t" anchorCtr="0">
            <a:spAutoFit/>
          </a:bodyPr>
          <a:lstStyle/>
          <a:p>
            <a:pPr marL="457200" marR="0" lvl="0" indent="-457200" algn="l" rtl="0">
              <a:lnSpc>
                <a:spcPct val="90000"/>
              </a:lnSpc>
              <a:spcBef>
                <a:spcPts val="0"/>
              </a:spcBef>
              <a:spcAft>
                <a:spcPts val="0"/>
              </a:spcAft>
              <a:buClr>
                <a:schemeClr val="dk1"/>
              </a:buClr>
              <a:buSzPts val="2800"/>
              <a:buFont typeface="Arial"/>
              <a:buChar char="•"/>
            </a:pPr>
            <a:r>
              <a:rPr lang="en-US" sz="2400" b="1" i="0" u="none" strike="noStrike" cap="none">
                <a:solidFill>
                  <a:srgbClr val="C00000"/>
                </a:solidFill>
                <a:latin typeface="Times New Roman"/>
                <a:ea typeface="Times New Roman"/>
                <a:cs typeface="Times New Roman"/>
                <a:sym typeface="Times New Roman"/>
              </a:rPr>
              <a:t>Flag Register</a:t>
            </a:r>
            <a:endParaRPr/>
          </a:p>
          <a:p>
            <a:pPr marL="914400" marR="0" lvl="1" indent="-457200" algn="l" rtl="0">
              <a:lnSpc>
                <a:spcPct val="100000"/>
              </a:lnSpc>
              <a:spcBef>
                <a:spcPts val="1000"/>
              </a:spcBef>
              <a:spcAft>
                <a:spcPts val="0"/>
              </a:spcAft>
              <a:buClr>
                <a:schemeClr val="dk1"/>
              </a:buClr>
              <a:buSzPts val="2800"/>
              <a:buFont typeface="Arial"/>
              <a:buChar char="•"/>
            </a:pPr>
            <a:r>
              <a:rPr lang="en-US" sz="2000" b="1" i="0" u="none" strike="noStrike" cap="none">
                <a:solidFill>
                  <a:srgbClr val="000000"/>
                </a:solidFill>
                <a:latin typeface="Times New Roman"/>
                <a:ea typeface="Times New Roman"/>
                <a:cs typeface="Times New Roman"/>
                <a:sym typeface="Times New Roman"/>
              </a:rPr>
              <a:t>EFLAGS</a:t>
            </a:r>
            <a:endParaRPr/>
          </a:p>
          <a:p>
            <a:pPr marL="457200" marR="0" lvl="0" indent="-457200" algn="l" rtl="0">
              <a:lnSpc>
                <a:spcPct val="90000"/>
              </a:lnSpc>
              <a:spcBef>
                <a:spcPts val="1000"/>
              </a:spcBef>
              <a:spcAft>
                <a:spcPts val="0"/>
              </a:spcAft>
              <a:buClr>
                <a:schemeClr val="dk1"/>
              </a:buClr>
              <a:buSzPts val="2800"/>
              <a:buFont typeface="Arial"/>
              <a:buChar char="•"/>
            </a:pPr>
            <a:r>
              <a:rPr lang="en-US" sz="2000" b="1" i="0" u="none" strike="noStrike" cap="none">
                <a:solidFill>
                  <a:schemeClr val="accent6"/>
                </a:solidFill>
                <a:latin typeface="Times New Roman"/>
                <a:ea typeface="Times New Roman"/>
                <a:cs typeface="Times New Roman"/>
                <a:sym typeface="Times New Roman"/>
              </a:rPr>
              <a:t>Memory Management Registers</a:t>
            </a:r>
            <a:endParaRPr/>
          </a:p>
          <a:p>
            <a:pPr marL="914400" marR="0" lvl="1" indent="-457200" algn="l" rtl="0">
              <a:lnSpc>
                <a:spcPct val="100000"/>
              </a:lnSpc>
              <a:spcBef>
                <a:spcPts val="1000"/>
              </a:spcBef>
              <a:spcAft>
                <a:spcPts val="0"/>
              </a:spcAft>
              <a:buClr>
                <a:schemeClr val="dk1"/>
              </a:buClr>
              <a:buSzPts val="2800"/>
              <a:buFont typeface="Arial"/>
              <a:buChar char="•"/>
            </a:pPr>
            <a:r>
              <a:rPr lang="en-US" sz="2000" b="1" i="0" u="none" strike="noStrike" cap="none">
                <a:solidFill>
                  <a:srgbClr val="000000"/>
                </a:solidFill>
                <a:latin typeface="Times New Roman"/>
                <a:ea typeface="Times New Roman"/>
                <a:cs typeface="Times New Roman"/>
                <a:sym typeface="Times New Roman"/>
              </a:rPr>
              <a:t>GDTR, LDTR, TR, IDTR</a:t>
            </a:r>
            <a:endParaRPr/>
          </a:p>
          <a:p>
            <a:pPr marL="457200" marR="0" lvl="0" indent="-457200" algn="l" rtl="0">
              <a:lnSpc>
                <a:spcPct val="100000"/>
              </a:lnSpc>
              <a:spcBef>
                <a:spcPts val="0"/>
              </a:spcBef>
              <a:spcAft>
                <a:spcPts val="0"/>
              </a:spcAft>
              <a:buClr>
                <a:schemeClr val="dk1"/>
              </a:buClr>
              <a:buSzPts val="2800"/>
              <a:buFont typeface="Arial"/>
              <a:buChar char="•"/>
            </a:pPr>
            <a:r>
              <a:rPr lang="en-US" sz="2400" b="1" i="0" u="none" strike="noStrike" cap="none">
                <a:solidFill>
                  <a:srgbClr val="C00000"/>
                </a:solidFill>
                <a:latin typeface="Times New Roman"/>
                <a:ea typeface="Times New Roman"/>
                <a:cs typeface="Times New Roman"/>
                <a:sym typeface="Times New Roman"/>
              </a:rPr>
              <a:t>Control Registers</a:t>
            </a:r>
            <a:endParaRPr/>
          </a:p>
          <a:p>
            <a:pPr marL="914400" marR="0" lvl="1" indent="-457200" algn="l" rtl="0">
              <a:lnSpc>
                <a:spcPct val="100000"/>
              </a:lnSpc>
              <a:spcBef>
                <a:spcPts val="1000"/>
              </a:spcBef>
              <a:spcAft>
                <a:spcPts val="0"/>
              </a:spcAft>
              <a:buClr>
                <a:schemeClr val="dk1"/>
              </a:buClr>
              <a:buSzPts val="2800"/>
              <a:buFont typeface="Arial"/>
              <a:buChar char="•"/>
            </a:pPr>
            <a:r>
              <a:rPr lang="en-US" sz="2000" b="1" i="0" u="none" strike="noStrike" cap="none">
                <a:solidFill>
                  <a:srgbClr val="000000"/>
                </a:solidFill>
                <a:latin typeface="Times New Roman"/>
                <a:ea typeface="Times New Roman"/>
                <a:cs typeface="Times New Roman"/>
                <a:sym typeface="Times New Roman"/>
              </a:rPr>
              <a:t>CR0,CR1,CR2,CR3, CR4</a:t>
            </a:r>
            <a:endParaRPr/>
          </a:p>
          <a:p>
            <a:pPr marL="457200" marR="0" lvl="0" indent="-457200" algn="l" rtl="0">
              <a:lnSpc>
                <a:spcPct val="100000"/>
              </a:lnSpc>
              <a:spcBef>
                <a:spcPts val="0"/>
              </a:spcBef>
              <a:spcAft>
                <a:spcPts val="0"/>
              </a:spcAft>
              <a:buClr>
                <a:schemeClr val="dk1"/>
              </a:buClr>
              <a:buSzPts val="2800"/>
              <a:buFont typeface="Arial"/>
              <a:buChar char="•"/>
            </a:pPr>
            <a:r>
              <a:rPr lang="en-US" sz="2400" b="1" i="0" u="none" strike="noStrike" cap="none">
                <a:solidFill>
                  <a:schemeClr val="accent6"/>
                </a:solidFill>
                <a:latin typeface="Times New Roman"/>
                <a:ea typeface="Times New Roman"/>
                <a:cs typeface="Times New Roman"/>
                <a:sym typeface="Times New Roman"/>
              </a:rPr>
              <a:t>Debug Registers </a:t>
            </a:r>
            <a:endParaRPr/>
          </a:p>
          <a:p>
            <a:pPr marL="914400" marR="0" lvl="1" indent="-457200" algn="l" rtl="0">
              <a:lnSpc>
                <a:spcPct val="100000"/>
              </a:lnSpc>
              <a:spcBef>
                <a:spcPts val="1000"/>
              </a:spcBef>
              <a:spcAft>
                <a:spcPts val="0"/>
              </a:spcAft>
              <a:buClr>
                <a:schemeClr val="dk1"/>
              </a:buClr>
              <a:buSzPts val="2800"/>
              <a:buFont typeface="Arial"/>
              <a:buChar char="•"/>
            </a:pPr>
            <a:r>
              <a:rPr lang="en-US" sz="1600" b="1" i="0" u="none" strike="noStrike" cap="none">
                <a:solidFill>
                  <a:srgbClr val="000000"/>
                </a:solidFill>
                <a:latin typeface="Times New Roman"/>
                <a:ea typeface="Times New Roman"/>
                <a:cs typeface="Times New Roman"/>
                <a:sym typeface="Times New Roman"/>
              </a:rPr>
              <a:t>DR0, DR1, DR2, DR3, DR4, DR5, DR6, DR7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3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3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3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33">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33">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3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33">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33">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33">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33">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7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38"/>
          <p:cNvSpPr txBox="1">
            <a:spLocks noGrp="1"/>
          </p:cNvSpPr>
          <p:nvPr>
            <p:ph type="body" idx="1"/>
          </p:nvPr>
        </p:nvSpPr>
        <p:spPr>
          <a:xfrm>
            <a:off x="879565" y="1081228"/>
            <a:ext cx="5717177" cy="571438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2800"/>
              <a:buChar char="•"/>
            </a:pPr>
            <a:r>
              <a:rPr lang="en-US" sz="3500" b="1">
                <a:solidFill>
                  <a:srgbClr val="C00000"/>
                </a:solidFill>
                <a:latin typeface="Times New Roman"/>
                <a:ea typeface="Times New Roman"/>
                <a:cs typeface="Times New Roman"/>
                <a:sym typeface="Times New Roman"/>
              </a:rPr>
              <a:t>General purpose registers</a:t>
            </a:r>
            <a:r>
              <a:rPr lang="en-US" sz="3600" b="1">
                <a:solidFill>
                  <a:srgbClr val="C00000"/>
                </a:solidFill>
                <a:latin typeface="Times New Roman"/>
                <a:ea typeface="Times New Roman"/>
                <a:cs typeface="Times New Roman"/>
                <a:sym typeface="Times New Roman"/>
              </a:rPr>
              <a:t> </a:t>
            </a:r>
            <a:endParaRPr/>
          </a:p>
          <a:p>
            <a:pPr marL="914400" lvl="1" indent="-342900" algn="l" rtl="0">
              <a:lnSpc>
                <a:spcPct val="90000"/>
              </a:lnSpc>
              <a:spcBef>
                <a:spcPts val="1000"/>
              </a:spcBef>
              <a:spcAft>
                <a:spcPts val="0"/>
              </a:spcAft>
              <a:buClr>
                <a:schemeClr val="dk1"/>
              </a:buClr>
              <a:buSzPts val="2800"/>
              <a:buChar char="•"/>
            </a:pPr>
            <a:r>
              <a:rPr lang="en-US" sz="2800" b="1">
                <a:latin typeface="Times New Roman"/>
                <a:ea typeface="Times New Roman"/>
                <a:cs typeface="Times New Roman"/>
                <a:sym typeface="Times New Roman"/>
              </a:rPr>
              <a:t>EAX,EBX,ECX,EDX</a:t>
            </a:r>
            <a:endParaRPr sz="28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2800"/>
              <a:buChar char="•"/>
            </a:pPr>
            <a:r>
              <a:rPr lang="en-US" sz="3600" b="1">
                <a:solidFill>
                  <a:schemeClr val="accent6"/>
                </a:solidFill>
                <a:latin typeface="Times New Roman"/>
                <a:ea typeface="Times New Roman"/>
                <a:cs typeface="Times New Roman"/>
                <a:sym typeface="Times New Roman"/>
              </a:rPr>
              <a:t>Index Registers</a:t>
            </a:r>
            <a:endParaRPr sz="3600" b="1">
              <a:latin typeface="Times New Roman"/>
              <a:ea typeface="Times New Roman"/>
              <a:cs typeface="Times New Roman"/>
              <a:sym typeface="Times New Roman"/>
            </a:endParaRPr>
          </a:p>
          <a:p>
            <a:pPr marL="914400" lvl="1" indent="-342900" algn="l" rtl="0">
              <a:lnSpc>
                <a:spcPct val="90000"/>
              </a:lnSpc>
              <a:spcBef>
                <a:spcPts val="1000"/>
              </a:spcBef>
              <a:spcAft>
                <a:spcPts val="0"/>
              </a:spcAft>
              <a:buClr>
                <a:schemeClr val="dk1"/>
              </a:buClr>
              <a:buSzPts val="2800"/>
              <a:buChar char="•"/>
            </a:pPr>
            <a:r>
              <a:rPr lang="en-US" sz="2800" b="1">
                <a:latin typeface="Times New Roman"/>
                <a:ea typeface="Times New Roman"/>
                <a:cs typeface="Times New Roman"/>
                <a:sym typeface="Times New Roman"/>
              </a:rPr>
              <a:t>ESI,EDI</a:t>
            </a:r>
            <a:endParaRPr sz="28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2800"/>
              <a:buChar char="•"/>
            </a:pPr>
            <a:r>
              <a:rPr lang="en-US" sz="3600" b="1">
                <a:solidFill>
                  <a:srgbClr val="C00000"/>
                </a:solidFill>
                <a:latin typeface="Times New Roman"/>
                <a:ea typeface="Times New Roman"/>
                <a:cs typeface="Times New Roman"/>
                <a:sym typeface="Times New Roman"/>
              </a:rPr>
              <a:t>Pointer Registers</a:t>
            </a:r>
            <a:endParaRPr sz="3200" b="1">
              <a:solidFill>
                <a:srgbClr val="C00000"/>
              </a:solidFill>
              <a:latin typeface="Times New Roman"/>
              <a:ea typeface="Times New Roman"/>
              <a:cs typeface="Times New Roman"/>
              <a:sym typeface="Times New Roman"/>
            </a:endParaRPr>
          </a:p>
          <a:p>
            <a:pPr marL="914400" lvl="1" indent="-342900" algn="l" rtl="0">
              <a:lnSpc>
                <a:spcPct val="90000"/>
              </a:lnSpc>
              <a:spcBef>
                <a:spcPts val="1000"/>
              </a:spcBef>
              <a:spcAft>
                <a:spcPts val="0"/>
              </a:spcAft>
              <a:buClr>
                <a:schemeClr val="dk1"/>
              </a:buClr>
              <a:buSzPts val="2800"/>
              <a:buChar char="•"/>
            </a:pPr>
            <a:r>
              <a:rPr lang="en-US" sz="2800" b="1">
                <a:latin typeface="Times New Roman"/>
                <a:ea typeface="Times New Roman"/>
                <a:cs typeface="Times New Roman"/>
                <a:sym typeface="Times New Roman"/>
              </a:rPr>
              <a:t>ESP,EBP</a:t>
            </a:r>
            <a:endParaRPr sz="2800">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2800"/>
              <a:buChar char="•"/>
            </a:pPr>
            <a:r>
              <a:rPr lang="en-US" sz="3600" b="1">
                <a:solidFill>
                  <a:schemeClr val="accent6"/>
                </a:solidFill>
                <a:latin typeface="Times New Roman"/>
                <a:ea typeface="Times New Roman"/>
                <a:cs typeface="Times New Roman"/>
                <a:sym typeface="Times New Roman"/>
              </a:rPr>
              <a:t>Segment Registers </a:t>
            </a:r>
            <a:endParaRPr/>
          </a:p>
          <a:p>
            <a:pPr marL="914400" lvl="1" indent="-342900" algn="l" rtl="0">
              <a:lnSpc>
                <a:spcPct val="90000"/>
              </a:lnSpc>
              <a:spcBef>
                <a:spcPts val="1000"/>
              </a:spcBef>
              <a:spcAft>
                <a:spcPts val="0"/>
              </a:spcAft>
              <a:buClr>
                <a:schemeClr val="dk1"/>
              </a:buClr>
              <a:buSzPts val="2800"/>
              <a:buChar char="•"/>
            </a:pPr>
            <a:r>
              <a:rPr lang="en-US" sz="2800" b="1">
                <a:latin typeface="Times New Roman"/>
                <a:ea typeface="Times New Roman"/>
                <a:cs typeface="Times New Roman"/>
                <a:sym typeface="Times New Roman"/>
              </a:rPr>
              <a:t>DS,CS,SS,ES,FS,GS</a:t>
            </a:r>
            <a:endParaRPr sz="2800">
              <a:latin typeface="Times New Roman"/>
              <a:ea typeface="Times New Roman"/>
              <a:cs typeface="Times New Roman"/>
              <a:sym typeface="Times New Roman"/>
            </a:endParaRPr>
          </a:p>
          <a:p>
            <a:pPr marL="457200" lvl="0" indent="-165100" algn="l" rtl="0">
              <a:lnSpc>
                <a:spcPct val="90000"/>
              </a:lnSpc>
              <a:spcBef>
                <a:spcPts val="1000"/>
              </a:spcBef>
              <a:spcAft>
                <a:spcPts val="0"/>
              </a:spcAft>
              <a:buClr>
                <a:schemeClr val="dk1"/>
              </a:buClr>
              <a:buSzPts val="2800"/>
              <a:buNone/>
            </a:pPr>
            <a:endParaRPr sz="32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3200">
              <a:latin typeface="Times New Roman"/>
              <a:ea typeface="Times New Roman"/>
              <a:cs typeface="Times New Roman"/>
              <a:sym typeface="Times New Roman"/>
            </a:endParaRPr>
          </a:p>
        </p:txBody>
      </p:sp>
      <p:sp>
        <p:nvSpPr>
          <p:cNvPr id="1739" name="Google Shape;1739;p238"/>
          <p:cNvSpPr txBox="1">
            <a:spLocks noGrp="1"/>
          </p:cNvSpPr>
          <p:nvPr>
            <p:ph type="title"/>
          </p:nvPr>
        </p:nvSpPr>
        <p:spPr>
          <a:xfrm>
            <a:off x="1901163" y="130839"/>
            <a:ext cx="9452637" cy="5825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6600" b="1">
                <a:solidFill>
                  <a:srgbClr val="2501BF"/>
                </a:solidFill>
                <a:latin typeface="Times New Roman"/>
                <a:ea typeface="Times New Roman"/>
                <a:cs typeface="Times New Roman"/>
                <a:sym typeface="Times New Roman"/>
              </a:rPr>
              <a:t>Register Categories </a:t>
            </a:r>
            <a:endParaRPr sz="6600" b="1">
              <a:solidFill>
                <a:srgbClr val="2501BF"/>
              </a:solidFill>
              <a:latin typeface="Times New Roman"/>
              <a:ea typeface="Times New Roman"/>
              <a:cs typeface="Times New Roman"/>
              <a:sym typeface="Times New Roman"/>
            </a:endParaRPr>
          </a:p>
        </p:txBody>
      </p:sp>
      <p:pic>
        <p:nvPicPr>
          <p:cNvPr id="1740" name="Google Shape;1740;p238"/>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741" name="Google Shape;1741;p2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742" name="Google Shape;1742;p2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sp>
        <p:nvSpPr>
          <p:cNvPr id="1743" name="Google Shape;1743;p238"/>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744" name="Google Shape;1744;p238"/>
          <p:cNvSpPr txBox="1"/>
          <p:nvPr/>
        </p:nvSpPr>
        <p:spPr>
          <a:xfrm>
            <a:off x="6277349" y="1081228"/>
            <a:ext cx="6236867" cy="4759252"/>
          </a:xfrm>
          <a:prstGeom prst="rect">
            <a:avLst/>
          </a:prstGeom>
          <a:noFill/>
          <a:ln>
            <a:noFill/>
          </a:ln>
        </p:spPr>
        <p:txBody>
          <a:bodyPr spcFirstLastPara="1" wrap="square" lIns="91425" tIns="45700" rIns="91425" bIns="45700" anchor="t" anchorCtr="0">
            <a:spAutoFit/>
          </a:bodyPr>
          <a:lstStyle/>
          <a:p>
            <a:pPr marL="457200" marR="0" lvl="0" indent="-457200" algn="l" rtl="0">
              <a:lnSpc>
                <a:spcPct val="90000"/>
              </a:lnSpc>
              <a:spcBef>
                <a:spcPts val="0"/>
              </a:spcBef>
              <a:spcAft>
                <a:spcPts val="0"/>
              </a:spcAft>
              <a:buClr>
                <a:schemeClr val="dk1"/>
              </a:buClr>
              <a:buSzPts val="2800"/>
              <a:buFont typeface="Arial"/>
              <a:buChar char="•"/>
            </a:pPr>
            <a:r>
              <a:rPr lang="en-US" sz="3200" b="1" i="0" u="none" strike="noStrike" cap="none">
                <a:solidFill>
                  <a:srgbClr val="C00000"/>
                </a:solidFill>
                <a:latin typeface="Times New Roman"/>
                <a:ea typeface="Times New Roman"/>
                <a:cs typeface="Times New Roman"/>
                <a:sym typeface="Times New Roman"/>
              </a:rPr>
              <a:t>Flag Register</a:t>
            </a:r>
            <a:endParaRPr/>
          </a:p>
          <a:p>
            <a:pPr marL="914400" marR="0" lvl="1" indent="-457200" algn="l" rtl="0">
              <a:lnSpc>
                <a:spcPct val="100000"/>
              </a:lnSpc>
              <a:spcBef>
                <a:spcPts val="1000"/>
              </a:spcBef>
              <a:spcAft>
                <a:spcPts val="0"/>
              </a:spcAft>
              <a:buClr>
                <a:schemeClr val="dk1"/>
              </a:buClr>
              <a:buSzPts val="2800"/>
              <a:buFont typeface="Arial"/>
              <a:buChar char="•"/>
            </a:pPr>
            <a:r>
              <a:rPr lang="en-US" sz="2800" b="1" i="0" u="none" strike="noStrike" cap="none">
                <a:solidFill>
                  <a:srgbClr val="000000"/>
                </a:solidFill>
                <a:latin typeface="Times New Roman"/>
                <a:ea typeface="Times New Roman"/>
                <a:cs typeface="Times New Roman"/>
                <a:sym typeface="Times New Roman"/>
              </a:rPr>
              <a:t>EFLAGS</a:t>
            </a:r>
            <a:endParaRPr/>
          </a:p>
          <a:p>
            <a:pPr marL="457200" marR="0" lvl="0" indent="-457200" algn="l" rtl="0">
              <a:lnSpc>
                <a:spcPct val="90000"/>
              </a:lnSpc>
              <a:spcBef>
                <a:spcPts val="1000"/>
              </a:spcBef>
              <a:spcAft>
                <a:spcPts val="0"/>
              </a:spcAft>
              <a:buClr>
                <a:schemeClr val="dk1"/>
              </a:buClr>
              <a:buSzPts val="2800"/>
              <a:buFont typeface="Arial"/>
              <a:buChar char="•"/>
            </a:pPr>
            <a:r>
              <a:rPr lang="en-US" sz="2800" b="1" i="0" u="none" strike="noStrike" cap="none">
                <a:solidFill>
                  <a:schemeClr val="accent6"/>
                </a:solidFill>
                <a:latin typeface="Times New Roman"/>
                <a:ea typeface="Times New Roman"/>
                <a:cs typeface="Times New Roman"/>
                <a:sym typeface="Times New Roman"/>
              </a:rPr>
              <a:t>Memory Management Registers</a:t>
            </a:r>
            <a:endParaRPr/>
          </a:p>
          <a:p>
            <a:pPr marL="914400" marR="0" lvl="1" indent="-457200" algn="l" rtl="0">
              <a:lnSpc>
                <a:spcPct val="100000"/>
              </a:lnSpc>
              <a:spcBef>
                <a:spcPts val="1000"/>
              </a:spcBef>
              <a:spcAft>
                <a:spcPts val="0"/>
              </a:spcAft>
              <a:buClr>
                <a:schemeClr val="dk1"/>
              </a:buClr>
              <a:buSzPts val="2800"/>
              <a:buFont typeface="Arial"/>
              <a:buChar char="•"/>
            </a:pPr>
            <a:r>
              <a:rPr lang="en-US" sz="2800" b="1" i="0" u="none" strike="noStrike" cap="none">
                <a:solidFill>
                  <a:srgbClr val="000000"/>
                </a:solidFill>
                <a:latin typeface="Times New Roman"/>
                <a:ea typeface="Times New Roman"/>
                <a:cs typeface="Times New Roman"/>
                <a:sym typeface="Times New Roman"/>
              </a:rPr>
              <a:t>GDTR, LDTR, TR, IDTR</a:t>
            </a:r>
            <a:endParaRPr/>
          </a:p>
          <a:p>
            <a:pPr marL="457200" marR="0" lvl="0" indent="-457200" algn="l" rtl="0">
              <a:lnSpc>
                <a:spcPct val="100000"/>
              </a:lnSpc>
              <a:spcBef>
                <a:spcPts val="0"/>
              </a:spcBef>
              <a:spcAft>
                <a:spcPts val="0"/>
              </a:spcAft>
              <a:buClr>
                <a:schemeClr val="dk1"/>
              </a:buClr>
              <a:buSzPts val="2800"/>
              <a:buFont typeface="Arial"/>
              <a:buChar char="•"/>
            </a:pPr>
            <a:r>
              <a:rPr lang="en-US" sz="3200" b="1" i="0" u="none" strike="noStrike" cap="none">
                <a:solidFill>
                  <a:srgbClr val="C00000"/>
                </a:solidFill>
                <a:latin typeface="Times New Roman"/>
                <a:ea typeface="Times New Roman"/>
                <a:cs typeface="Times New Roman"/>
                <a:sym typeface="Times New Roman"/>
              </a:rPr>
              <a:t>Control Registers</a:t>
            </a:r>
            <a:endParaRPr/>
          </a:p>
          <a:p>
            <a:pPr marL="914400" marR="0" lvl="1" indent="-457200" algn="l" rtl="0">
              <a:lnSpc>
                <a:spcPct val="100000"/>
              </a:lnSpc>
              <a:spcBef>
                <a:spcPts val="1000"/>
              </a:spcBef>
              <a:spcAft>
                <a:spcPts val="0"/>
              </a:spcAft>
              <a:buClr>
                <a:schemeClr val="dk1"/>
              </a:buClr>
              <a:buSzPts val="2800"/>
              <a:buFont typeface="Arial"/>
              <a:buChar char="•"/>
            </a:pPr>
            <a:r>
              <a:rPr lang="en-US" sz="2800" b="1" i="0" u="none" strike="noStrike" cap="none">
                <a:solidFill>
                  <a:srgbClr val="000000"/>
                </a:solidFill>
                <a:latin typeface="Times New Roman"/>
                <a:ea typeface="Times New Roman"/>
                <a:cs typeface="Times New Roman"/>
                <a:sym typeface="Times New Roman"/>
              </a:rPr>
              <a:t>CR0,CR1,CR2,CR3, CR4</a:t>
            </a:r>
            <a:endParaRPr/>
          </a:p>
          <a:p>
            <a:pPr marL="457200" marR="0" lvl="0" indent="-457200" algn="l" rtl="0">
              <a:lnSpc>
                <a:spcPct val="100000"/>
              </a:lnSpc>
              <a:spcBef>
                <a:spcPts val="0"/>
              </a:spcBef>
              <a:spcAft>
                <a:spcPts val="0"/>
              </a:spcAft>
              <a:buClr>
                <a:schemeClr val="dk1"/>
              </a:buClr>
              <a:buSzPts val="2800"/>
              <a:buFont typeface="Arial"/>
              <a:buChar char="•"/>
            </a:pPr>
            <a:r>
              <a:rPr lang="en-US" sz="3200" b="1" i="0" u="none" strike="noStrike" cap="none">
                <a:solidFill>
                  <a:schemeClr val="accent6"/>
                </a:solidFill>
                <a:latin typeface="Times New Roman"/>
                <a:ea typeface="Times New Roman"/>
                <a:cs typeface="Times New Roman"/>
                <a:sym typeface="Times New Roman"/>
              </a:rPr>
              <a:t>Debug Registers </a:t>
            </a:r>
            <a:endParaRPr/>
          </a:p>
          <a:p>
            <a:pPr marL="914400" marR="0" lvl="1" indent="-457200" algn="l" rtl="0">
              <a:lnSpc>
                <a:spcPct val="100000"/>
              </a:lnSpc>
              <a:spcBef>
                <a:spcPts val="1000"/>
              </a:spcBef>
              <a:spcAft>
                <a:spcPts val="0"/>
              </a:spcAft>
              <a:buClr>
                <a:schemeClr val="dk1"/>
              </a:buClr>
              <a:buSzPts val="2800"/>
              <a:buFont typeface="Arial"/>
              <a:buChar char="•"/>
            </a:pPr>
            <a:r>
              <a:rPr lang="en-US" sz="2400" b="1" i="0" u="none" strike="noStrike" cap="none">
                <a:solidFill>
                  <a:srgbClr val="000000"/>
                </a:solidFill>
                <a:latin typeface="Times New Roman"/>
                <a:ea typeface="Times New Roman"/>
                <a:cs typeface="Times New Roman"/>
                <a:sym typeface="Times New Roman"/>
              </a:rPr>
              <a:t>DR0, DR1, DR2, DR3, DR4, DR5, DR6, DR7</a:t>
            </a:r>
            <a:endParaRPr/>
          </a:p>
        </p:txBody>
      </p:sp>
      <p:cxnSp>
        <p:nvCxnSpPr>
          <p:cNvPr id="1745" name="Google Shape;1745;p238"/>
          <p:cNvCxnSpPr/>
          <p:nvPr/>
        </p:nvCxnSpPr>
        <p:spPr>
          <a:xfrm rot="10800000" flipH="1">
            <a:off x="-10316" y="883476"/>
            <a:ext cx="12192000" cy="27709"/>
          </a:xfrm>
          <a:prstGeom prst="straightConnector1">
            <a:avLst/>
          </a:prstGeom>
          <a:noFill/>
          <a:ln w="9525" cap="flat" cmpd="sng">
            <a:solidFill>
              <a:srgbClr val="00B050"/>
            </a:solidFill>
            <a:prstDash val="solid"/>
            <a:round/>
            <a:headEnd type="none" w="sm" len="sm"/>
            <a:tailEnd type="none" w="sm" len="sm"/>
          </a:ln>
        </p:spPr>
      </p:cxnSp>
      <p:sp>
        <p:nvSpPr>
          <p:cNvPr id="1746" name="Google Shape;1746;p238"/>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47" name="Google Shape;1747;p238"/>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48" name="Google Shape;1748;p238"/>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4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4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44">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44">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4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44">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44">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7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pic>
        <p:nvPicPr>
          <p:cNvPr id="1753" name="Google Shape;1753;p239"/>
          <p:cNvPicPr preferRelativeResize="0"/>
          <p:nvPr/>
        </p:nvPicPr>
        <p:blipFill rotWithShape="1">
          <a:blip r:embed="rId3">
            <a:alphaModFix/>
          </a:blip>
          <a:srcRect/>
          <a:stretch/>
        </p:blipFill>
        <p:spPr>
          <a:xfrm>
            <a:off x="0" y="0"/>
            <a:ext cx="838200" cy="757523"/>
          </a:xfrm>
          <a:prstGeom prst="rect">
            <a:avLst/>
          </a:prstGeom>
          <a:noFill/>
          <a:ln>
            <a:noFill/>
          </a:ln>
        </p:spPr>
      </p:pic>
      <p:sp>
        <p:nvSpPr>
          <p:cNvPr id="1754" name="Google Shape;1754;p2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11/15/2021</a:t>
            </a:r>
            <a:endParaRPr/>
          </a:p>
        </p:txBody>
      </p:sp>
      <p:sp>
        <p:nvSpPr>
          <p:cNvPr id="1755" name="Google Shape;1755;p2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sp>
        <p:nvSpPr>
          <p:cNvPr id="1756" name="Google Shape;1756;p239"/>
          <p:cNvSpPr txBox="1">
            <a:spLocks noGrp="1"/>
          </p:cNvSpPr>
          <p:nvPr>
            <p:ph type="ftr" idx="11"/>
          </p:nvPr>
        </p:nvSpPr>
        <p:spPr>
          <a:xfrm>
            <a:off x="408432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Microprocessor Architecture and Internet of Things_CET3014B    Unit 2      2022-23     S4  </a:t>
            </a:r>
            <a:endParaRPr/>
          </a:p>
        </p:txBody>
      </p:sp>
      <p:sp>
        <p:nvSpPr>
          <p:cNvPr id="1757" name="Google Shape;1757;p239"/>
          <p:cNvSpPr txBox="1">
            <a:spLocks noGrp="1"/>
          </p:cNvSpPr>
          <p:nvPr>
            <p:ph type="body" idx="1"/>
          </p:nvPr>
        </p:nvSpPr>
        <p:spPr>
          <a:xfrm>
            <a:off x="929639" y="2201431"/>
            <a:ext cx="2903221" cy="122237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4400">
                <a:solidFill>
                  <a:srgbClr val="C00000"/>
                </a:solidFill>
                <a:latin typeface="Times New Roman"/>
                <a:ea typeface="Times New Roman"/>
                <a:cs typeface="Times New Roman"/>
                <a:sym typeface="Times New Roman"/>
              </a:rPr>
              <a:t>Application Registers </a:t>
            </a:r>
            <a:endParaRPr sz="4400">
              <a:solidFill>
                <a:srgbClr val="C00000"/>
              </a:solidFill>
              <a:latin typeface="Times New Roman"/>
              <a:ea typeface="Times New Roman"/>
              <a:cs typeface="Times New Roman"/>
              <a:sym typeface="Times New Roman"/>
            </a:endParaRPr>
          </a:p>
        </p:txBody>
      </p:sp>
      <p:pic>
        <p:nvPicPr>
          <p:cNvPr id="1758" name="Google Shape;1758;p239"/>
          <p:cNvPicPr preferRelativeResize="0"/>
          <p:nvPr/>
        </p:nvPicPr>
        <p:blipFill rotWithShape="1">
          <a:blip r:embed="rId4">
            <a:alphaModFix/>
          </a:blip>
          <a:srcRect/>
          <a:stretch/>
        </p:blipFill>
        <p:spPr>
          <a:xfrm>
            <a:off x="4084320" y="245103"/>
            <a:ext cx="7646126" cy="5927098"/>
          </a:xfrm>
          <a:prstGeom prst="rect">
            <a:avLst/>
          </a:prstGeom>
          <a:noFill/>
          <a:ln w="38100" cap="flat" cmpd="sng">
            <a:solidFill>
              <a:srgbClr val="002060"/>
            </a:solidFill>
            <a:prstDash val="solid"/>
            <a:round/>
            <a:headEnd type="none" w="sm" len="sm"/>
            <a:tailEnd type="none" w="sm" len="sm"/>
          </a:ln>
        </p:spPr>
      </p:pic>
      <p:sp>
        <p:nvSpPr>
          <p:cNvPr id="1759" name="Google Shape;1759;p239"/>
          <p:cNvSpPr/>
          <p:nvPr/>
        </p:nvSpPr>
        <p:spPr>
          <a:xfrm>
            <a:off x="146051" y="6356350"/>
            <a:ext cx="471487" cy="457200"/>
          </a:xfrm>
          <a:prstGeom prst="rect">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60" name="Google Shape;1760;p239"/>
          <p:cNvCxnSpPr/>
          <p:nvPr/>
        </p:nvCxnSpPr>
        <p:spPr>
          <a:xfrm flipH="1">
            <a:off x="773905" y="13063"/>
            <a:ext cx="14288" cy="6821487"/>
          </a:xfrm>
          <a:prstGeom prst="straightConnector1">
            <a:avLst/>
          </a:prstGeom>
          <a:noFill/>
          <a:ln w="15875" cap="flat" cmpd="sng">
            <a:solidFill>
              <a:srgbClr val="00B050"/>
            </a:solidFill>
            <a:prstDash val="solid"/>
            <a:round/>
            <a:headEnd type="none" w="sm" len="sm"/>
            <a:tailEnd type="none" w="sm" len="sm"/>
          </a:ln>
        </p:spPr>
      </p:cxnSp>
      <p:cxnSp>
        <p:nvCxnSpPr>
          <p:cNvPr id="1761" name="Google Shape;1761;p239"/>
          <p:cNvCxnSpPr/>
          <p:nvPr/>
        </p:nvCxnSpPr>
        <p:spPr>
          <a:xfrm>
            <a:off x="-10316" y="6264275"/>
            <a:ext cx="12192000" cy="0"/>
          </a:xfrm>
          <a:prstGeom prst="straightConnector1">
            <a:avLst/>
          </a:prstGeom>
          <a:noFill/>
          <a:ln w="15875" cap="flat" cmpd="sng">
            <a:solidFill>
              <a:srgbClr val="00B05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8061</Words>
  <Application>Microsoft Office PowerPoint</Application>
  <PresentationFormat>Widescreen</PresentationFormat>
  <Paragraphs>1518</Paragraphs>
  <Slides>146</Slides>
  <Notes>146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146</vt:i4>
      </vt:variant>
    </vt:vector>
  </HeadingPairs>
  <TitlesOfParts>
    <vt:vector size="158" baseType="lpstr">
      <vt:lpstr>Arial</vt:lpstr>
      <vt:lpstr>Balthazar</vt:lpstr>
      <vt:lpstr>Calibri</vt:lpstr>
      <vt:lpstr>Times New Roman</vt:lpstr>
      <vt:lpstr>Courier New</vt:lpstr>
      <vt:lpstr>Bodoni</vt:lpstr>
      <vt:lpstr>Noto Sans Symbols</vt:lpstr>
      <vt:lpstr>Arial Black</vt:lpstr>
      <vt:lpstr>Bookman Old Style</vt:lpstr>
      <vt:lpstr>Arial</vt:lpstr>
      <vt:lpstr>Comic Sans MS</vt:lpstr>
      <vt:lpstr>Office Theme</vt:lpstr>
      <vt:lpstr>Microprocessor Architecture and Internet of Things</vt:lpstr>
      <vt:lpstr>PowerPoint Presentation</vt:lpstr>
      <vt:lpstr>CCA LCA   </vt:lpstr>
      <vt:lpstr>Unit wise distribution of CCA-70  Marks  </vt:lpstr>
      <vt:lpstr>Syllabus</vt:lpstr>
      <vt:lpstr>Syllabus</vt:lpstr>
      <vt:lpstr>Syllabus</vt:lpstr>
      <vt:lpstr>Learning Resources:  </vt:lpstr>
      <vt:lpstr>PowerPoint Presentation</vt:lpstr>
      <vt:lpstr>PowerPoint Presentation</vt:lpstr>
      <vt:lpstr>Unit 2: Pentium Architecture </vt:lpstr>
      <vt:lpstr>Pentium Processor</vt:lpstr>
      <vt:lpstr>Typical specifications – Only for information</vt:lpstr>
      <vt:lpstr>Typical specifications – Only for information</vt:lpstr>
      <vt:lpstr>Pentium Processor Features</vt:lpstr>
      <vt:lpstr>Pentium Processor Features</vt:lpstr>
      <vt:lpstr>  </vt:lpstr>
      <vt:lpstr>Pentium Processor features</vt:lpstr>
      <vt:lpstr>     </vt:lpstr>
      <vt:lpstr>   </vt:lpstr>
      <vt:lpstr>   </vt:lpstr>
      <vt:lpstr>   </vt:lpstr>
      <vt:lpstr>Pentium Processor features</vt:lpstr>
      <vt:lpstr>Pentium features</vt:lpstr>
      <vt:lpstr>Pentium features</vt:lpstr>
      <vt:lpstr>Only for understanding</vt:lpstr>
      <vt:lpstr>Only for understanding</vt:lpstr>
      <vt:lpstr>Only for understanding</vt:lpstr>
      <vt:lpstr>Only for understanding</vt:lpstr>
      <vt:lpstr>Pentium features</vt:lpstr>
      <vt:lpstr>Pentium features</vt:lpstr>
      <vt:lpstr>Pentium features</vt:lpstr>
      <vt:lpstr>https://www.youtube.com/watch?v=o2_iCzS9-ZQ</vt:lpstr>
      <vt:lpstr>Pentium Features</vt:lpstr>
      <vt:lpstr>Pentium features</vt:lpstr>
      <vt:lpstr>PowerPoint Presentation</vt:lpstr>
      <vt:lpstr>PowerPoint Presentation</vt:lpstr>
      <vt:lpstr>   </vt:lpstr>
      <vt:lpstr>Pentium Architecture</vt:lpstr>
      <vt:lpstr>     </vt:lpstr>
      <vt:lpstr>On Chip Caches</vt:lpstr>
      <vt:lpstr>PowerPoint Presentation</vt:lpstr>
      <vt:lpstr>TLB - Translation Look Aside Buffer  </vt:lpstr>
      <vt:lpstr>TLB - Translation Look Aside Buffer  </vt:lpstr>
      <vt:lpstr>Pre-fetch Buffer</vt:lpstr>
      <vt:lpstr>PowerPoint Presentation</vt:lpstr>
      <vt:lpstr>Control Unit</vt:lpstr>
      <vt:lpstr>  </vt:lpstr>
      <vt:lpstr>Pentium super-scalar architecture</vt:lpstr>
      <vt:lpstr>PowerPoint Presentation</vt:lpstr>
      <vt:lpstr>Pipelining</vt:lpstr>
      <vt:lpstr>Pipelining stages Details</vt:lpstr>
      <vt:lpstr>Details of Prefetch Pipeline stages of Pentium</vt:lpstr>
      <vt:lpstr>Prefetch stage</vt:lpstr>
      <vt:lpstr>Pipelining stages Details</vt:lpstr>
      <vt:lpstr>Pipelining stages Details</vt:lpstr>
      <vt:lpstr>Pipelining stages Details</vt:lpstr>
      <vt:lpstr>Pipelining stages Details</vt:lpstr>
      <vt:lpstr>Instruction flow in Pentium pipeline</vt:lpstr>
      <vt:lpstr>Pipeline performance</vt:lpstr>
      <vt:lpstr>  </vt:lpstr>
      <vt:lpstr>PowerPoint Presentation</vt:lpstr>
      <vt:lpstr>PowerPoint Presentation</vt:lpstr>
      <vt:lpstr>PowerPoint Presentation</vt:lpstr>
      <vt:lpstr>   </vt:lpstr>
      <vt:lpstr>Instruction Pairing Restrictions /Rules for parallel execution</vt:lpstr>
      <vt:lpstr>Instruction Pairing Restrictions /Rules for parallel execution</vt:lpstr>
      <vt:lpstr>   </vt:lpstr>
      <vt:lpstr>Branch Prediction</vt:lpstr>
      <vt:lpstr>Branch Prediction                   Continued…</vt:lpstr>
      <vt:lpstr>Branch Prediction Algorithm</vt:lpstr>
      <vt:lpstr>Branch Prediction</vt:lpstr>
      <vt:lpstr>Branch Prediction Algorithm</vt:lpstr>
      <vt:lpstr>Example of Branch prediction and subsequent explanation</vt:lpstr>
      <vt:lpstr>PowerPoint Presentation</vt:lpstr>
      <vt:lpstr>PowerPoint Presentation</vt:lpstr>
      <vt:lpstr>PowerPoint Presentation</vt:lpstr>
      <vt:lpstr>PowerPoint Presentation</vt:lpstr>
      <vt:lpstr>PowerPoint Presentation</vt:lpstr>
      <vt:lpstr>Second occurrence of “JNZ” instruction </vt:lpstr>
      <vt:lpstr>BTB Example</vt:lpstr>
      <vt:lpstr>   </vt:lpstr>
      <vt:lpstr>Floating Point Unit</vt:lpstr>
      <vt:lpstr>Floating Point instructions in the  pipeline </vt:lpstr>
      <vt:lpstr>Floating Point Unit (FPU) – Key Points</vt:lpstr>
      <vt:lpstr>Floating Point Unit Pipeline Stages</vt:lpstr>
      <vt:lpstr>8 pipeline stages of FPU with Bypass 1 and Bypass 2</vt:lpstr>
      <vt:lpstr>Floating Point Pipeline with Bypass</vt:lpstr>
      <vt:lpstr>FPU Register File</vt:lpstr>
      <vt:lpstr>Impact of Bypass Technique</vt:lpstr>
      <vt:lpstr>Bypass 1 Details</vt:lpstr>
      <vt:lpstr>BYPASS 1    Example </vt:lpstr>
      <vt:lpstr>Bypass 2   Details</vt:lpstr>
      <vt:lpstr>BYPASS 2 Example</vt:lpstr>
      <vt:lpstr>PowerPoint Presentation</vt:lpstr>
      <vt:lpstr>System Level Architecture </vt:lpstr>
      <vt:lpstr>Register categories  </vt:lpstr>
      <vt:lpstr>Register Categories </vt:lpstr>
      <vt:lpstr>PowerPoint Presentation</vt:lpstr>
      <vt:lpstr>Segment Registers</vt:lpstr>
      <vt:lpstr>EFLAG Registers</vt:lpstr>
      <vt:lpstr>PowerPoint Presentation</vt:lpstr>
      <vt:lpstr>PowerPoint Presentation</vt:lpstr>
      <vt:lpstr>PowerPoint Presentation</vt:lpstr>
      <vt:lpstr>Control Registers </vt:lpstr>
      <vt:lpstr>PowerPoint Presentation</vt:lpstr>
      <vt:lpstr>Memory Management Registers </vt:lpstr>
      <vt:lpstr>GDTR</vt:lpstr>
      <vt:lpstr>IDTR</vt:lpstr>
      <vt:lpstr>LDTR</vt:lpstr>
      <vt:lpstr>Task Register </vt:lpstr>
      <vt:lpstr>Control Registers </vt:lpstr>
      <vt:lpstr>Control Registers </vt:lpstr>
      <vt:lpstr>PowerPoint Presentation</vt:lpstr>
      <vt:lpstr>Debug Registers</vt:lpstr>
      <vt:lpstr>Data Types </vt:lpstr>
      <vt:lpstr>Data Types </vt:lpstr>
      <vt:lpstr>Data Types </vt:lpstr>
      <vt:lpstr>Data Types </vt:lpstr>
      <vt:lpstr>Addressing Modes</vt:lpstr>
      <vt:lpstr>Addressing Mode with Example </vt:lpstr>
      <vt:lpstr>Addressing mode with example </vt:lpstr>
      <vt:lpstr>Addressing Modes</vt:lpstr>
      <vt:lpstr>Few Important Rules</vt:lpstr>
      <vt:lpstr>Few important Rules</vt:lpstr>
      <vt:lpstr>Few important Rules</vt:lpstr>
      <vt:lpstr>Few important Rules</vt:lpstr>
      <vt:lpstr>Addressing Modes</vt:lpstr>
      <vt:lpstr>Addressing mode with example </vt:lpstr>
      <vt:lpstr>Addressing mode with example </vt:lpstr>
      <vt:lpstr>Addressing mode with example </vt:lpstr>
      <vt:lpstr>Addressing mode with example </vt:lpstr>
      <vt:lpstr>PowerPoint Presentation</vt:lpstr>
      <vt:lpstr> Data Transfer Instructions </vt:lpstr>
      <vt:lpstr> Data Transfer Instructions </vt:lpstr>
      <vt:lpstr> Binary Arithmetic Instructions </vt:lpstr>
      <vt:lpstr> Binary Arithmetic Instructions </vt:lpstr>
      <vt:lpstr>Bit Manipulation Instructions</vt:lpstr>
      <vt:lpstr>Bit manipulation Instructions</vt:lpstr>
      <vt:lpstr> Control Transfer Instructions </vt:lpstr>
      <vt:lpstr>  String Instructions </vt:lpstr>
      <vt:lpstr> Flag Control Instructions </vt:lpstr>
      <vt:lpstr>PowerPoint Presentation</vt:lpstr>
      <vt:lpstr>    Protected Mode Instructions   </vt:lpstr>
      <vt:lpstr>  Protected Mode Instructions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 Architecture and Internet of Things</dc:title>
  <dc:creator>Anita.Gunjal</dc:creator>
  <cp:lastModifiedBy>Microsoft account</cp:lastModifiedBy>
  <cp:revision>5</cp:revision>
  <dcterms:created xsi:type="dcterms:W3CDTF">2017-06-20T09:56:08Z</dcterms:created>
  <dcterms:modified xsi:type="dcterms:W3CDTF">2023-01-31T05:53:15Z</dcterms:modified>
</cp:coreProperties>
</file>